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895" y="302895"/>
            <a:ext cx="10271760" cy="2291080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ВВЕДЕНИЕ НОВОГО УЧЕБНОГО ПРЕДМЕТА «оСНОВЫ БЕЗОПАСНОСТИ И ЗАЩИТЫ рОДИНЫ» С 1 СЕНТЯБРЯ 2024 ГОДА В ОБЩЕОБРАЗОВАТЕЛЬНЫХ ОРГАНИЗАЦИЯХ.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55385" y="4568825"/>
            <a:ext cx="5829300" cy="1675130"/>
          </a:xfrm>
        </p:spPr>
        <p:txBody>
          <a:bodyPr>
            <a:normAutofit fontScale="40000"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2400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              </a:t>
            </a:r>
            <a:r>
              <a:rPr lang="ru-RU" sz="2855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</a:t>
            </a:r>
            <a:r>
              <a:rPr lang="ru-RU" sz="5000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МБОУ СОШ №18 </a:t>
            </a:r>
            <a:endParaRPr lang="ru-RU" sz="5000" cap="all" dirty="0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5000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                              ПРЕПОДОВАТЕЛЬ ОБЗР</a:t>
            </a:r>
            <a:endParaRPr lang="ru-RU" sz="5000" cap="all" dirty="0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r">
              <a:lnSpc>
                <a:spcPct val="90000"/>
              </a:lnSpc>
              <a:spcBef>
                <a:spcPct val="0"/>
              </a:spcBef>
            </a:pPr>
            <a:r>
              <a:rPr lang="ru-RU" sz="5000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        ТЕПЛОВА АНАСТАСИЯ НИКОЛАЕВНА</a:t>
            </a:r>
            <a:endParaRPr lang="ru-RU" sz="5000" cap="all" dirty="0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264" y="165498"/>
            <a:ext cx="11858596" cy="1016321"/>
          </a:xfrm>
        </p:spPr>
        <p:txBody>
          <a:bodyPr/>
          <a:lstStyle/>
          <a:p>
            <a:r>
              <a:rPr lang="ru-RU" dirty="0"/>
              <a:t>Модуль 7. Безопасность в природной </a:t>
            </a:r>
            <a:r>
              <a:rPr lang="ru-RU" dirty="0" smtClean="0"/>
              <a:t>среде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44264" y="1293963"/>
            <a:ext cx="6474139" cy="522133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18403" y="1293963"/>
            <a:ext cx="5196870" cy="522177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419" y="269015"/>
            <a:ext cx="10935570" cy="1507067"/>
          </a:xfrm>
        </p:spPr>
        <p:txBody>
          <a:bodyPr>
            <a:normAutofit/>
          </a:bodyPr>
          <a:lstStyle/>
          <a:p>
            <a:r>
              <a:rPr lang="ru-RU" dirty="0"/>
              <a:t>Модуль 8. Основы медицинских знаний. Оказание первой </a:t>
            </a:r>
            <a:r>
              <a:rPr lang="ru-RU" dirty="0" smtClean="0"/>
              <a:t>помощи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25449" y="1964880"/>
            <a:ext cx="6579199" cy="4565315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23901" y="1964879"/>
            <a:ext cx="4642528" cy="45653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913" y="243137"/>
            <a:ext cx="11271999" cy="1137090"/>
          </a:xfrm>
        </p:spPr>
        <p:txBody>
          <a:bodyPr/>
          <a:lstStyle/>
          <a:p>
            <a:r>
              <a:rPr lang="ru-RU" dirty="0" smtClean="0"/>
              <a:t>модуль </a:t>
            </a:r>
            <a:r>
              <a:rPr lang="ru-RU" dirty="0"/>
              <a:t>9. Безопасность в социуме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68549" y="1521782"/>
            <a:ext cx="6558894" cy="4732367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27443" y="1535725"/>
            <a:ext cx="4704482" cy="47044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408" y="191378"/>
            <a:ext cx="11608430" cy="1507067"/>
          </a:xfrm>
        </p:spPr>
        <p:txBody>
          <a:bodyPr>
            <a:normAutofit/>
          </a:bodyPr>
          <a:lstStyle/>
          <a:p>
            <a:r>
              <a:rPr lang="ru-RU" dirty="0"/>
              <a:t>Модуль 10. Безопасность в информационном </a:t>
            </a:r>
            <a:r>
              <a:rPr lang="ru-RU" dirty="0" smtClean="0"/>
              <a:t>пространстве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56407" y="1698445"/>
            <a:ext cx="6605109" cy="458636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1517" y="1698444"/>
            <a:ext cx="4571105" cy="458636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167" y="260389"/>
            <a:ext cx="11668814" cy="1507067"/>
          </a:xfrm>
        </p:spPr>
        <p:txBody>
          <a:bodyPr>
            <a:normAutofit/>
          </a:bodyPr>
          <a:lstStyle/>
          <a:p>
            <a:r>
              <a:rPr lang="ru-RU" dirty="0" smtClean="0"/>
              <a:t>модуль </a:t>
            </a:r>
            <a:r>
              <a:rPr lang="ru-RU" dirty="0"/>
              <a:t>11. Основы противодействия экстремизму и терроризму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08167" y="1767456"/>
            <a:ext cx="7036608" cy="468510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415583" y="1767456"/>
            <a:ext cx="4428486" cy="468510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397" y="1388854"/>
            <a:ext cx="11211613" cy="4761781"/>
          </a:xfrm>
        </p:spPr>
        <p:txBody>
          <a:bodyPr>
            <a:normAutofit/>
          </a:bodyPr>
          <a:lstStyle/>
          <a:p>
            <a:br>
              <a:rPr lang="ru-RU" sz="900" dirty="0"/>
            </a:br>
            <a:br>
              <a:rPr lang="ru-RU" sz="1000" dirty="0"/>
            </a:b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398" y="263906"/>
            <a:ext cx="11142602" cy="667747"/>
          </a:xfrm>
        </p:spPr>
        <p:txBody>
          <a:bodyPr>
            <a:normAutofit/>
          </a:bodyPr>
          <a:lstStyle/>
          <a:p>
            <a:r>
              <a:rPr lang="ru-RU" sz="3600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Новые </a:t>
            </a:r>
            <a:r>
              <a:rPr lang="ru-RU" sz="3600" cap="all" dirty="0">
                <a:ln w="3175" cmpd="sng"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rPr>
              <a:t>акценты</a:t>
            </a:r>
            <a:endParaRPr lang="ru-RU" sz="3600" cap="all" dirty="0">
              <a:ln w="3175" cmpd="sng">
                <a:noFill/>
              </a:ln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5503509" y="4634182"/>
            <a:ext cx="563880" cy="419100"/>
          </a:xfrm>
          <a:prstGeom prst="downArrow">
            <a:avLst/>
          </a:prstGeom>
          <a:solidFill>
            <a:srgbClr val="FD030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658" y="1113078"/>
            <a:ext cx="11582550" cy="52618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6816" y="219974"/>
            <a:ext cx="8951494" cy="1539815"/>
          </a:xfrm>
        </p:spPr>
        <p:txBody>
          <a:bodyPr>
            <a:normAutofit fontScale="90000"/>
          </a:bodyPr>
          <a:lstStyle/>
          <a:p>
            <a:r>
              <a:rPr lang="ru-RU" dirty="0"/>
              <a:t>Новые акценты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431" y="1615477"/>
            <a:ext cx="11430988" cy="42481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4431" y="314864"/>
            <a:ext cx="8001000" cy="1039484"/>
          </a:xfrm>
        </p:spPr>
        <p:txBody>
          <a:bodyPr/>
          <a:lstStyle/>
          <a:p>
            <a:r>
              <a:rPr lang="ru-RU" dirty="0"/>
              <a:t>Новые акценты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51" y="1806695"/>
            <a:ext cx="11524891" cy="44005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0915" y="263104"/>
            <a:ext cx="8001000" cy="1022231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Принципы предмета ОБЗР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915" y="1482328"/>
            <a:ext cx="11366889" cy="51082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589180"/>
          </a:xfrm>
        </p:spPr>
        <p:txBody>
          <a:bodyPr>
            <a:normAutofit fontScale="90000"/>
          </a:bodyPr>
          <a:lstStyle/>
          <a:p>
            <a:r>
              <a:rPr lang="ru-RU" dirty="0"/>
              <a:t>От ОБЖ к ОБЗР. Многое неизменно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9027" y="1272395"/>
            <a:ext cx="11240337" cy="50248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748" y="12938"/>
            <a:ext cx="11953486" cy="1507067"/>
          </a:xfrm>
        </p:spPr>
        <p:txBody>
          <a:bodyPr>
            <a:normAutofit/>
          </a:bodyPr>
          <a:lstStyle/>
          <a:p>
            <a:r>
              <a:rPr lang="ru-RU" dirty="0"/>
              <a:t>от ОБЖ к ОБЗР. Содержание </a:t>
            </a:r>
            <a:br>
              <a:rPr lang="ru-RU" dirty="0"/>
            </a:br>
            <a:r>
              <a:rPr lang="ru-RU" sz="2400" dirty="0"/>
              <a:t>(на примере основного общего образования)</a:t>
            </a:r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</p:nvPr>
        </p:nvGraphicFramePr>
        <p:xfrm>
          <a:off x="207034" y="1328469"/>
          <a:ext cx="11783683" cy="50644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13648"/>
                <a:gridCol w="5870035"/>
              </a:tblGrid>
              <a:tr h="27297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ОБЖ</a:t>
                      </a:r>
                      <a:endParaRPr lang="ru-RU" sz="1800" b="0" kern="1200" dirty="0">
                        <a:solidFill>
                          <a:schemeClr val="lt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ОБЗР (с 01.09.2024)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90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1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«Культура безопасности жизнедеятельности в современном обществе» - 2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2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быту» - 7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3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на транспорте» - 9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4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общественных местах» - 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ч;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5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природной среде» - 11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6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«Здоровье и как его сохранить. Основы медицинских знаний» - 10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7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социуме» - 7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8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информационном пространстве» - 5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9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«Основы противодействия экстремизму и терроризму» - 7 ч.; 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10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«Взаимодействие личности, общества и государства в обеспечении безопасности жизни и здоровья населения» - 4 ч.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1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«Безопасное и устойчивое развитие личности, общества, государства» - 4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2 </a:t>
                      </a: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«Основы военной подготовки» - 9 ч.;</a:t>
                      </a:r>
                      <a:endParaRPr lang="ru-RU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3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«Культура безопасности жизнедеятельности в современном обществе» - 2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4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быту» - 6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5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на транспорте» - 7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6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общественных местах» - 6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7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природной среде» - 9 ч.;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8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«Основы медицинских знаний. Оказание первой помощи» - 7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9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социуме» - 6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10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 в информационном пространстве» - 5 ч.;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модуль № 11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«Основы противодействия экстремизму и терроризму» - 7 ч.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517" y="165498"/>
            <a:ext cx="11720573" cy="150706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Безопасное и устойчивое развитие личности, общества, государства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41403" y="1746400"/>
            <a:ext cx="6389567" cy="458778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30970" y="1746400"/>
            <a:ext cx="4892328" cy="458778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904" y="122366"/>
            <a:ext cx="11384021" cy="1068079"/>
          </a:xfrm>
        </p:spPr>
        <p:txBody>
          <a:bodyPr/>
          <a:lstStyle/>
          <a:p>
            <a:r>
              <a:rPr lang="ru-RU" dirty="0"/>
              <a:t>Модуль 2. Основы военной </a:t>
            </a:r>
            <a:r>
              <a:rPr lang="ru-RU" dirty="0" smtClean="0"/>
              <a:t>подготовки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393977" y="1345720"/>
            <a:ext cx="5337948" cy="49860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04" y="1345721"/>
            <a:ext cx="6046073" cy="49860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615" y="139620"/>
            <a:ext cx="11556790" cy="11284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модуль </a:t>
            </a:r>
            <a:r>
              <a:rPr lang="ru-RU" dirty="0"/>
              <a:t>3. Культура безопасности жизнедеятельности в современном обществе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31614" y="1466491"/>
            <a:ext cx="5777991" cy="489980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30429" y="1466490"/>
            <a:ext cx="5757975" cy="48998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60" y="191378"/>
            <a:ext cx="8534400" cy="1275113"/>
          </a:xfrm>
        </p:spPr>
        <p:txBody>
          <a:bodyPr/>
          <a:lstStyle/>
          <a:p>
            <a:r>
              <a:rPr lang="ru-RU" dirty="0"/>
              <a:t>Модуль 4. Безопасность в </a:t>
            </a:r>
            <a:r>
              <a:rPr lang="ru-RU" dirty="0" smtClean="0"/>
              <a:t>быту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22255" y="1351876"/>
            <a:ext cx="5884932" cy="506002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07187" y="1351876"/>
            <a:ext cx="5493749" cy="506002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770" y="191379"/>
            <a:ext cx="11651562" cy="1007694"/>
          </a:xfrm>
        </p:spPr>
        <p:txBody>
          <a:bodyPr/>
          <a:lstStyle/>
          <a:p>
            <a:r>
              <a:rPr lang="ru-RU" dirty="0" smtClean="0"/>
              <a:t>модуль </a:t>
            </a:r>
            <a:r>
              <a:rPr lang="ru-RU" dirty="0"/>
              <a:t>5. Безопасность на транспорте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78771" y="1615339"/>
            <a:ext cx="6838022" cy="4587053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16793" y="1615338"/>
            <a:ext cx="4813539" cy="458705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891" y="165498"/>
            <a:ext cx="11686068" cy="1507067"/>
          </a:xfrm>
        </p:spPr>
        <p:txBody>
          <a:bodyPr/>
          <a:lstStyle/>
          <a:p>
            <a:r>
              <a:rPr lang="ru-RU" dirty="0"/>
              <a:t>Модуль 6. Безопасность в общественных места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252891" y="1772719"/>
            <a:ext cx="6976045" cy="470571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28936" y="1757580"/>
            <a:ext cx="4571999" cy="47208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2327</Words>
  <Application>WPS Presentation</Application>
  <PresentationFormat>Широкоэкранный</PresentationFormat>
  <Paragraphs>68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SimSun</vt:lpstr>
      <vt:lpstr>Wingdings</vt:lpstr>
      <vt:lpstr>Wingdings 3</vt:lpstr>
      <vt:lpstr>Times New Roman</vt:lpstr>
      <vt:lpstr>Calibri</vt:lpstr>
      <vt:lpstr>Century Gothic</vt:lpstr>
      <vt:lpstr>Microsoft YaHei</vt:lpstr>
      <vt:lpstr>Arial Unicode MS</vt:lpstr>
      <vt:lpstr>Сектор</vt:lpstr>
      <vt:lpstr>Основы безопасности и защиты Родины:</vt:lpstr>
      <vt:lpstr>От ОБЖ к ОБЗР. Многое неизменно </vt:lpstr>
      <vt:lpstr>от ОБЖ к ОБЗР. Содержание  (на примере основного общего образования)</vt:lpstr>
      <vt:lpstr>Модуль 1. Безопасное и устойчивое развитие личности, общества, государства</vt:lpstr>
      <vt:lpstr>Модуль 2. Основы военной подготовки</vt:lpstr>
      <vt:lpstr>модуль 3. Культура безопасности жизнедеятельности в современном обществе</vt:lpstr>
      <vt:lpstr>Модуль 4. Безопасность в быту</vt:lpstr>
      <vt:lpstr>модуль 5. Безопасность на транспорте</vt:lpstr>
      <vt:lpstr>Модуль 6. Безопасность в общественных места</vt:lpstr>
      <vt:lpstr>Модуль 7. Безопасность в природной среде</vt:lpstr>
      <vt:lpstr>Модуль 8. Основы медицинских знаний. Оказание первой помощи</vt:lpstr>
      <vt:lpstr>модуль 9. Безопасность в социуме</vt:lpstr>
      <vt:lpstr>Модуль 10. Безопасность в информационном пространстве</vt:lpstr>
      <vt:lpstr>модуль 11. Основы противодействия экстремизму и терроризму</vt:lpstr>
      <vt:lpstr>  </vt:lpstr>
      <vt:lpstr>Новые акценты </vt:lpstr>
      <vt:lpstr>Новые акценты </vt:lpstr>
      <vt:lpstr>Принципы предмета ОБЗР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безопасности и защиты Родины:</dc:title>
  <dc:creator>Nastena T</dc:creator>
  <cp:lastModifiedBy>User</cp:lastModifiedBy>
  <cp:revision>10</cp:revision>
  <dcterms:created xsi:type="dcterms:W3CDTF">2024-12-07T15:00:00Z</dcterms:created>
  <dcterms:modified xsi:type="dcterms:W3CDTF">2024-12-12T05:52:09Z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D48E75364045473190C67056CB5461ED</vt:lpwstr>
  </property>
  <property fmtid="{D5CDD505-2E9C-101B-9397-08002B2CF9AE}" pid="3" name="KSOProductBuildVer">
    <vt:lpwstr>1049-11.2.0.11486</vt:lpwstr>
  </property>
</Properties>
</file>