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99" r:id="rId3"/>
    <p:sldId id="306" r:id="rId4"/>
    <p:sldId id="301" r:id="rId5"/>
    <p:sldId id="302" r:id="rId6"/>
    <p:sldId id="304" r:id="rId7"/>
    <p:sldId id="303" r:id="rId8"/>
    <p:sldId id="300" r:id="rId9"/>
    <p:sldId id="305" r:id="rId10"/>
    <p:sldId id="308" r:id="rId11"/>
    <p:sldId id="307" r:id="rId12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6686" autoAdjust="0"/>
  </p:normalViewPr>
  <p:slideViewPr>
    <p:cSldViewPr>
      <p:cViewPr>
        <p:scale>
          <a:sx n="90" d="100"/>
          <a:sy n="90" d="100"/>
        </p:scale>
        <p:origin x="24" y="3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FAAE7-30C6-4A15-9EC4-2D6E7E2F9E39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EB7F6-A782-4BC1-A4B9-279AA68A2A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885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B7F6-A782-4BC1-A4B9-279AA68A2A4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092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B7F6-A782-4BC1-A4B9-279AA68A2A4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169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B7F6-A782-4BC1-A4B9-279AA68A2A4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508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B7F6-A782-4BC1-A4B9-279AA68A2A4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508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B7F6-A782-4BC1-A4B9-279AA68A2A4C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508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B7F6-A782-4BC1-A4B9-279AA68A2A4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508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B7F6-A782-4BC1-A4B9-279AA68A2A4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5087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B7F6-A782-4BC1-A4B9-279AA68A2A4C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508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D305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D305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D305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39288" y="354584"/>
            <a:ext cx="6210300" cy="1068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1D305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1533" y="1507616"/>
            <a:ext cx="11332845" cy="3413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3765" y="654846"/>
            <a:ext cx="10822781" cy="620315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34000" y="1600200"/>
            <a:ext cx="6493042" cy="2514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875"/>
              </a:lnSpc>
              <a:spcBef>
                <a:spcPts val="105"/>
              </a:spcBef>
            </a:pPr>
            <a:r>
              <a:rPr lang="ru-RU" sz="2800" dirty="0" smtClean="0">
                <a:latin typeface="+mj-lt"/>
                <a:cs typeface="Times New Roman"/>
              </a:rPr>
              <a:t>Проект </a:t>
            </a:r>
            <a:br>
              <a:rPr lang="ru-RU" sz="2800" dirty="0" smtClean="0">
                <a:latin typeface="+mj-lt"/>
                <a:cs typeface="Times New Roman"/>
              </a:rPr>
            </a:br>
            <a:r>
              <a:rPr lang="ru-RU" sz="2800" dirty="0" smtClean="0">
                <a:latin typeface="+mj-lt"/>
                <a:cs typeface="Times New Roman"/>
              </a:rPr>
              <a:t>«Математические классы Подмосковья»: </a:t>
            </a:r>
            <a:br>
              <a:rPr lang="ru-RU" sz="2800" dirty="0" smtClean="0">
                <a:latin typeface="+mj-lt"/>
                <a:cs typeface="Times New Roman"/>
              </a:rPr>
            </a:br>
            <a:r>
              <a:rPr lang="ru-RU" sz="2800" dirty="0" smtClean="0">
                <a:latin typeface="+mj-lt"/>
                <a:cs typeface="Times New Roman"/>
              </a:rPr>
              <a:t>алгоритм формирования </a:t>
            </a:r>
            <a:br>
              <a:rPr lang="ru-RU" sz="2800" dirty="0" smtClean="0">
                <a:latin typeface="+mj-lt"/>
                <a:cs typeface="Times New Roman"/>
              </a:rPr>
            </a:br>
            <a:r>
              <a:rPr lang="ru-RU" sz="2800" dirty="0" smtClean="0">
                <a:latin typeface="+mj-lt"/>
                <a:cs typeface="Times New Roman"/>
              </a:rPr>
              <a:t>5-х и 7-х классов </a:t>
            </a:r>
            <a:br>
              <a:rPr lang="ru-RU" sz="2800" dirty="0" smtClean="0">
                <a:latin typeface="+mj-lt"/>
                <a:cs typeface="Times New Roman"/>
              </a:rPr>
            </a:br>
            <a:r>
              <a:rPr lang="ru-RU" sz="2800" dirty="0" smtClean="0">
                <a:latin typeface="+mj-lt"/>
                <a:cs typeface="Times New Roman"/>
              </a:rPr>
              <a:t>на 2025-2026 учебный год</a:t>
            </a:r>
            <a:endParaRPr sz="2800" dirty="0">
              <a:latin typeface="+mj-lt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92469" y="4495800"/>
            <a:ext cx="5791200" cy="936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707390" algn="just"/>
            <a:r>
              <a:rPr lang="ru-RU" sz="2000" spc="-5" dirty="0" smtClean="0">
                <a:latin typeface="+mj-lt"/>
                <a:cs typeface="Times New Roman"/>
              </a:rPr>
              <a:t>Смирнова Анна Сергеевна</a:t>
            </a:r>
            <a:r>
              <a:rPr sz="2000" spc="-5" dirty="0" smtClean="0">
                <a:latin typeface="+mj-lt"/>
                <a:cs typeface="Times New Roman"/>
              </a:rPr>
              <a:t>,</a:t>
            </a:r>
            <a:endParaRPr lang="ru-RU" sz="2000" spc="-5" dirty="0">
              <a:latin typeface="+mj-lt"/>
              <a:cs typeface="Times New Roman"/>
            </a:endParaRPr>
          </a:p>
          <a:p>
            <a:pPr marL="12700" marR="707390" algn="just"/>
            <a:r>
              <a:rPr lang="ru-RU" sz="2000" spc="-5" dirty="0" smtClean="0">
                <a:latin typeface="+mj-lt"/>
                <a:cs typeface="Times New Roman"/>
              </a:rPr>
              <a:t>ведущий специалист отдела аналитики и экспертизы </a:t>
            </a:r>
            <a:r>
              <a:rPr sz="2000" spc="-5" dirty="0" smtClean="0">
                <a:latin typeface="+mj-lt"/>
                <a:cs typeface="Times New Roman"/>
              </a:rPr>
              <a:t>ИРО</a:t>
            </a:r>
            <a:r>
              <a:rPr sz="2000" spc="5" dirty="0" smtClean="0">
                <a:latin typeface="+mj-lt"/>
                <a:cs typeface="Times New Roman"/>
              </a:rPr>
              <a:t> </a:t>
            </a:r>
            <a:r>
              <a:rPr sz="2000" dirty="0">
                <a:latin typeface="+mj-lt"/>
                <a:cs typeface="Times New Roman"/>
              </a:rPr>
              <a:t>КУРО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26299" y="33719"/>
            <a:ext cx="12192000" cy="6857998"/>
          </a:xfrm>
          <a:prstGeom prst="rect">
            <a:avLst/>
          </a:prstGeom>
        </p:spPr>
      </p:pic>
      <p:sp>
        <p:nvSpPr>
          <p:cNvPr id="11" name="Google Shape;200;g32fc958eec4_0_3"/>
          <p:cNvSpPr/>
          <p:nvPr/>
        </p:nvSpPr>
        <p:spPr>
          <a:xfrm>
            <a:off x="325775" y="304800"/>
            <a:ext cx="10024200" cy="6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rgbClr val="000000"/>
              </a:buClr>
              <a:buSzPts val="2600"/>
            </a:pP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ea typeface="Calibri"/>
                <a:cs typeface="Calibri"/>
                <a:sym typeface="Calibri"/>
              </a:rPr>
              <a:t>ФЕВРАЛЬ - МАРТ 2025</a:t>
            </a:r>
            <a:endParaRPr lang="ru-RU" sz="2600" dirty="0">
              <a:solidFill>
                <a:schemeClr val="accent6">
                  <a:lumMod val="75000"/>
                </a:schemeClr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" y="961540"/>
            <a:ext cx="11144011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650">
              <a:spcBef>
                <a:spcPts val="1000"/>
              </a:spcBef>
              <a:buSzPts val="1700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До 01.03.2025 </a:t>
            </a:r>
            <a:r>
              <a:rPr lang="ru-RU" b="1" dirty="0" smtClean="0"/>
              <a:t>Подача заявки на прохождение РИКУ </a:t>
            </a:r>
            <a:r>
              <a:rPr lang="ru-RU" b="1" dirty="0"/>
              <a:t>(первый </a:t>
            </a:r>
            <a:r>
              <a:rPr lang="ru-RU" b="1" dirty="0" smtClean="0"/>
              <a:t>этап) через кабинет </a:t>
            </a:r>
            <a:r>
              <a:rPr lang="ru-RU" b="1" dirty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ГИС “Моя школа” </a:t>
            </a:r>
            <a:endParaRPr lang="ru-RU" b="1" dirty="0" smtClean="0">
              <a:solidFill>
                <a:schemeClr val="dk1"/>
              </a:solidFill>
              <a:ea typeface="Montserrat"/>
              <a:cs typeface="Montserrat"/>
              <a:sym typeface="Montserrat"/>
            </a:endParaRPr>
          </a:p>
          <a:p>
            <a:pPr marL="120650">
              <a:spcBef>
                <a:spcPts val="1000"/>
              </a:spcBef>
              <a:buSzPts val="1700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01.03.2025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– 10.03.2025 </a:t>
            </a:r>
            <a:r>
              <a:rPr lang="ru-RU" b="1" dirty="0" smtClean="0">
                <a:ea typeface="Montserrat"/>
                <a:cs typeface="Montserrat"/>
                <a:sym typeface="Montserrat"/>
              </a:rPr>
              <a:t>Разработка </a:t>
            </a:r>
            <a:r>
              <a:rPr lang="ru-RU" b="1" dirty="0">
                <a:ea typeface="Montserrat"/>
                <a:cs typeface="Montserrat"/>
                <a:sym typeface="Montserrat"/>
              </a:rPr>
              <a:t>и утверждение Положения </a:t>
            </a:r>
            <a:r>
              <a:rPr lang="ru-RU" b="1" dirty="0"/>
              <a:t>о классах с углубленным изучением отдельных (математических) учебных предметов «Математические классы Подмосковья</a:t>
            </a:r>
            <a:r>
              <a:rPr lang="ru-RU" b="1" dirty="0" smtClean="0"/>
              <a:t>»</a:t>
            </a:r>
            <a:endParaRPr lang="ru-RU" b="1" dirty="0" smtClean="0">
              <a:ea typeface="Montserrat"/>
              <a:cs typeface="Montserrat"/>
              <a:sym typeface="Montserrat"/>
            </a:endParaRPr>
          </a:p>
          <a:p>
            <a:pPr marL="120650">
              <a:spcBef>
                <a:spcPts val="1000"/>
              </a:spcBef>
              <a:buSzPts val="1700"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ea typeface="Montserrat"/>
                <a:cs typeface="Montserrat"/>
                <a:sym typeface="Montserrat"/>
              </a:rPr>
              <a:t>10.03.2025 –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a typeface="Montserrat"/>
                <a:cs typeface="Montserrat"/>
                <a:sym typeface="Montserrat"/>
              </a:rPr>
              <a:t>13.03.2025 </a:t>
            </a:r>
            <a:r>
              <a:rPr lang="ru-RU" b="1" dirty="0" smtClean="0">
                <a:ea typeface="Montserrat"/>
                <a:cs typeface="Montserrat"/>
                <a:sym typeface="Montserrat"/>
              </a:rPr>
              <a:t>Прохождение РИКУ в ЦНППМ (первый этап) </a:t>
            </a:r>
          </a:p>
          <a:p>
            <a:pPr marL="120650">
              <a:spcBef>
                <a:spcPts val="1000"/>
              </a:spcBef>
              <a:buSzPts val="1700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a typeface="Montserrat"/>
                <a:cs typeface="Montserrat"/>
                <a:sym typeface="Montserrat"/>
              </a:rPr>
              <a:t>С 10.03.2025 </a:t>
            </a:r>
            <a:r>
              <a:rPr lang="ru-RU" b="1" dirty="0" smtClean="0">
                <a:ea typeface="Montserrat"/>
                <a:cs typeface="Montserrat"/>
                <a:sym typeface="Montserrat"/>
              </a:rPr>
              <a:t>Информационная компания:</a:t>
            </a:r>
          </a:p>
          <a:p>
            <a:pPr marL="406400" lvl="0" indent="-285750">
              <a:spcBef>
                <a:spcPts val="1000"/>
              </a:spcBef>
              <a:buSzPts val="1700"/>
              <a:buFont typeface="Wingdings" pitchFamily="2" charset="2"/>
              <a:buChar char="Ø"/>
            </a:pPr>
            <a:r>
              <a:rPr lang="ru-RU" dirty="0">
                <a:ea typeface="Montserrat"/>
                <a:cs typeface="Montserrat"/>
                <a:sym typeface="Montserrat"/>
              </a:rPr>
              <a:t>П</a:t>
            </a:r>
            <a:r>
              <a:rPr lang="ru-RU" dirty="0" smtClean="0">
                <a:ea typeface="Montserrat"/>
                <a:cs typeface="Montserrat"/>
                <a:sym typeface="Montserrat"/>
              </a:rPr>
              <a:t>ресс-релиз на сайтах и в </a:t>
            </a:r>
            <a:r>
              <a:rPr lang="ru-RU" dirty="0" err="1" smtClean="0">
                <a:ea typeface="Montserrat"/>
                <a:cs typeface="Montserrat"/>
                <a:sym typeface="Montserrat"/>
              </a:rPr>
              <a:t>госпабликах</a:t>
            </a:r>
            <a:r>
              <a:rPr lang="ru-RU" dirty="0" smtClean="0">
                <a:ea typeface="Montserrat"/>
                <a:cs typeface="Montserrat"/>
                <a:sym typeface="Montserrat"/>
              </a:rPr>
              <a:t> ОО;</a:t>
            </a:r>
          </a:p>
          <a:p>
            <a:pPr marL="406400" lvl="0" indent="-285750">
              <a:spcBef>
                <a:spcPts val="1000"/>
              </a:spcBef>
              <a:buSzPts val="1700"/>
              <a:buFont typeface="Wingdings" pitchFamily="2" charset="2"/>
              <a:buChar char="Ø"/>
            </a:pPr>
            <a:r>
              <a:rPr lang="ru-RU" dirty="0" smtClean="0">
                <a:ea typeface="Montserrat"/>
                <a:cs typeface="Montserrat"/>
                <a:sym typeface="Montserrat"/>
              </a:rPr>
              <a:t>Размещение информации в разделе проекта на сайте ОО (положение, информация о сроках и порядке отбора, учебном плане, плане внеурочной деятельности; кружковой деятельности, в том числе в формате ШПД)</a:t>
            </a:r>
          </a:p>
          <a:p>
            <a:pPr marL="406400" lvl="0" indent="-285750">
              <a:spcBef>
                <a:spcPts val="1000"/>
              </a:spcBef>
              <a:buSzPts val="1700"/>
              <a:buFont typeface="Wingdings" pitchFamily="2" charset="2"/>
              <a:buChar char="Ø"/>
            </a:pPr>
            <a:r>
              <a:rPr lang="ru-RU" dirty="0" smtClean="0">
                <a:ea typeface="Montserrat"/>
                <a:cs typeface="Montserrat"/>
                <a:sym typeface="Montserrat"/>
              </a:rPr>
              <a:t>Размещение информации на информационных стендах в образовательных организациях;</a:t>
            </a:r>
          </a:p>
          <a:p>
            <a:pPr marL="406400" lvl="0" indent="-285750">
              <a:spcBef>
                <a:spcPts val="1000"/>
              </a:spcBef>
              <a:buSzPts val="1700"/>
              <a:buFont typeface="Wingdings" pitchFamily="2" charset="2"/>
              <a:buChar char="Ø"/>
            </a:pPr>
            <a:r>
              <a:rPr lang="ru-RU" dirty="0">
                <a:ea typeface="Montserrat"/>
                <a:cs typeface="Montserrat"/>
                <a:sym typeface="Montserrat"/>
              </a:rPr>
              <a:t>Р</a:t>
            </a:r>
            <a:r>
              <a:rPr lang="ru-RU" dirty="0" smtClean="0">
                <a:ea typeface="Montserrat"/>
                <a:cs typeface="Montserrat"/>
                <a:sym typeface="Montserrat"/>
              </a:rPr>
              <a:t>одительские собрания;</a:t>
            </a:r>
          </a:p>
          <a:p>
            <a:pPr marL="406400" lvl="0" indent="-285750">
              <a:spcBef>
                <a:spcPts val="1000"/>
              </a:spcBef>
              <a:buSzPts val="1700"/>
              <a:buFont typeface="Wingdings" pitchFamily="2" charset="2"/>
              <a:buChar char="Ø"/>
            </a:pPr>
            <a:r>
              <a:rPr lang="ru-RU" dirty="0" smtClean="0">
                <a:ea typeface="Montserrat"/>
                <a:cs typeface="Montserrat"/>
                <a:sym typeface="Montserrat"/>
              </a:rPr>
              <a:t>Индивидуальные собеседования с родителями;</a:t>
            </a:r>
          </a:p>
          <a:p>
            <a:pPr marL="406400" lvl="0" indent="-285750">
              <a:spcBef>
                <a:spcPts val="1000"/>
              </a:spcBef>
              <a:buSzPts val="1700"/>
              <a:buFont typeface="Wingdings" pitchFamily="2" charset="2"/>
              <a:buChar char="Ø"/>
            </a:pPr>
            <a:r>
              <a:rPr lang="ru-RU" dirty="0">
                <a:ea typeface="Montserrat"/>
                <a:cs typeface="Montserrat"/>
                <a:sym typeface="Montserrat"/>
              </a:rPr>
              <a:t>Р</a:t>
            </a:r>
            <a:r>
              <a:rPr lang="ru-RU" dirty="0" smtClean="0">
                <a:ea typeface="Montserrat"/>
                <a:cs typeface="Montserrat"/>
                <a:sym typeface="Montserrat"/>
              </a:rPr>
              <a:t>аздаточные материалы о порядке поступления в математические классы.</a:t>
            </a:r>
          </a:p>
          <a:p>
            <a:pPr marL="120650">
              <a:spcBef>
                <a:spcPts val="1000"/>
              </a:spcBef>
              <a:buSzPts val="1700"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ea typeface="Montserrat"/>
                <a:cs typeface="Montserrat"/>
                <a:sym typeface="Montserrat"/>
              </a:rPr>
              <a:t>16.03.2025 –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a typeface="Montserrat"/>
                <a:cs typeface="Montserrat"/>
                <a:sym typeface="Montserrat"/>
              </a:rPr>
              <a:t>23.03.2025</a:t>
            </a:r>
            <a:r>
              <a:rPr lang="ru-RU" dirty="0" smtClean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 </a:t>
            </a:r>
            <a:r>
              <a:rPr lang="ru-RU" dirty="0"/>
              <a:t>Подача заявки на прохождение РИКУ </a:t>
            </a:r>
            <a:r>
              <a:rPr lang="ru-RU" dirty="0" smtClean="0"/>
              <a:t>(второй </a:t>
            </a:r>
            <a:r>
              <a:rPr lang="ru-RU" dirty="0"/>
              <a:t>этап) через кабинет </a:t>
            </a:r>
            <a:r>
              <a:rPr lang="ru-RU" dirty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ГИС “Моя школа” </a:t>
            </a:r>
          </a:p>
          <a:p>
            <a:pPr marL="120650">
              <a:spcBef>
                <a:spcPts val="1000"/>
              </a:spcBef>
              <a:buSzPts val="1700"/>
            </a:pPr>
            <a:endParaRPr lang="ru-RU" dirty="0" smtClean="0">
              <a:ea typeface="Montserrat"/>
              <a:cs typeface="Montserrat"/>
              <a:sym typeface="Montserrat"/>
            </a:endParaRPr>
          </a:p>
          <a:p>
            <a:pPr marL="120650" lvl="0">
              <a:spcBef>
                <a:spcPts val="1000"/>
              </a:spcBef>
              <a:buSzPts val="1700"/>
            </a:pPr>
            <a:endParaRPr lang="ru-RU" dirty="0" smtClean="0"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10659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33719"/>
            <a:ext cx="12192000" cy="685799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48400" y="1157161"/>
            <a:ext cx="53340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ИНФОРМАЦИОННЫЙ КАНАЛ:</a:t>
            </a:r>
          </a:p>
          <a:p>
            <a:r>
              <a:rPr lang="en-US" sz="2400" b="1" dirty="0" smtClean="0"/>
              <a:t>https</a:t>
            </a:r>
            <a:r>
              <a:rPr lang="en-US" sz="2400" b="1" dirty="0"/>
              <a:t>://</a:t>
            </a:r>
            <a:r>
              <a:rPr lang="en-US" sz="2400" b="1" dirty="0" smtClean="0"/>
              <a:t>t.me/matematicheskie_klassy</a:t>
            </a:r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/>
          </a:p>
          <a:p>
            <a:endParaRPr lang="ru-RU" sz="2400" b="1" dirty="0" smtClean="0"/>
          </a:p>
          <a:p>
            <a:endParaRPr lang="ru-RU" sz="2400" b="1" dirty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САЙТ ПРОЕКТА</a:t>
            </a:r>
          </a:p>
          <a:p>
            <a:r>
              <a:rPr lang="en-US" sz="2400" b="1" dirty="0"/>
              <a:t>https://</a:t>
            </a:r>
            <a:r>
              <a:rPr lang="en-US" sz="2400" b="1" dirty="0" smtClean="0"/>
              <a:t>iroasoumo.ru/mathclasses</a:t>
            </a:r>
            <a:endParaRPr lang="ru-RU" dirty="0"/>
          </a:p>
          <a:p>
            <a:endParaRPr lang="ru-RU" b="1" dirty="0" smtClean="0"/>
          </a:p>
          <a:p>
            <a:r>
              <a:rPr lang="en-US" sz="2000" b="1" dirty="0" smtClean="0"/>
              <a:t>E-mail</a:t>
            </a:r>
            <a:r>
              <a:rPr lang="ru-RU" sz="2000" b="1" dirty="0" smtClean="0"/>
              <a:t>: </a:t>
            </a:r>
            <a:r>
              <a:rPr lang="en-US" sz="2000" b="1" dirty="0" smtClean="0"/>
              <a:t>smirnova_as@mo-kuro.ru</a:t>
            </a:r>
            <a:endParaRPr lang="ru-RU" sz="2000" b="1" dirty="0" smtClean="0"/>
          </a:p>
          <a:p>
            <a:r>
              <a:rPr lang="ru-RU" sz="2000" b="1" dirty="0" smtClean="0"/>
              <a:t>Тел.: +7 (499) 940-10-35 (доб. 323)</a:t>
            </a:r>
            <a:endParaRPr lang="ru-RU" b="1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80" t="34926" r="19419" b="38171"/>
          <a:stretch/>
        </p:blipFill>
        <p:spPr>
          <a:xfrm>
            <a:off x="7783863" y="2133600"/>
            <a:ext cx="2263073" cy="2205047"/>
          </a:xfrm>
          <a:prstGeom prst="rect">
            <a:avLst/>
          </a:prstGeom>
        </p:spPr>
      </p:pic>
      <p:sp>
        <p:nvSpPr>
          <p:cNvPr id="10" name="Google Shape;200;g32fc958eec4_0_3"/>
          <p:cNvSpPr/>
          <p:nvPr/>
        </p:nvSpPr>
        <p:spPr>
          <a:xfrm>
            <a:off x="325775" y="304800"/>
            <a:ext cx="10024200" cy="6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rgbClr val="000000"/>
              </a:buClr>
              <a:buSzPts val="2600"/>
            </a:pP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ea typeface="Calibri"/>
                <a:cs typeface="Calibri"/>
                <a:sym typeface="Calibri"/>
              </a:rPr>
              <a:t>СОПРОВОЖДЕНИЕ ВСТУПЛЕНИЯ ОО В ПРОЕКТ</a:t>
            </a:r>
            <a:endParaRPr lang="ru-RU" sz="2600" dirty="0">
              <a:solidFill>
                <a:schemeClr val="accent6">
                  <a:lumMod val="75000"/>
                </a:schemeClr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5775" y="1085347"/>
            <a:ext cx="5084425" cy="527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6400" lvl="0" indent="-285750">
              <a:spcBef>
                <a:spcPts val="1000"/>
              </a:spcBef>
              <a:buSzPts val="1700"/>
              <a:buFont typeface="Wingdings" pitchFamily="2" charset="2"/>
              <a:buChar char="Ø"/>
            </a:pPr>
            <a:r>
              <a:rPr lang="ru-RU" dirty="0" smtClean="0">
                <a:ea typeface="Montserrat"/>
                <a:cs typeface="Montserrat"/>
                <a:sym typeface="Montserrat"/>
              </a:rPr>
              <a:t>Рекомендованные шаблоны документов;</a:t>
            </a:r>
            <a:endParaRPr lang="ru-RU" dirty="0">
              <a:ea typeface="Montserrat"/>
              <a:cs typeface="Montserrat"/>
              <a:sym typeface="Montserrat"/>
            </a:endParaRPr>
          </a:p>
          <a:p>
            <a:pPr marL="406400" lvl="0" indent="-285750">
              <a:spcBef>
                <a:spcPts val="1000"/>
              </a:spcBef>
              <a:buSzPts val="1700"/>
              <a:buFont typeface="Wingdings" pitchFamily="2" charset="2"/>
              <a:buChar char="Ø"/>
            </a:pPr>
            <a:r>
              <a:rPr lang="ru-RU" dirty="0" smtClean="0">
                <a:ea typeface="Montserrat"/>
                <a:cs typeface="Montserrat"/>
                <a:sym typeface="Montserrat"/>
              </a:rPr>
              <a:t>Формы информационных сообщений и раздаточных материалов о проекте;</a:t>
            </a:r>
            <a:endParaRPr lang="ru-RU" dirty="0">
              <a:ea typeface="Montserrat"/>
              <a:cs typeface="Montserrat"/>
              <a:sym typeface="Montserrat"/>
            </a:endParaRPr>
          </a:p>
          <a:p>
            <a:pPr marL="406400" lvl="0" indent="-285750">
              <a:spcBef>
                <a:spcPts val="1000"/>
              </a:spcBef>
              <a:buSzPts val="1700"/>
              <a:buFont typeface="Wingdings" pitchFamily="2" charset="2"/>
              <a:buChar char="Ø"/>
            </a:pPr>
            <a:r>
              <a:rPr lang="ru-RU" dirty="0" smtClean="0">
                <a:ea typeface="Montserrat"/>
                <a:cs typeface="Montserrat"/>
                <a:sym typeface="Montserrat"/>
              </a:rPr>
              <a:t>Чек-лист собеседования с родителями;</a:t>
            </a:r>
          </a:p>
          <a:p>
            <a:pPr marL="406400" lvl="0" indent="-285750">
              <a:spcBef>
                <a:spcPts val="1000"/>
              </a:spcBef>
              <a:buSzPts val="1700"/>
              <a:buFont typeface="Wingdings" pitchFamily="2" charset="2"/>
              <a:buChar char="Ø"/>
            </a:pPr>
            <a:r>
              <a:rPr lang="ru-RU" dirty="0" smtClean="0">
                <a:ea typeface="Montserrat"/>
                <a:cs typeface="Montserrat"/>
                <a:sym typeface="Montserrat"/>
              </a:rPr>
              <a:t>Рекомендованный учебный план, план внеурочной деятельности;</a:t>
            </a:r>
          </a:p>
          <a:p>
            <a:pPr marL="406400" lvl="0" indent="-285750">
              <a:spcBef>
                <a:spcPts val="1000"/>
              </a:spcBef>
              <a:buSzPts val="1700"/>
              <a:buFont typeface="Wingdings" pitchFamily="2" charset="2"/>
              <a:buChar char="Ø"/>
            </a:pPr>
            <a:r>
              <a:rPr lang="ru-RU" dirty="0" smtClean="0">
                <a:ea typeface="Montserrat"/>
                <a:cs typeface="Montserrat"/>
                <a:sym typeface="Montserrat"/>
              </a:rPr>
              <a:t>Рекомендованные программы внеурочной деятельности;</a:t>
            </a:r>
          </a:p>
          <a:p>
            <a:pPr marL="406400" lvl="0" indent="-285750">
              <a:spcBef>
                <a:spcPts val="1000"/>
              </a:spcBef>
              <a:buSzPts val="1700"/>
              <a:buFont typeface="Wingdings" pitchFamily="2" charset="2"/>
              <a:buChar char="Ø"/>
            </a:pPr>
            <a:r>
              <a:rPr lang="ru-RU" dirty="0" smtClean="0">
                <a:ea typeface="Montserrat"/>
                <a:cs typeface="Montserrat"/>
                <a:sym typeface="Montserrat"/>
              </a:rPr>
              <a:t>Рекомендации по организации и проведению отборочного тестирования обучающихся;</a:t>
            </a:r>
            <a:endParaRPr lang="ru-RU" dirty="0">
              <a:ea typeface="Montserrat"/>
              <a:cs typeface="Montserrat"/>
              <a:sym typeface="Montserrat"/>
            </a:endParaRPr>
          </a:p>
          <a:p>
            <a:pPr marL="406400" lvl="0" indent="-285750">
              <a:spcBef>
                <a:spcPts val="1000"/>
              </a:spcBef>
              <a:buSzPts val="1700"/>
              <a:buFont typeface="Wingdings" pitchFamily="2" charset="2"/>
              <a:buChar char="Ø"/>
            </a:pPr>
            <a:r>
              <a:rPr lang="ru-RU" dirty="0" smtClean="0">
                <a:ea typeface="Montserrat"/>
                <a:cs typeface="Montserrat"/>
                <a:sym typeface="Montserrat"/>
              </a:rPr>
              <a:t>КИМ отборочного тестирования;</a:t>
            </a:r>
            <a:endParaRPr lang="ru-RU" dirty="0">
              <a:ea typeface="Montserrat"/>
              <a:cs typeface="Montserrat"/>
              <a:sym typeface="Montserrat"/>
            </a:endParaRPr>
          </a:p>
          <a:p>
            <a:pPr marL="406400" lvl="0" indent="-285750">
              <a:spcBef>
                <a:spcPts val="1000"/>
              </a:spcBef>
              <a:buSzPts val="1700"/>
              <a:buFont typeface="Wingdings" pitchFamily="2" charset="2"/>
              <a:buChar char="Ø"/>
            </a:pPr>
            <a:r>
              <a:rPr lang="ru-RU" dirty="0">
                <a:ea typeface="Montserrat"/>
                <a:cs typeface="Montserrat"/>
                <a:sym typeface="Montserrat"/>
              </a:rPr>
              <a:t>Подбор кадров для работы в математическом классе</a:t>
            </a:r>
            <a:r>
              <a:rPr lang="ru-RU" dirty="0" smtClean="0">
                <a:ea typeface="Montserrat"/>
                <a:cs typeface="Montserrat"/>
                <a:sym typeface="Montserrat"/>
              </a:rPr>
              <a:t>;</a:t>
            </a:r>
          </a:p>
          <a:p>
            <a:pPr marL="406400" lvl="0" indent="-285750">
              <a:spcBef>
                <a:spcPts val="1000"/>
              </a:spcBef>
              <a:buSzPts val="1700"/>
              <a:buFont typeface="Wingdings" pitchFamily="2" charset="2"/>
              <a:buChar char="Ø"/>
            </a:pPr>
            <a:r>
              <a:rPr lang="ru-RU" dirty="0" smtClean="0">
                <a:ea typeface="Montserrat"/>
                <a:cs typeface="Montserrat"/>
                <a:sym typeface="Montserrat"/>
              </a:rPr>
              <a:t>Индивидуальные консультации ОО.</a:t>
            </a:r>
            <a:endParaRPr lang="ru-RU" dirty="0">
              <a:ea typeface="Montserrat"/>
              <a:cs typeface="Montserrat"/>
              <a:sym typeface="Montserrat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5715000" y="1282889"/>
            <a:ext cx="0" cy="47869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53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16184" y="2"/>
            <a:ext cx="12192000" cy="6857998"/>
          </a:xfrm>
          <a:prstGeom prst="rect">
            <a:avLst/>
          </a:prstGeom>
        </p:spPr>
      </p:pic>
      <p:sp>
        <p:nvSpPr>
          <p:cNvPr id="6" name="Google Shape;205;g32fc958eec4_0_3"/>
          <p:cNvSpPr txBox="1"/>
          <p:nvPr/>
        </p:nvSpPr>
        <p:spPr>
          <a:xfrm>
            <a:off x="5440778" y="612320"/>
            <a:ext cx="6124090" cy="545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lvl="0" indent="-330200" algn="l" rtl="0">
              <a:spcBef>
                <a:spcPts val="1000"/>
              </a:spcBef>
              <a:spcAft>
                <a:spcPts val="0"/>
              </a:spcAft>
              <a:buSzPts val="1600"/>
              <a:buFont typeface="Montserrat"/>
              <a:buChar char="➢"/>
            </a:pPr>
            <a:r>
              <a:rPr lang="ru-RU" sz="1600" dirty="0" smtClean="0">
                <a:latin typeface="+mn-lt"/>
                <a:ea typeface="Montserrat"/>
                <a:cs typeface="Montserrat"/>
                <a:sym typeface="Montserrat"/>
              </a:rPr>
              <a:t>7 класс - Сертификация </a:t>
            </a:r>
            <a:r>
              <a:rPr lang="ru-RU" sz="1600" dirty="0">
                <a:latin typeface="+mn-lt"/>
                <a:ea typeface="Montserrat"/>
                <a:cs typeface="Montserrat"/>
                <a:sym typeface="Montserrat"/>
              </a:rPr>
              <a:t>учителя (тестирование</a:t>
            </a:r>
            <a:r>
              <a:rPr lang="ru-RU" sz="1600" dirty="0" smtClean="0">
                <a:latin typeface="+mn-lt"/>
                <a:ea typeface="Montserrat"/>
                <a:cs typeface="Montserrat"/>
                <a:sym typeface="Montserrat"/>
              </a:rPr>
              <a:t>) </a:t>
            </a:r>
          </a:p>
          <a:p>
            <a:pPr marL="457200" lvl="0" indent="-330200" algn="l" rtl="0">
              <a:spcBef>
                <a:spcPts val="1000"/>
              </a:spcBef>
              <a:spcAft>
                <a:spcPts val="0"/>
              </a:spcAft>
              <a:buSzPts val="1600"/>
              <a:buFont typeface="Montserrat"/>
              <a:buChar char="➢"/>
            </a:pPr>
            <a:r>
              <a:rPr lang="ru-RU" sz="1600" dirty="0" smtClean="0">
                <a:latin typeface="+mn-lt"/>
                <a:ea typeface="Montserrat"/>
                <a:cs typeface="Montserrat"/>
                <a:sym typeface="Montserrat"/>
              </a:rPr>
              <a:t>5 класс - Учитывается </a:t>
            </a:r>
            <a:r>
              <a:rPr lang="ru-RU" sz="1600" dirty="0">
                <a:latin typeface="+mn-lt"/>
                <a:ea typeface="Montserrat"/>
                <a:cs typeface="Montserrat"/>
                <a:sym typeface="Montserrat"/>
              </a:rPr>
              <a:t>прохождение  регионального исследования компетенций учителя - “повышенный” и “высокий” уровень. </a:t>
            </a:r>
            <a:r>
              <a:rPr lang="ru-RU" sz="1600" dirty="0" smtClean="0">
                <a:latin typeface="+mn-lt"/>
                <a:ea typeface="Montserrat"/>
                <a:cs typeface="Montserrat"/>
                <a:sym typeface="Montserrat"/>
              </a:rPr>
              <a:t>Повторная </a:t>
            </a:r>
            <a:r>
              <a:rPr lang="ru-RU" sz="1600" dirty="0">
                <a:latin typeface="+mn-lt"/>
                <a:ea typeface="Montserrat"/>
                <a:cs typeface="Montserrat"/>
                <a:sym typeface="Montserrat"/>
              </a:rPr>
              <a:t>диагностика РИКУ </a:t>
            </a:r>
            <a:r>
              <a:rPr lang="ru-RU" sz="1600" dirty="0" smtClean="0">
                <a:latin typeface="+mn-lt"/>
                <a:ea typeface="Montserrat"/>
                <a:cs typeface="Montserrat"/>
                <a:sym typeface="Montserrat"/>
              </a:rPr>
              <a:t>для </a:t>
            </a:r>
            <a:r>
              <a:rPr lang="ru-RU" sz="1600" dirty="0">
                <a:latin typeface="+mn-lt"/>
                <a:ea typeface="Montserrat"/>
                <a:cs typeface="Montserrat"/>
                <a:sym typeface="Montserrat"/>
              </a:rPr>
              <a:t>“базового уровня</a:t>
            </a:r>
            <a:r>
              <a:rPr lang="ru-RU" sz="1600" dirty="0" smtClean="0">
                <a:latin typeface="+mn-lt"/>
                <a:ea typeface="Montserrat"/>
                <a:cs typeface="Montserrat"/>
                <a:sym typeface="Montserrat"/>
              </a:rPr>
              <a:t>”</a:t>
            </a:r>
            <a:endParaRPr lang="en-US" sz="1600" dirty="0" smtClean="0">
              <a:latin typeface="+mn-lt"/>
              <a:ea typeface="Montserrat"/>
              <a:cs typeface="Montserrat"/>
              <a:sym typeface="Montserrat"/>
            </a:endParaRPr>
          </a:p>
          <a:p>
            <a:pPr marL="457200" lvl="0" indent="-330200">
              <a:spcBef>
                <a:spcPts val="600"/>
              </a:spcBef>
              <a:buSzPts val="1600"/>
              <a:buFont typeface="Montserrat"/>
              <a:buChar char="➢"/>
            </a:pPr>
            <a:r>
              <a:rPr lang="ru-RU" sz="1600" dirty="0">
                <a:ea typeface="Montserrat"/>
                <a:cs typeface="Montserrat"/>
                <a:sym typeface="Montserrat"/>
              </a:rPr>
              <a:t>Участие обучающихся и учителей в ключевых</a:t>
            </a:r>
          </a:p>
          <a:p>
            <a:pPr marL="127000" lvl="0">
              <a:spcBef>
                <a:spcPts val="600"/>
              </a:spcBef>
              <a:buSzPts val="1600"/>
            </a:pPr>
            <a:r>
              <a:rPr lang="ru-RU" sz="1600" dirty="0">
                <a:ea typeface="Montserrat"/>
                <a:cs typeface="Montserrat"/>
                <a:sym typeface="Montserrat"/>
              </a:rPr>
              <a:t>       мероприятиях </a:t>
            </a:r>
            <a:r>
              <a:rPr lang="ru-RU" sz="1600" dirty="0" smtClean="0">
                <a:ea typeface="Montserrat"/>
                <a:cs typeface="Montserrat"/>
                <a:sym typeface="Montserrat"/>
              </a:rPr>
              <a:t>проекта</a:t>
            </a:r>
            <a:endParaRPr lang="en-US" sz="1600" dirty="0">
              <a:latin typeface="+mn-lt"/>
              <a:ea typeface="Montserrat"/>
              <a:cs typeface="Montserrat"/>
              <a:sym typeface="Montserrat"/>
            </a:endParaRPr>
          </a:p>
          <a:p>
            <a:pPr marL="457200" lvl="0" indent="-330200" algn="l" rtl="0">
              <a:spcBef>
                <a:spcPts val="600"/>
              </a:spcBef>
              <a:spcAft>
                <a:spcPts val="0"/>
              </a:spcAft>
              <a:buSzPts val="1600"/>
              <a:buFont typeface="Montserrat"/>
              <a:buChar char="➢"/>
            </a:pPr>
            <a:endParaRPr lang="en-US" sz="1600" dirty="0" smtClean="0">
              <a:latin typeface="+mn-lt"/>
              <a:ea typeface="Montserrat"/>
              <a:cs typeface="Montserrat"/>
              <a:sym typeface="Montserrat"/>
            </a:endParaRPr>
          </a:p>
          <a:p>
            <a:pPr marL="457200" lvl="0" indent="-330200" algn="l" rtl="0">
              <a:spcBef>
                <a:spcPts val="600"/>
              </a:spcBef>
              <a:spcAft>
                <a:spcPts val="0"/>
              </a:spcAft>
              <a:buSzPts val="1600"/>
              <a:buFont typeface="Montserrat"/>
              <a:buChar char="➢"/>
            </a:pPr>
            <a:endParaRPr lang="ru-RU" sz="1600" dirty="0" smtClean="0">
              <a:latin typeface="+mn-lt"/>
              <a:ea typeface="Montserrat"/>
              <a:cs typeface="Montserrat"/>
              <a:sym typeface="Montserrat"/>
            </a:endParaRPr>
          </a:p>
          <a:p>
            <a:pPr marL="457200" lvl="0" indent="-330200" algn="l" rtl="0">
              <a:spcBef>
                <a:spcPts val="600"/>
              </a:spcBef>
              <a:spcAft>
                <a:spcPts val="0"/>
              </a:spcAft>
              <a:buSzPts val="1600"/>
              <a:buFont typeface="Montserrat"/>
              <a:buChar char="➢"/>
            </a:pPr>
            <a:endParaRPr lang="en-US" sz="1600" dirty="0" smtClean="0">
              <a:latin typeface="+mn-lt"/>
              <a:ea typeface="Montserrat"/>
              <a:cs typeface="Montserrat"/>
              <a:sym typeface="Montserrat"/>
            </a:endParaRPr>
          </a:p>
          <a:p>
            <a:pPr marL="457200" lvl="0" indent="-330200" algn="l" rtl="0">
              <a:spcBef>
                <a:spcPts val="600"/>
              </a:spcBef>
              <a:spcAft>
                <a:spcPts val="0"/>
              </a:spcAft>
              <a:buSzPts val="1600"/>
              <a:buFont typeface="Montserrat"/>
              <a:buChar char="➢"/>
            </a:pPr>
            <a:r>
              <a:rPr lang="ru-RU" sz="1600" dirty="0" smtClean="0">
                <a:latin typeface="+mn-lt"/>
                <a:ea typeface="Montserrat"/>
                <a:cs typeface="Montserrat"/>
                <a:sym typeface="Montserrat"/>
              </a:rPr>
              <a:t>Курсы </a:t>
            </a:r>
            <a:r>
              <a:rPr lang="ru-RU" sz="1600" dirty="0">
                <a:latin typeface="+mn-lt"/>
                <a:ea typeface="Montserrat"/>
                <a:cs typeface="Montserrat"/>
                <a:sym typeface="Montserrat"/>
              </a:rPr>
              <a:t>повышения квалификации </a:t>
            </a:r>
            <a:r>
              <a:rPr lang="ru-RU" sz="1600" dirty="0" smtClean="0">
                <a:latin typeface="+mn-lt"/>
                <a:ea typeface="Montserrat"/>
                <a:cs typeface="Montserrat"/>
                <a:sym typeface="Montserrat"/>
              </a:rPr>
              <a:t>(</a:t>
            </a:r>
            <a:r>
              <a:rPr lang="ru-RU" sz="1600" dirty="0">
                <a:latin typeface="+mn-lt"/>
                <a:ea typeface="Montserrat"/>
                <a:cs typeface="Montserrat"/>
                <a:sym typeface="Montserrat"/>
              </a:rPr>
              <a:t>КУРО, “Взлёт</a:t>
            </a:r>
            <a:r>
              <a:rPr lang="ru-RU" sz="1600" dirty="0" smtClean="0">
                <a:latin typeface="+mn-lt"/>
                <a:ea typeface="Montserrat"/>
                <a:cs typeface="Montserrat"/>
                <a:sym typeface="Montserrat"/>
              </a:rPr>
              <a:t>”)</a:t>
            </a:r>
          </a:p>
          <a:p>
            <a:pPr marL="457200" lvl="0" indent="-330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➢"/>
            </a:pPr>
            <a:r>
              <a:rPr lang="ru-RU" sz="1600" dirty="0" smtClean="0">
                <a:solidFill>
                  <a:schemeClr val="dk1"/>
                </a:solidFill>
                <a:latin typeface="+mn-lt"/>
                <a:ea typeface="Montserrat"/>
                <a:cs typeface="Montserrat"/>
                <a:sym typeface="Montserrat"/>
              </a:rPr>
              <a:t>Методическое </a:t>
            </a:r>
            <a:r>
              <a:rPr lang="ru-RU" sz="1600" dirty="0">
                <a:solidFill>
                  <a:schemeClr val="dk1"/>
                </a:solidFill>
                <a:latin typeface="+mn-lt"/>
                <a:ea typeface="Montserrat"/>
                <a:cs typeface="Montserrat"/>
                <a:sym typeface="Montserrat"/>
              </a:rPr>
              <a:t>сопровождение образовательного </a:t>
            </a:r>
            <a:r>
              <a:rPr lang="ru-RU" sz="1600" dirty="0" smtClean="0">
                <a:solidFill>
                  <a:schemeClr val="dk1"/>
                </a:solidFill>
                <a:latin typeface="+mn-lt"/>
                <a:ea typeface="Montserrat"/>
                <a:cs typeface="Montserrat"/>
                <a:sym typeface="Montserrat"/>
              </a:rPr>
              <a:t>процесса</a:t>
            </a:r>
          </a:p>
          <a:p>
            <a:pPr marL="457200" indent="-330200">
              <a:spcBef>
                <a:spcPts val="600"/>
              </a:spcBef>
              <a:buClr>
                <a:schemeClr val="dk1"/>
              </a:buClr>
              <a:buSzPts val="1600"/>
              <a:buFont typeface="Montserrat"/>
              <a:buChar char="➢"/>
            </a:pPr>
            <a:r>
              <a:rPr lang="ru-RU" sz="1600" dirty="0">
                <a:solidFill>
                  <a:schemeClr val="dk1"/>
                </a:solidFill>
                <a:latin typeface="+mn-lt"/>
                <a:ea typeface="Montserrat"/>
                <a:cs typeface="Montserrat"/>
                <a:sym typeface="Montserrat"/>
              </a:rPr>
              <a:t>Рекомендованный учебный план и план внеурочной </a:t>
            </a:r>
            <a:r>
              <a:rPr lang="ru-RU" sz="1600" dirty="0" smtClean="0">
                <a:solidFill>
                  <a:schemeClr val="dk1"/>
                </a:solidFill>
                <a:latin typeface="+mn-lt"/>
                <a:ea typeface="Montserrat"/>
                <a:cs typeface="Montserrat"/>
                <a:sym typeface="Montserrat"/>
              </a:rPr>
              <a:t>деятельности </a:t>
            </a:r>
            <a:endParaRPr sz="1600" dirty="0">
              <a:solidFill>
                <a:schemeClr val="dk1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457200" lvl="0" indent="-330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➢"/>
            </a:pPr>
            <a:r>
              <a:rPr lang="ru-RU" sz="1600" dirty="0" smtClean="0">
                <a:solidFill>
                  <a:schemeClr val="dk1"/>
                </a:solidFill>
                <a:latin typeface="+mn-lt"/>
                <a:ea typeface="Montserrat"/>
                <a:cs typeface="Montserrat"/>
                <a:sym typeface="Montserrat"/>
              </a:rPr>
              <a:t>Региональные </a:t>
            </a:r>
            <a:r>
              <a:rPr lang="ru-RU" sz="1600" dirty="0">
                <a:solidFill>
                  <a:schemeClr val="dk1"/>
                </a:solidFill>
                <a:latin typeface="+mn-lt"/>
                <a:ea typeface="Montserrat"/>
                <a:cs typeface="Montserrat"/>
                <a:sym typeface="Montserrat"/>
              </a:rPr>
              <a:t>семинары для учителей математических классов</a:t>
            </a:r>
            <a:endParaRPr sz="1600" dirty="0">
              <a:solidFill>
                <a:schemeClr val="dk1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457200" lvl="0" indent="-330200" algn="l" rtl="0">
              <a:spcBef>
                <a:spcPts val="600"/>
              </a:spcBef>
              <a:spcAft>
                <a:spcPts val="0"/>
              </a:spcAft>
              <a:buSzPts val="1600"/>
              <a:buFont typeface="Montserrat"/>
              <a:buChar char="➢"/>
            </a:pPr>
            <a:r>
              <a:rPr lang="ru-RU" sz="1600" dirty="0">
                <a:latin typeface="+mn-lt"/>
                <a:ea typeface="Montserrat"/>
                <a:cs typeface="Montserrat"/>
                <a:sym typeface="Montserrat"/>
              </a:rPr>
              <a:t>Региональные стажировки “Практики для практиков”</a:t>
            </a:r>
            <a:endParaRPr sz="1600" dirty="0">
              <a:latin typeface="+mn-lt"/>
              <a:ea typeface="Montserrat"/>
              <a:cs typeface="Montserrat"/>
              <a:sym typeface="Montserrat"/>
            </a:endParaRPr>
          </a:p>
          <a:p>
            <a:pPr marL="457200" lvl="0" indent="-330200" algn="l" rtl="0">
              <a:spcBef>
                <a:spcPts val="600"/>
              </a:spcBef>
              <a:spcAft>
                <a:spcPts val="0"/>
              </a:spcAft>
              <a:buSzPts val="1600"/>
              <a:buFont typeface="Montserrat"/>
              <a:buChar char="➢"/>
            </a:pPr>
            <a:r>
              <a:rPr lang="ru-RU" sz="1600" dirty="0">
                <a:latin typeface="+mn-lt"/>
                <a:ea typeface="Montserrat"/>
                <a:cs typeface="Montserrat"/>
                <a:sym typeface="Montserrat"/>
              </a:rPr>
              <a:t>Турнир математиков (среди учителей)</a:t>
            </a:r>
            <a:endParaRPr sz="1600" dirty="0">
              <a:latin typeface="+mn-lt"/>
              <a:ea typeface="Montserrat"/>
              <a:cs typeface="Montserrat"/>
              <a:sym typeface="Montserrat"/>
            </a:endParaRPr>
          </a:p>
          <a:p>
            <a:pPr marL="457200" lvl="0" indent="-330200" algn="l" rtl="0">
              <a:spcBef>
                <a:spcPts val="600"/>
              </a:spcBef>
              <a:spcAft>
                <a:spcPts val="0"/>
              </a:spcAft>
              <a:buSzPts val="1600"/>
              <a:buFont typeface="Montserrat"/>
              <a:buChar char="➢"/>
            </a:pPr>
            <a:r>
              <a:rPr lang="ru-RU" sz="1600" dirty="0">
                <a:latin typeface="+mn-lt"/>
                <a:ea typeface="Montserrat"/>
                <a:cs typeface="Montserrat"/>
                <a:sym typeface="Montserrat"/>
              </a:rPr>
              <a:t>Летняя математическая школа для </a:t>
            </a:r>
            <a:r>
              <a:rPr lang="ru-RU" sz="1600" dirty="0" smtClean="0">
                <a:latin typeface="+mn-lt"/>
                <a:ea typeface="Montserrat"/>
                <a:cs typeface="Montserrat"/>
                <a:sym typeface="Montserrat"/>
              </a:rPr>
              <a:t>учителей</a:t>
            </a:r>
          </a:p>
          <a:p>
            <a:pPr marL="457200" lvl="0" indent="-330200" algn="l" rtl="0">
              <a:spcBef>
                <a:spcPts val="600"/>
              </a:spcBef>
              <a:spcAft>
                <a:spcPts val="0"/>
              </a:spcAft>
              <a:buSzPts val="1600"/>
              <a:buFont typeface="Montserrat"/>
              <a:buChar char="➢"/>
            </a:pPr>
            <a:endParaRPr lang="ru-RU" sz="1600" dirty="0"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10" name="Google Shape;204;g32fc958eec4_0_3"/>
          <p:cNvSpPr txBox="1"/>
          <p:nvPr/>
        </p:nvSpPr>
        <p:spPr>
          <a:xfrm>
            <a:off x="325775" y="612320"/>
            <a:ext cx="5117700" cy="5616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i="1" dirty="0" smtClean="0">
                <a:solidFill>
                  <a:schemeClr val="accent6">
                    <a:lumMod val="75000"/>
                  </a:schemeClr>
                </a:solidFill>
                <a:ea typeface="Montserrat"/>
                <a:cs typeface="Montserrat"/>
                <a:sym typeface="Montserrat"/>
              </a:rPr>
              <a:t>Отбор </a:t>
            </a:r>
            <a:endParaRPr lang="ru-RU" sz="1600" i="1" dirty="0">
              <a:solidFill>
                <a:schemeClr val="accent6">
                  <a:lumMod val="75000"/>
                </a:schemeClr>
              </a:solidFill>
              <a:ea typeface="Montserrat"/>
              <a:cs typeface="Montserrat"/>
              <a:sym typeface="Montserrat"/>
            </a:endParaRPr>
          </a:p>
          <a:p>
            <a:pPr marL="457200" lvl="0" indent="-330200" algn="l" rtl="0">
              <a:spcAft>
                <a:spcPts val="0"/>
              </a:spcAft>
              <a:buSzPts val="1600"/>
              <a:buFont typeface="Montserrat"/>
              <a:buChar char="➢"/>
            </a:pPr>
            <a:r>
              <a:rPr lang="ru-RU" sz="1600" dirty="0" smtClean="0">
                <a:ea typeface="Montserrat"/>
                <a:cs typeface="Montserrat"/>
                <a:sym typeface="Montserrat"/>
              </a:rPr>
              <a:t>Конкурсный </a:t>
            </a:r>
            <a:r>
              <a:rPr lang="ru-RU" sz="1600" dirty="0">
                <a:ea typeface="Montserrat"/>
                <a:cs typeface="Montserrat"/>
                <a:sym typeface="Montserrat"/>
              </a:rPr>
              <a:t>отбор обучающихся </a:t>
            </a:r>
            <a:endParaRPr lang="ru-RU" sz="1600" dirty="0" smtClean="0">
              <a:ea typeface="Montserrat"/>
              <a:cs typeface="Montserrat"/>
              <a:sym typeface="Montserrat"/>
            </a:endParaRPr>
          </a:p>
          <a:p>
            <a:pPr marL="127000" lvl="0" algn="l" rtl="0">
              <a:spcAft>
                <a:spcPts val="0"/>
              </a:spcAft>
              <a:buSzPts val="1600"/>
            </a:pPr>
            <a:r>
              <a:rPr lang="ru-RU" sz="1600" dirty="0" smtClean="0">
                <a:ea typeface="Montserrat"/>
                <a:cs typeface="Montserrat"/>
                <a:sym typeface="Montserrat"/>
              </a:rPr>
              <a:t>       (</a:t>
            </a:r>
            <a:r>
              <a:rPr lang="ru-RU" sz="1600" dirty="0">
                <a:ea typeface="Montserrat"/>
                <a:cs typeface="Montserrat"/>
                <a:sym typeface="Montserrat"/>
              </a:rPr>
              <a:t>единое независимое тестирование)</a:t>
            </a:r>
            <a:endParaRPr sz="1600" dirty="0">
              <a:ea typeface="Montserrat"/>
              <a:cs typeface="Montserrat"/>
              <a:sym typeface="Montserrat"/>
            </a:endParaRPr>
          </a:p>
          <a:p>
            <a:pPr marL="457200" lvl="0" indent="-330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➢"/>
            </a:pPr>
            <a:r>
              <a:rPr lang="ru-RU" sz="1600" dirty="0" smtClean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Рекомендованный </a:t>
            </a:r>
            <a:r>
              <a:rPr lang="ru-RU" sz="1600" dirty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учебный план и план внеурочной деятельности</a:t>
            </a:r>
            <a:endParaRPr sz="1600" dirty="0">
              <a:solidFill>
                <a:schemeClr val="dk1"/>
              </a:solidFill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ru-RU" sz="400" i="1" dirty="0">
              <a:solidFill>
                <a:schemeClr val="dk1"/>
              </a:solidFill>
              <a:ea typeface="Montserrat"/>
              <a:cs typeface="Montserrat"/>
              <a:sym typeface="Montserrat"/>
            </a:endParaRPr>
          </a:p>
          <a:p>
            <a:pPr lvl="0">
              <a:spcBef>
                <a:spcPts val="600"/>
              </a:spcBef>
              <a:buSzPts val="1600"/>
            </a:pPr>
            <a:r>
              <a:rPr lang="ru-RU" sz="1600" i="1" dirty="0">
                <a:solidFill>
                  <a:schemeClr val="accent6">
                    <a:lumMod val="75000"/>
                  </a:schemeClr>
                </a:solidFill>
                <a:ea typeface="Montserrat"/>
                <a:cs typeface="Montserrat"/>
                <a:sym typeface="Montserrat"/>
              </a:rPr>
              <a:t>Мониторинг проекта:</a:t>
            </a:r>
          </a:p>
          <a:p>
            <a:pPr marL="457200" lvl="0" indent="-330200">
              <a:spcBef>
                <a:spcPts val="600"/>
              </a:spcBef>
              <a:buSzPts val="1600"/>
              <a:buFont typeface="Montserrat"/>
              <a:buChar char="➢"/>
            </a:pPr>
            <a:r>
              <a:rPr lang="ru-RU" sz="1600" dirty="0">
                <a:ea typeface="Montserrat"/>
                <a:cs typeface="Montserrat"/>
                <a:sym typeface="Montserrat"/>
              </a:rPr>
              <a:t>ВПР и РДР по математике </a:t>
            </a:r>
          </a:p>
          <a:p>
            <a:pPr marL="457200" lvl="0" indent="-330200">
              <a:spcBef>
                <a:spcPts val="600"/>
              </a:spcBef>
              <a:buSzPts val="1600"/>
              <a:buFont typeface="Montserrat"/>
              <a:buChar char="➢"/>
            </a:pPr>
            <a:r>
              <a:rPr lang="ru-RU" sz="1600" dirty="0">
                <a:ea typeface="Montserrat"/>
                <a:cs typeface="Montserrat"/>
                <a:sym typeface="Montserrat"/>
              </a:rPr>
              <a:t>ВСОШ</a:t>
            </a:r>
          </a:p>
          <a:p>
            <a:pPr marL="457200" lvl="0" indent="-330200">
              <a:spcBef>
                <a:spcPts val="600"/>
              </a:spcBef>
              <a:buSzPts val="1600"/>
              <a:buFont typeface="Montserrat"/>
              <a:buChar char="➢"/>
            </a:pPr>
            <a:r>
              <a:rPr lang="ru-RU" sz="1600" dirty="0">
                <a:ea typeface="Montserrat"/>
                <a:cs typeface="Montserrat"/>
                <a:sym typeface="Montserrat"/>
              </a:rPr>
              <a:t>Текущая успеваемость </a:t>
            </a:r>
            <a:r>
              <a:rPr lang="ru-RU" sz="1600" dirty="0" smtClean="0">
                <a:ea typeface="Montserrat"/>
                <a:cs typeface="Montserrat"/>
                <a:sym typeface="Montserrat"/>
              </a:rPr>
              <a:t>обучающихся</a:t>
            </a:r>
            <a:endParaRPr lang="en-US" sz="1600" dirty="0" smtClean="0">
              <a:ea typeface="Montserrat"/>
              <a:cs typeface="Montserrat"/>
              <a:sym typeface="Montserrat"/>
            </a:endParaRPr>
          </a:p>
          <a:p>
            <a:pPr marL="127000" lvl="0">
              <a:spcBef>
                <a:spcPts val="600"/>
              </a:spcBef>
              <a:buSzPts val="1600"/>
            </a:pPr>
            <a:endParaRPr lang="en-US" sz="1000" i="1" dirty="0" smtClean="0">
              <a:solidFill>
                <a:schemeClr val="accent6">
                  <a:lumMod val="75000"/>
                </a:schemeClr>
              </a:solidFill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600" i="1" dirty="0" smtClean="0">
                <a:solidFill>
                  <a:schemeClr val="accent6">
                    <a:lumMod val="75000"/>
                  </a:schemeClr>
                </a:solidFill>
                <a:ea typeface="Montserrat"/>
                <a:cs typeface="Montserrat"/>
                <a:sym typeface="Montserrat"/>
              </a:rPr>
              <a:t>Ключевые </a:t>
            </a:r>
            <a:r>
              <a:rPr lang="ru-RU" sz="1600" i="1" dirty="0">
                <a:solidFill>
                  <a:schemeClr val="accent6">
                    <a:lumMod val="75000"/>
                  </a:schemeClr>
                </a:solidFill>
                <a:ea typeface="Montserrat"/>
                <a:cs typeface="Montserrat"/>
                <a:sym typeface="Montserrat"/>
              </a:rPr>
              <a:t>мероприятия:</a:t>
            </a:r>
            <a:endParaRPr sz="1600" i="1" dirty="0">
              <a:solidFill>
                <a:schemeClr val="accent6">
                  <a:lumMod val="75000"/>
                </a:schemeClr>
              </a:solidFill>
              <a:ea typeface="Montserrat"/>
              <a:cs typeface="Montserrat"/>
              <a:sym typeface="Montserrat"/>
            </a:endParaRPr>
          </a:p>
          <a:p>
            <a:pPr marL="457200" lvl="0" indent="-330200">
              <a:spcBef>
                <a:spcPts val="600"/>
              </a:spcBef>
              <a:buSzPts val="1600"/>
              <a:buFont typeface="Montserrat"/>
              <a:buChar char="➢"/>
            </a:pPr>
            <a:r>
              <a:rPr lang="ru-RU" sz="1600" dirty="0">
                <a:ea typeface="Montserrat"/>
                <a:cs typeface="Montserrat"/>
                <a:sym typeface="Montserrat"/>
              </a:rPr>
              <a:t>Участие </a:t>
            </a:r>
            <a:r>
              <a:rPr lang="ru-RU" sz="1600" dirty="0" smtClean="0">
                <a:ea typeface="Montserrat"/>
                <a:cs typeface="Montserrat"/>
                <a:sym typeface="Montserrat"/>
              </a:rPr>
              <a:t>в олимпиадном </a:t>
            </a:r>
            <a:r>
              <a:rPr lang="ru-RU" sz="1600" dirty="0">
                <a:ea typeface="Montserrat"/>
                <a:cs typeface="Montserrat"/>
                <a:sym typeface="Montserrat"/>
              </a:rPr>
              <a:t>движении </a:t>
            </a:r>
            <a:endParaRPr lang="en-US" sz="1600" dirty="0" smtClean="0">
              <a:ea typeface="Montserrat"/>
              <a:cs typeface="Montserrat"/>
              <a:sym typeface="Montserrat"/>
            </a:endParaRPr>
          </a:p>
          <a:p>
            <a:pPr marL="457200" indent="-330200">
              <a:spcBef>
                <a:spcPts val="600"/>
              </a:spcBef>
              <a:buSzPts val="1600"/>
              <a:buFont typeface="Montserrat"/>
              <a:buChar char="➢"/>
            </a:pPr>
            <a:r>
              <a:rPr lang="ru-RU" sz="1600" dirty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Участие в кружках математической направленности ОЦ “Взлёт</a:t>
            </a:r>
            <a:r>
              <a:rPr lang="ru-RU" sz="1600" dirty="0" smtClean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”</a:t>
            </a:r>
            <a:endParaRPr lang="ru-RU" sz="1600" dirty="0" smtClean="0">
              <a:ea typeface="Montserrat"/>
              <a:cs typeface="Montserrat"/>
              <a:sym typeface="Montserrat"/>
            </a:endParaRPr>
          </a:p>
          <a:p>
            <a:pPr marL="457200" lvl="0" indent="-330200">
              <a:spcBef>
                <a:spcPts val="600"/>
              </a:spcBef>
              <a:buSzPts val="1600"/>
              <a:buFont typeface="Montserrat"/>
              <a:buChar char="➢"/>
            </a:pPr>
            <a:r>
              <a:rPr lang="ru-RU" sz="1600" dirty="0" smtClean="0">
                <a:ea typeface="Montserrat"/>
                <a:cs typeface="Montserrat"/>
                <a:sym typeface="Montserrat"/>
              </a:rPr>
              <a:t>Турнир </a:t>
            </a:r>
            <a:r>
              <a:rPr lang="ru-RU" sz="1600" dirty="0">
                <a:ea typeface="Montserrat"/>
                <a:cs typeface="Montserrat"/>
                <a:sym typeface="Montserrat"/>
              </a:rPr>
              <a:t>юных математиков</a:t>
            </a:r>
          </a:p>
          <a:p>
            <a:pPr marL="457200" lvl="0" indent="-330200">
              <a:spcBef>
                <a:spcPts val="600"/>
              </a:spcBef>
              <a:buSzPts val="1600"/>
              <a:buFont typeface="Montserrat"/>
              <a:buChar char="➢"/>
            </a:pPr>
            <a:r>
              <a:rPr lang="ru-RU" sz="1600" dirty="0">
                <a:ea typeface="Montserrat"/>
                <a:cs typeface="Montserrat"/>
                <a:sym typeface="Montserrat"/>
              </a:rPr>
              <a:t>Фестиваль “Математическая семья”</a:t>
            </a:r>
          </a:p>
          <a:p>
            <a:pPr marL="457200" lvl="0" indent="-330200">
              <a:spcBef>
                <a:spcPts val="600"/>
              </a:spcBef>
              <a:buSzPts val="1600"/>
              <a:buFont typeface="Montserrat"/>
              <a:buChar char="➢"/>
            </a:pPr>
            <a:r>
              <a:rPr lang="ru-RU" sz="1600" dirty="0">
                <a:ea typeface="Montserrat"/>
                <a:cs typeface="Montserrat"/>
                <a:sym typeface="Montserrat"/>
              </a:rPr>
              <a:t>Математическая декада в школах</a:t>
            </a:r>
          </a:p>
          <a:p>
            <a:pPr marL="457200" lvl="0" indent="-330200">
              <a:spcBef>
                <a:spcPts val="600"/>
              </a:spcBef>
              <a:buSzPts val="1600"/>
              <a:buFont typeface="Montserrat"/>
              <a:buChar char="➢"/>
            </a:pPr>
            <a:r>
              <a:rPr lang="ru-RU" sz="1600" dirty="0">
                <a:ea typeface="Montserrat"/>
                <a:cs typeface="Montserrat"/>
                <a:sym typeface="Montserrat"/>
              </a:rPr>
              <a:t>Региональная математическая неделя “Вершина”</a:t>
            </a:r>
          </a:p>
          <a:p>
            <a:pPr marL="457200" lvl="0" indent="-330200">
              <a:spcBef>
                <a:spcPts val="600"/>
              </a:spcBef>
              <a:buSzPts val="1600"/>
              <a:buFont typeface="Montserrat"/>
              <a:buChar char="➢"/>
            </a:pPr>
            <a:r>
              <a:rPr lang="ru-RU" sz="1600" dirty="0">
                <a:ea typeface="Montserrat"/>
                <a:cs typeface="Montserrat"/>
                <a:sym typeface="Montserrat"/>
              </a:rPr>
              <a:t>Летняя математическая школа для </a:t>
            </a:r>
            <a:r>
              <a:rPr lang="ru-RU" sz="1600" dirty="0" smtClean="0">
                <a:ea typeface="Montserrat"/>
                <a:cs typeface="Montserrat"/>
                <a:sym typeface="Montserrat"/>
              </a:rPr>
              <a:t>обучающихся</a:t>
            </a:r>
            <a:endParaRPr sz="1600" dirty="0"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" name="Google Shape;200;g32fc958eec4_0_3"/>
          <p:cNvSpPr/>
          <p:nvPr/>
        </p:nvSpPr>
        <p:spPr>
          <a:xfrm>
            <a:off x="325775" y="133849"/>
            <a:ext cx="10024200" cy="6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РЕГИОНАЛЬНАЯ РАМКА РЕАЛИЗАЦИИ </a:t>
            </a:r>
            <a:r>
              <a:rPr lang="ru-RU" sz="2600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ПРОЕКТА</a:t>
            </a:r>
            <a:endParaRPr sz="2600" b="0" i="0" u="none" strike="noStrike" cap="none" dirty="0">
              <a:solidFill>
                <a:schemeClr val="accent6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325773" y="2209800"/>
            <a:ext cx="11332825" cy="0"/>
          </a:xfrm>
          <a:prstGeom prst="line">
            <a:avLst/>
          </a:prstGeom>
          <a:ln w="31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325775" y="3581400"/>
            <a:ext cx="11332825" cy="0"/>
          </a:xfrm>
          <a:prstGeom prst="line">
            <a:avLst/>
          </a:prstGeom>
          <a:ln w="31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603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2023" y="2"/>
            <a:ext cx="12192000" cy="6857998"/>
          </a:xfrm>
          <a:prstGeom prst="rect">
            <a:avLst/>
          </a:prstGeom>
        </p:spPr>
      </p:pic>
      <p:sp>
        <p:nvSpPr>
          <p:cNvPr id="11" name="Google Shape;200;g32fc958eec4_0_3"/>
          <p:cNvSpPr/>
          <p:nvPr/>
        </p:nvSpPr>
        <p:spPr>
          <a:xfrm>
            <a:off x="381000" y="381000"/>
            <a:ext cx="10024200" cy="6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ПОКАЗАТЕЛИ ЭФФЕКТИВНОСТИ</a:t>
            </a:r>
            <a:endParaRPr sz="2600" b="0" i="0" u="none" strike="noStrike" cap="none" dirty="0">
              <a:solidFill>
                <a:schemeClr val="accent6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" name="Google Shape;349;g32fc958eec4_0_75"/>
          <p:cNvGraphicFramePr/>
          <p:nvPr>
            <p:extLst>
              <p:ext uri="{D42A27DB-BD31-4B8C-83A1-F6EECF244321}">
                <p14:modId xmlns:p14="http://schemas.microsoft.com/office/powerpoint/2010/main" val="2306964721"/>
              </p:ext>
            </p:extLst>
          </p:nvPr>
        </p:nvGraphicFramePr>
        <p:xfrm>
          <a:off x="468852" y="1447800"/>
          <a:ext cx="11250250" cy="416067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979948"/>
                <a:gridCol w="2270302"/>
              </a:tblGrid>
              <a:tr h="914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700" dirty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Доля </a:t>
                      </a:r>
                      <a:r>
                        <a:rPr lang="ru-RU" sz="1700" dirty="0" smtClean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обучающихся классов проекта «Математические </a:t>
                      </a:r>
                      <a:r>
                        <a:rPr lang="ru-RU" sz="1700" dirty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классы Подмосковья», </a:t>
                      </a:r>
                      <a:r>
                        <a:rPr lang="ru-RU" sz="1700" dirty="0" smtClean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принявших </a:t>
                      </a:r>
                      <a:r>
                        <a:rPr lang="ru-RU" sz="1700" dirty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участие в школьном этапе </a:t>
                      </a:r>
                      <a:r>
                        <a:rPr lang="ru-RU" sz="1700" dirty="0" err="1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ВсОШ</a:t>
                      </a:r>
                      <a:r>
                        <a:rPr lang="ru-RU" sz="1700" dirty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по математике</a:t>
                      </a:r>
                      <a:endParaRPr sz="1700" dirty="0"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не менее 90% обучающихся класса</a:t>
                      </a:r>
                      <a:endParaRPr sz="1700"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</a:tr>
              <a:tr h="94491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700" dirty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Доля </a:t>
                      </a:r>
                      <a:r>
                        <a:rPr lang="ru-RU" sz="1700" dirty="0" smtClean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обучающихся классов проекта «</a:t>
                      </a:r>
                      <a:r>
                        <a:rPr lang="ru-RU" sz="1700" dirty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Математические классы Подмосковья», ставших участниками муниципального этапа </a:t>
                      </a:r>
                      <a:r>
                        <a:rPr lang="ru-RU" sz="1700" dirty="0" err="1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ВсОШ</a:t>
                      </a:r>
                      <a:r>
                        <a:rPr lang="ru-RU" sz="1700" dirty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по математике</a:t>
                      </a:r>
                      <a:endParaRPr sz="1700" dirty="0"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700" dirty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не менее </a:t>
                      </a:r>
                      <a:r>
                        <a:rPr lang="en-US" sz="1700" dirty="0" smtClean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r>
                        <a:rPr lang="ru-RU" sz="1700" dirty="0" smtClean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r>
                        <a:rPr lang="ru-RU" sz="1700" dirty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% обучающихся класса</a:t>
                      </a:r>
                      <a:endParaRPr sz="1700" dirty="0"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</a:tr>
              <a:tr h="89922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Доля обучающихся </a:t>
                      </a:r>
                      <a:r>
                        <a:rPr lang="ru-RU" sz="1700" smtClean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классов </a:t>
                      </a:r>
                      <a:r>
                        <a:rPr lang="ru-RU" sz="170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проекта «Математические классы Подмосковья»  успешно выполнивших ВПР и РДР по математике</a:t>
                      </a:r>
                      <a:endParaRPr sz="1700"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не менее 90% обучающихся класса</a:t>
                      </a:r>
                      <a:endParaRPr sz="1700"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</a:tr>
              <a:tr h="70113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700" dirty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Доля учителей математики в математических классах школ проекта, прошедших специализированные курсы повышения квалификации</a:t>
                      </a:r>
                      <a:endParaRPr sz="1700" dirty="0">
                        <a:solidFill>
                          <a:schemeClr val="dk1"/>
                        </a:solidFill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не менее 100%</a:t>
                      </a:r>
                      <a:endParaRPr sz="1700">
                        <a:solidFill>
                          <a:schemeClr val="dk1"/>
                        </a:solidFill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</a:tr>
              <a:tr h="685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700" dirty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Доля родителей, готовых рекомендовать обучение в математических классах, от общего числа родителей-участников регионального опроса</a:t>
                      </a:r>
                      <a:endParaRPr sz="1700" dirty="0"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700" dirty="0">
                          <a:solidFill>
                            <a:schemeClr val="dk1"/>
                          </a:solidFill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не менее 60%</a:t>
                      </a:r>
                      <a:endParaRPr sz="1700" dirty="0"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084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43373" y="107900"/>
            <a:ext cx="12192000" cy="6857998"/>
          </a:xfrm>
          <a:prstGeom prst="rect">
            <a:avLst/>
          </a:prstGeom>
        </p:spPr>
      </p:pic>
      <p:sp>
        <p:nvSpPr>
          <p:cNvPr id="11" name="Google Shape;200;g32fc958eec4_0_3"/>
          <p:cNvSpPr/>
          <p:nvPr/>
        </p:nvSpPr>
        <p:spPr>
          <a:xfrm>
            <a:off x="325775" y="304800"/>
            <a:ext cx="10024200" cy="6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rgbClr val="000000"/>
              </a:buClr>
              <a:buSzPts val="2600"/>
            </a:pPr>
            <a:r>
              <a:rPr lang="ru-RU" sz="2600" dirty="0">
                <a:solidFill>
                  <a:schemeClr val="accent6">
                    <a:lumMod val="75000"/>
                  </a:schemeClr>
                </a:solidFill>
                <a:ea typeface="Calibri"/>
                <a:cs typeface="Calibri"/>
                <a:sym typeface="Calibri"/>
              </a:rPr>
              <a:t>ПОРЯДОК </a:t>
            </a: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ea typeface="Calibri"/>
                <a:cs typeface="Calibri"/>
                <a:sym typeface="Calibri"/>
              </a:rPr>
              <a:t>ФОРМИРОВАНИЯ 5 КЛАССОВ</a:t>
            </a:r>
            <a:endParaRPr lang="ru-RU" sz="2600" dirty="0">
              <a:solidFill>
                <a:schemeClr val="accent6">
                  <a:lumMod val="75000"/>
                </a:schemeClr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362;g333b0390a0d_3_2"/>
          <p:cNvSpPr/>
          <p:nvPr/>
        </p:nvSpPr>
        <p:spPr>
          <a:xfrm>
            <a:off x="236309" y="989634"/>
            <a:ext cx="3957900" cy="3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-RU" sz="1900" b="1" dirty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Д</a:t>
            </a:r>
            <a:r>
              <a:rPr lang="ru-RU" sz="1900" b="1" dirty="0" smtClean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ля </a:t>
            </a:r>
            <a:r>
              <a:rPr lang="ru-RU" sz="1900" b="1" dirty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ученика 4 класса</a:t>
            </a:r>
            <a:endParaRPr sz="1900" b="1" dirty="0">
              <a:solidFill>
                <a:schemeClr val="dk1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grpSp>
        <p:nvGrpSpPr>
          <p:cNvPr id="6" name="Google Shape;363;g333b0390a0d_3_2"/>
          <p:cNvGrpSpPr/>
          <p:nvPr/>
        </p:nvGrpSpPr>
        <p:grpSpPr>
          <a:xfrm>
            <a:off x="5949920" y="1543464"/>
            <a:ext cx="5412004" cy="4137676"/>
            <a:chOff x="246766" y="1359184"/>
            <a:chExt cx="5752555" cy="4721187"/>
          </a:xfrm>
        </p:grpSpPr>
        <p:sp>
          <p:nvSpPr>
            <p:cNvPr id="8" name="Google Shape;364;g333b0390a0d_3_2"/>
            <p:cNvSpPr/>
            <p:nvPr/>
          </p:nvSpPr>
          <p:spPr>
            <a:xfrm>
              <a:off x="3074021" y="2253447"/>
              <a:ext cx="2925300" cy="685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68575" rIns="68575" bIns="685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-RU" sz="1500" b="1" dirty="0">
                  <a:latin typeface="Montserrat"/>
                  <a:ea typeface="Montserrat"/>
                  <a:cs typeface="Montserrat"/>
                  <a:sym typeface="Montserrat"/>
                </a:rPr>
                <a:t>тестирование в электронной форме</a:t>
              </a:r>
              <a:endParaRPr sz="1500" b="1" dirty="0">
                <a:latin typeface="Montserrat"/>
                <a:ea typeface="Montserrat"/>
                <a:cs typeface="Montserrat"/>
                <a:sym typeface="Montserrat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-RU" sz="150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(РИКУ очно, в </a:t>
              </a:r>
              <a:r>
                <a:rPr lang="ru-RU" sz="1500" dirty="0">
                  <a:latin typeface="Montserrat"/>
                  <a:ea typeface="Montserrat"/>
                  <a:cs typeface="Montserrat"/>
                  <a:sym typeface="Montserrat"/>
                </a:rPr>
                <a:t>ЦНППМ</a:t>
              </a:r>
              <a:r>
                <a:rPr lang="ru-RU" sz="150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)</a:t>
              </a:r>
              <a:endParaRPr sz="150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pic>
          <p:nvPicPr>
            <p:cNvPr id="9" name="Google Shape;365;g333b0390a0d_3_2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146210" y="2226178"/>
              <a:ext cx="927811" cy="743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Google Shape;366;g333b0390a0d_3_2"/>
            <p:cNvSpPr/>
            <p:nvPr/>
          </p:nvSpPr>
          <p:spPr>
            <a:xfrm>
              <a:off x="581688" y="5382079"/>
              <a:ext cx="2002500" cy="3459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Montserrat"/>
                <a:buNone/>
              </a:pPr>
              <a:endParaRPr sz="10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-RU" sz="1200" dirty="0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предметные компетенции</a:t>
              </a:r>
              <a:r>
                <a:rPr lang="ru-RU" sz="100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/>
              </a:r>
              <a:br>
                <a:rPr lang="ru-RU" sz="100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ru-RU" sz="100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</a:t>
              </a:r>
              <a:endParaRPr sz="100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12" name="Google Shape;367;g333b0390a0d_3_2"/>
            <p:cNvSpPr txBox="1"/>
            <p:nvPr/>
          </p:nvSpPr>
          <p:spPr>
            <a:xfrm>
              <a:off x="1050426" y="4491924"/>
              <a:ext cx="1666200" cy="498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000"/>
                <a:buFont typeface="Montserrat"/>
                <a:buNone/>
              </a:pPr>
              <a:r>
                <a:rPr lang="ru-RU" sz="2400" b="1"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10</a:t>
              </a:r>
              <a:r>
                <a:rPr lang="ru-RU" sz="2400" b="1" i="0" u="none" strike="noStrike" cap="none">
                  <a:solidFill>
                    <a:srgbClr val="000000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    </a:t>
              </a:r>
              <a:endParaRPr sz="1800" b="0" i="0" u="none" strike="noStrike" cap="non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13" name="Google Shape;368;g333b0390a0d_3_2"/>
            <p:cNvSpPr/>
            <p:nvPr/>
          </p:nvSpPr>
          <p:spPr>
            <a:xfrm>
              <a:off x="2716615" y="3241338"/>
              <a:ext cx="2925300" cy="3459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-RU" b="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заданий / </a:t>
              </a:r>
              <a:r>
                <a:rPr lang="ru-RU" dirty="0">
                  <a:latin typeface="Montserrat"/>
                  <a:ea typeface="Montserrat"/>
                  <a:cs typeface="Montserrat"/>
                  <a:sym typeface="Montserrat"/>
                </a:rPr>
                <a:t>90</a:t>
              </a:r>
              <a:r>
                <a:rPr lang="ru-RU" b="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б</a:t>
              </a:r>
              <a:r>
                <a:rPr lang="ru-RU" dirty="0">
                  <a:latin typeface="Montserrat"/>
                  <a:ea typeface="Montserrat"/>
                  <a:cs typeface="Montserrat"/>
                  <a:sym typeface="Montserrat"/>
                </a:rPr>
                <a:t>аллов</a:t>
              </a:r>
              <a:endParaRPr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14" name="Google Shape;369;g333b0390a0d_3_2"/>
            <p:cNvSpPr txBox="1"/>
            <p:nvPr/>
          </p:nvSpPr>
          <p:spPr>
            <a:xfrm>
              <a:off x="1714348" y="3117021"/>
              <a:ext cx="1666200" cy="498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400" b="1" dirty="0"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20</a:t>
              </a:r>
              <a:r>
                <a:rPr lang="ru-RU" sz="2400" b="1" i="0" u="none" strike="noStrike" cap="none" dirty="0">
                  <a:solidFill>
                    <a:srgbClr val="000000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    </a:t>
              </a:r>
              <a:endParaRPr sz="2400" b="1" i="0" u="none" strike="noStrike" cap="none" dirty="0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15" name="Google Shape;370;g333b0390a0d_3_2"/>
            <p:cNvSpPr/>
            <p:nvPr/>
          </p:nvSpPr>
          <p:spPr>
            <a:xfrm>
              <a:off x="2584199" y="5382064"/>
              <a:ext cx="1766400" cy="3459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Montserrat"/>
                <a:buNone/>
              </a:pPr>
              <a:endParaRPr sz="10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-RU" sz="1200" dirty="0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функциональная грамотность</a:t>
              </a:r>
              <a:r>
                <a:rPr lang="ru-RU" sz="120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/>
              </a:r>
              <a:br>
                <a:rPr lang="ru-RU" sz="120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ru-RU" sz="120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</a:t>
              </a:r>
              <a:endParaRPr sz="120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cxnSp>
          <p:nvCxnSpPr>
            <p:cNvPr id="16" name="Google Shape;371;g333b0390a0d_3_2"/>
            <p:cNvCxnSpPr/>
            <p:nvPr/>
          </p:nvCxnSpPr>
          <p:spPr>
            <a:xfrm>
              <a:off x="4778994" y="3773810"/>
              <a:ext cx="627600" cy="5886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17" name="Google Shape;372;g333b0390a0d_3_2"/>
            <p:cNvCxnSpPr/>
            <p:nvPr/>
          </p:nvCxnSpPr>
          <p:spPr>
            <a:xfrm flipH="1">
              <a:off x="1714366" y="3764431"/>
              <a:ext cx="597600" cy="5784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18" name="Google Shape;373;g333b0390a0d_3_2"/>
            <p:cNvSpPr txBox="1"/>
            <p:nvPr/>
          </p:nvSpPr>
          <p:spPr>
            <a:xfrm>
              <a:off x="3593370" y="4491924"/>
              <a:ext cx="1171800" cy="498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000"/>
                <a:buFont typeface="Montserrat"/>
                <a:buNone/>
              </a:pPr>
              <a:r>
                <a:rPr lang="ru-RU" sz="2400" b="1"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</a:t>
              </a:r>
              <a:r>
                <a:rPr lang="ru-RU" sz="2400" b="1" i="0" u="none" strike="noStrike" cap="none">
                  <a:solidFill>
                    <a:srgbClr val="000000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    </a:t>
              </a:r>
              <a:endParaRPr sz="1800" b="0" i="0" u="none" strike="noStrike" cap="non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pic>
          <p:nvPicPr>
            <p:cNvPr id="19" name="Google Shape;374;g333b0390a0d_3_2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974670" y="4537530"/>
              <a:ext cx="847060" cy="7543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" name="Google Shape;375;g333b0390a0d_3_2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797084" y="4491924"/>
              <a:ext cx="847060" cy="7543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" name="Google Shape;376;g333b0390a0d_3_2"/>
            <p:cNvSpPr txBox="1"/>
            <p:nvPr/>
          </p:nvSpPr>
          <p:spPr>
            <a:xfrm>
              <a:off x="246766" y="5727959"/>
              <a:ext cx="1766400" cy="3459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68575" rIns="68575" bIns="6857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 err="1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maх</a:t>
              </a:r>
              <a:r>
                <a:rPr lang="ru-RU" sz="1000" b="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. </a:t>
              </a:r>
              <a:r>
                <a:rPr lang="ru-RU" sz="1000" dirty="0">
                  <a:latin typeface="Montserrat"/>
                  <a:ea typeface="Montserrat"/>
                  <a:cs typeface="Montserrat"/>
                  <a:sym typeface="Montserrat"/>
                </a:rPr>
                <a:t>50</a:t>
              </a:r>
              <a:r>
                <a:rPr lang="ru-RU" sz="1000" b="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б</a:t>
              </a:r>
              <a:r>
                <a:rPr lang="ru-RU" sz="1000" dirty="0">
                  <a:latin typeface="Montserrat"/>
                  <a:ea typeface="Montserrat"/>
                  <a:cs typeface="Montserrat"/>
                  <a:sym typeface="Montserrat"/>
                </a:rPr>
                <a:t>аллов</a:t>
              </a:r>
              <a:endParaRPr sz="10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22" name="Google Shape;377;g333b0390a0d_3_2"/>
            <p:cNvSpPr txBox="1"/>
            <p:nvPr/>
          </p:nvSpPr>
          <p:spPr>
            <a:xfrm>
              <a:off x="2443971" y="5734471"/>
              <a:ext cx="2002500" cy="3459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68575" rIns="68575" bIns="6857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 err="1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maх</a:t>
              </a:r>
              <a:r>
                <a:rPr lang="ru-RU" sz="1000" b="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. 1</a:t>
              </a:r>
              <a:r>
                <a:rPr lang="ru-RU" sz="1000" dirty="0">
                  <a:latin typeface="Montserrat"/>
                  <a:ea typeface="Montserrat"/>
                  <a:cs typeface="Montserrat"/>
                  <a:sym typeface="Montserrat"/>
                </a:rPr>
                <a:t>5</a:t>
              </a:r>
              <a:r>
                <a:rPr lang="ru-RU" sz="1000" b="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б</a:t>
              </a:r>
              <a:r>
                <a:rPr lang="ru-RU" sz="1000" dirty="0">
                  <a:latin typeface="Montserrat"/>
                  <a:ea typeface="Montserrat"/>
                  <a:cs typeface="Montserrat"/>
                  <a:sym typeface="Montserrat"/>
                </a:rPr>
                <a:t>аллов</a:t>
              </a:r>
              <a:endParaRPr sz="10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23" name="Google Shape;378;g333b0390a0d_3_2"/>
            <p:cNvSpPr txBox="1"/>
            <p:nvPr/>
          </p:nvSpPr>
          <p:spPr>
            <a:xfrm>
              <a:off x="2844872" y="1599450"/>
              <a:ext cx="1605900" cy="498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000"/>
                <a:buFont typeface="Montserrat"/>
                <a:buNone/>
              </a:pPr>
              <a:r>
                <a:rPr lang="ru-RU" sz="2400" b="1"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</a:t>
              </a:r>
              <a:r>
                <a:rPr lang="ru-RU" sz="2400" b="1" i="0" u="none" strike="noStrike" cap="none">
                  <a:solidFill>
                    <a:srgbClr val="000000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 </a:t>
              </a:r>
              <a:r>
                <a:rPr lang="ru-RU" sz="1800" b="1" i="0" u="none" strike="noStrike" cap="none">
                  <a:solidFill>
                    <a:srgbClr val="000000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часа </a:t>
              </a:r>
              <a:r>
                <a:rPr lang="ru-RU" sz="2400" b="1" i="0" u="none" strike="noStrike" cap="none">
                  <a:solidFill>
                    <a:srgbClr val="000000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   </a:t>
              </a:r>
              <a:endParaRPr sz="1800" b="0" i="0" u="none" strike="noStrike" cap="non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24" name="Google Shape;379;g333b0390a0d_3_2"/>
            <p:cNvSpPr/>
            <p:nvPr/>
          </p:nvSpPr>
          <p:spPr>
            <a:xfrm>
              <a:off x="3074026" y="1370678"/>
              <a:ext cx="2002500" cy="3459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Montserrat"/>
                <a:buNone/>
              </a:pPr>
              <a:r>
                <a:rPr lang="ru-RU" sz="1000">
                  <a:latin typeface="Montserrat"/>
                  <a:ea typeface="Montserrat"/>
                  <a:cs typeface="Montserrat"/>
                  <a:sym typeface="Montserrat"/>
                </a:rPr>
                <a:t>Продолжительность</a:t>
              </a:r>
              <a:endParaRPr sz="1000" b="0" i="0" u="none" strike="noStrike" cap="non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pic>
          <p:nvPicPr>
            <p:cNvPr id="25" name="Google Shape;380;g333b0390a0d_3_2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2110017" y="1359184"/>
              <a:ext cx="712869" cy="634824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6" name="Google Shape;381;g333b0390a0d_3_2"/>
          <p:cNvGrpSpPr/>
          <p:nvPr/>
        </p:nvGrpSpPr>
        <p:grpSpPr>
          <a:xfrm>
            <a:off x="341082" y="1543463"/>
            <a:ext cx="5329419" cy="4165712"/>
            <a:chOff x="334548" y="1359184"/>
            <a:chExt cx="5664773" cy="4714684"/>
          </a:xfrm>
        </p:grpSpPr>
        <p:sp>
          <p:nvSpPr>
            <p:cNvPr id="27" name="Google Shape;382;g333b0390a0d_3_2"/>
            <p:cNvSpPr/>
            <p:nvPr/>
          </p:nvSpPr>
          <p:spPr>
            <a:xfrm>
              <a:off x="3074021" y="2253447"/>
              <a:ext cx="2925300" cy="685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68575" rIns="68575" bIns="685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-RU" sz="1500" b="1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диагностическая </a:t>
              </a:r>
              <a:endParaRPr sz="15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-RU" sz="1500" b="1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работа </a:t>
              </a:r>
              <a:endParaRPr sz="1500" b="1" dirty="0">
                <a:latin typeface="Montserrat"/>
                <a:ea typeface="Montserrat"/>
                <a:cs typeface="Montserrat"/>
                <a:sym typeface="Montserrat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-RU" sz="150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(очно, в ОО)</a:t>
              </a:r>
              <a:endParaRPr sz="150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pic>
          <p:nvPicPr>
            <p:cNvPr id="28" name="Google Shape;383;g333b0390a0d_3_2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146210" y="2226178"/>
              <a:ext cx="927811" cy="743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9" name="Google Shape;384;g333b0390a0d_3_2"/>
            <p:cNvSpPr/>
            <p:nvPr/>
          </p:nvSpPr>
          <p:spPr>
            <a:xfrm>
              <a:off x="581688" y="5382079"/>
              <a:ext cx="2002500" cy="3459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Montserrat"/>
                <a:buNone/>
              </a:pPr>
              <a:endParaRPr sz="1000" b="0" i="0" u="none" strike="noStrike" cap="non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-RU" sz="1200" b="0" i="0" u="none" strike="noStrike" cap="none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базовый уровень</a:t>
              </a:r>
              <a:r>
                <a:rPr lang="ru-RU" sz="1000" b="0" i="0" u="none" strike="noStrike" cap="none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/>
              </a:r>
              <a:br>
                <a:rPr lang="ru-RU" sz="1000" b="0" i="0" u="none" strike="noStrike" cap="none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ru-RU" sz="1000" b="0" i="0" u="none" strike="noStrike" cap="none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</a:t>
              </a:r>
              <a:endParaRPr sz="1000" b="0" i="0" u="none" strike="noStrike" cap="non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0" name="Google Shape;385;g333b0390a0d_3_2"/>
            <p:cNvSpPr txBox="1"/>
            <p:nvPr/>
          </p:nvSpPr>
          <p:spPr>
            <a:xfrm>
              <a:off x="1050426" y="4491924"/>
              <a:ext cx="1666200" cy="498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000"/>
                <a:buFont typeface="Montserrat"/>
                <a:buNone/>
              </a:pPr>
              <a:r>
                <a:rPr lang="ru-RU" sz="2400" b="1" i="0" u="none" strike="noStrike" cap="none">
                  <a:solidFill>
                    <a:srgbClr val="000000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5    </a:t>
              </a:r>
              <a:endParaRPr sz="1800" b="0" i="0" u="none" strike="noStrike" cap="non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31" name="Google Shape;386;g333b0390a0d_3_2"/>
            <p:cNvSpPr/>
            <p:nvPr/>
          </p:nvSpPr>
          <p:spPr>
            <a:xfrm>
              <a:off x="2716615" y="3241338"/>
              <a:ext cx="2925300" cy="3459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-RU" b="0" i="0" u="none" strike="noStrike" cap="none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заданий / 25 б</a:t>
              </a:r>
              <a:r>
                <a:rPr lang="ru-RU">
                  <a:latin typeface="Montserrat"/>
                  <a:ea typeface="Montserrat"/>
                  <a:cs typeface="Montserrat"/>
                  <a:sym typeface="Montserrat"/>
                </a:rPr>
                <a:t>аллов</a:t>
              </a:r>
              <a:endParaRPr b="0" i="0" u="none" strike="noStrike" cap="non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2" name="Google Shape;387;g333b0390a0d_3_2"/>
            <p:cNvSpPr txBox="1"/>
            <p:nvPr/>
          </p:nvSpPr>
          <p:spPr>
            <a:xfrm>
              <a:off x="1714348" y="3117021"/>
              <a:ext cx="1666200" cy="498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400" b="1" i="0" u="none" strike="noStrike" cap="none" dirty="0">
                  <a:solidFill>
                    <a:srgbClr val="000000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8    </a:t>
              </a:r>
              <a:endParaRPr sz="2400" b="1" i="0" u="none" strike="noStrike" cap="none" dirty="0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33" name="Google Shape;388;g333b0390a0d_3_2"/>
            <p:cNvSpPr/>
            <p:nvPr/>
          </p:nvSpPr>
          <p:spPr>
            <a:xfrm>
              <a:off x="2584209" y="5382066"/>
              <a:ext cx="2387100" cy="3459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Montserrat"/>
                <a:buNone/>
              </a:pPr>
              <a:endParaRPr sz="10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ru-RU" sz="1200" b="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повышенный уровень</a:t>
              </a:r>
              <a:br>
                <a:rPr lang="ru-RU" sz="1200" b="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ru-RU" sz="1200" b="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</a:t>
              </a:r>
              <a:endParaRPr sz="12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cxnSp>
          <p:nvCxnSpPr>
            <p:cNvPr id="34" name="Google Shape;389;g333b0390a0d_3_2"/>
            <p:cNvCxnSpPr/>
            <p:nvPr/>
          </p:nvCxnSpPr>
          <p:spPr>
            <a:xfrm>
              <a:off x="2721197" y="3858721"/>
              <a:ext cx="627600" cy="5886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35" name="Google Shape;390;g333b0390a0d_3_2"/>
            <p:cNvCxnSpPr/>
            <p:nvPr/>
          </p:nvCxnSpPr>
          <p:spPr>
            <a:xfrm flipH="1">
              <a:off x="1693506" y="3858721"/>
              <a:ext cx="597600" cy="5784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36" name="Google Shape;391;g333b0390a0d_3_2"/>
            <p:cNvSpPr txBox="1"/>
            <p:nvPr/>
          </p:nvSpPr>
          <p:spPr>
            <a:xfrm>
              <a:off x="3799497" y="4491924"/>
              <a:ext cx="1171800" cy="498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000"/>
                <a:buFont typeface="Montserrat"/>
                <a:buNone/>
              </a:pPr>
              <a:r>
                <a:rPr lang="ru-RU" sz="2400" b="1" i="0" u="none" strike="noStrike" cap="none">
                  <a:solidFill>
                    <a:srgbClr val="000000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3    </a:t>
              </a:r>
              <a:endParaRPr sz="1800" b="0" i="0" u="none" strike="noStrike" cap="non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pic>
          <p:nvPicPr>
            <p:cNvPr id="37" name="Google Shape;392;g333b0390a0d_3_2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3224298" y="4491924"/>
              <a:ext cx="847060" cy="7543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8" name="Google Shape;393;g333b0390a0d_3_2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797084" y="4491924"/>
              <a:ext cx="847060" cy="7543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" name="Google Shape;394;g333b0390a0d_3_2"/>
            <p:cNvSpPr txBox="1"/>
            <p:nvPr/>
          </p:nvSpPr>
          <p:spPr>
            <a:xfrm>
              <a:off x="334548" y="5727968"/>
              <a:ext cx="2002500" cy="3459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68575" rIns="68575" bIns="6857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maх. 12 б</a:t>
              </a:r>
              <a:r>
                <a:rPr lang="ru-RU" sz="1000">
                  <a:latin typeface="Montserrat"/>
                  <a:ea typeface="Montserrat"/>
                  <a:cs typeface="Montserrat"/>
                  <a:sym typeface="Montserrat"/>
                </a:rPr>
                <a:t>аллов</a:t>
              </a:r>
              <a:endParaRPr sz="1000" b="0" i="0" u="none" strike="noStrike" cap="non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40" name="Google Shape;395;g333b0390a0d_3_2"/>
            <p:cNvSpPr txBox="1"/>
            <p:nvPr/>
          </p:nvSpPr>
          <p:spPr>
            <a:xfrm>
              <a:off x="2776507" y="5727968"/>
              <a:ext cx="2002500" cy="3459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68575" rIns="68575" bIns="6857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maх. 13 б</a:t>
              </a:r>
              <a:r>
                <a:rPr lang="ru-RU" sz="1000">
                  <a:latin typeface="Montserrat"/>
                  <a:ea typeface="Montserrat"/>
                  <a:cs typeface="Montserrat"/>
                  <a:sym typeface="Montserrat"/>
                </a:rPr>
                <a:t>аллов</a:t>
              </a:r>
              <a:endParaRPr sz="1000" b="0" i="0" u="none" strike="noStrike" cap="non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41" name="Google Shape;396;g333b0390a0d_3_2"/>
            <p:cNvSpPr txBox="1"/>
            <p:nvPr/>
          </p:nvSpPr>
          <p:spPr>
            <a:xfrm>
              <a:off x="2844872" y="1599450"/>
              <a:ext cx="1605900" cy="498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000"/>
                <a:buFont typeface="Montserrat"/>
                <a:buNone/>
              </a:pPr>
              <a:r>
                <a:rPr lang="ru-RU" sz="2400" b="1" i="0" u="none" strike="noStrike" cap="none" dirty="0">
                  <a:solidFill>
                    <a:srgbClr val="000000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1,5 </a:t>
              </a:r>
              <a:r>
                <a:rPr lang="ru-RU" sz="1800" b="1" i="0" u="none" strike="noStrike" cap="none" dirty="0">
                  <a:solidFill>
                    <a:srgbClr val="000000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часа </a:t>
              </a:r>
              <a:r>
                <a:rPr lang="ru-RU" sz="2400" b="1" i="0" u="none" strike="noStrike" cap="none" dirty="0">
                  <a:solidFill>
                    <a:srgbClr val="000000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   </a:t>
              </a:r>
              <a:endParaRPr sz="1800" b="0" i="0" u="none" strike="noStrike" cap="none" dirty="0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42" name="Google Shape;397;g333b0390a0d_3_2"/>
            <p:cNvSpPr/>
            <p:nvPr/>
          </p:nvSpPr>
          <p:spPr>
            <a:xfrm>
              <a:off x="3074026" y="1370678"/>
              <a:ext cx="2002500" cy="3459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Montserrat"/>
                <a:buNone/>
              </a:pPr>
              <a:r>
                <a:rPr lang="ru-RU" sz="1000" dirty="0">
                  <a:latin typeface="Montserrat"/>
                  <a:ea typeface="Montserrat"/>
                  <a:cs typeface="Montserrat"/>
                  <a:sym typeface="Montserrat"/>
                </a:rPr>
                <a:t>Продолжительность</a:t>
              </a:r>
              <a:endParaRPr sz="10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pic>
          <p:nvPicPr>
            <p:cNvPr id="43" name="Google Shape;398;g333b0390a0d_3_2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2110017" y="1359184"/>
              <a:ext cx="712869" cy="634824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45" name="Google Shape;400;g333b0390a0d_3_2"/>
          <p:cNvCxnSpPr/>
          <p:nvPr/>
        </p:nvCxnSpPr>
        <p:spPr>
          <a:xfrm>
            <a:off x="8973975" y="3976875"/>
            <a:ext cx="17400" cy="6522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triangle" w="med" len="med"/>
          </a:ln>
        </p:spPr>
      </p:cxnSp>
      <p:grpSp>
        <p:nvGrpSpPr>
          <p:cNvPr id="3" name="Группа 2"/>
          <p:cNvGrpSpPr/>
          <p:nvPr/>
        </p:nvGrpSpPr>
        <p:grpSpPr>
          <a:xfrm>
            <a:off x="10078496" y="4397225"/>
            <a:ext cx="1801625" cy="1319215"/>
            <a:chOff x="10249750" y="4759975"/>
            <a:chExt cx="1801625" cy="1813690"/>
          </a:xfrm>
        </p:grpSpPr>
        <p:pic>
          <p:nvPicPr>
            <p:cNvPr id="44" name="Google Shape;399;g333b0390a0d_3_2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10628508" y="4812314"/>
              <a:ext cx="796915" cy="7691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6" name="Google Shape;401;g333b0390a0d_3_2"/>
            <p:cNvSpPr txBox="1"/>
            <p:nvPr/>
          </p:nvSpPr>
          <p:spPr>
            <a:xfrm>
              <a:off x="10249750" y="5581425"/>
              <a:ext cx="1661700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200" dirty="0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методические компетенции</a:t>
              </a:r>
              <a:endParaRPr dirty="0"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47" name="Google Shape;402;g333b0390a0d_3_2"/>
            <p:cNvSpPr txBox="1"/>
            <p:nvPr/>
          </p:nvSpPr>
          <p:spPr>
            <a:xfrm>
              <a:off x="11373075" y="4759975"/>
              <a:ext cx="678300" cy="50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000"/>
                <a:buFont typeface="Montserrat"/>
                <a:buNone/>
              </a:pPr>
              <a:r>
                <a:rPr lang="ru-RU" sz="2400" b="1"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8</a:t>
              </a:r>
              <a:r>
                <a:rPr lang="ru-RU" sz="2400" b="1" i="0" u="none" strike="noStrike" cap="none">
                  <a:solidFill>
                    <a:srgbClr val="000000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    </a:t>
              </a:r>
              <a:endParaRPr sz="1800" b="0" i="0" u="none" strike="noStrike" cap="non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48" name="Google Shape;403;g333b0390a0d_3_2"/>
            <p:cNvSpPr txBox="1"/>
            <p:nvPr/>
          </p:nvSpPr>
          <p:spPr>
            <a:xfrm>
              <a:off x="10372088" y="6220866"/>
              <a:ext cx="1451100" cy="3527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75" tIns="68575" rIns="68575" bIns="6857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 err="1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maх</a:t>
              </a:r>
              <a:r>
                <a:rPr lang="ru-RU" sz="1000" b="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. </a:t>
              </a:r>
              <a:r>
                <a:rPr lang="ru-RU" sz="1000" dirty="0">
                  <a:latin typeface="Montserrat"/>
                  <a:ea typeface="Montserrat"/>
                  <a:cs typeface="Montserrat"/>
                  <a:sym typeface="Montserrat"/>
                </a:rPr>
                <a:t>25</a:t>
              </a:r>
              <a:r>
                <a:rPr lang="ru-RU" sz="1000" b="0" i="0" u="none" strike="noStrike" cap="none" dirty="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б</a:t>
              </a:r>
              <a:r>
                <a:rPr lang="ru-RU" sz="1000" dirty="0">
                  <a:latin typeface="Montserrat"/>
                  <a:ea typeface="Montserrat"/>
                  <a:cs typeface="Montserrat"/>
                  <a:sym typeface="Montserrat"/>
                </a:rPr>
                <a:t>аллов</a:t>
              </a:r>
              <a:endParaRPr sz="10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49" name="Google Shape;406;g333b0390a0d_3_2"/>
          <p:cNvSpPr txBox="1"/>
          <p:nvPr/>
        </p:nvSpPr>
        <p:spPr>
          <a:xfrm>
            <a:off x="6077067" y="936300"/>
            <a:ext cx="482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-RU" sz="1900" b="1" dirty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Д</a:t>
            </a:r>
            <a:r>
              <a:rPr lang="ru-RU" sz="1900" b="1" i="0" u="none" strike="noStrike" cap="none" dirty="0" smtClean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ля </a:t>
            </a:r>
            <a:r>
              <a:rPr lang="ru-RU" sz="1900" b="1" i="0" u="none" strike="noStrike" cap="none" dirty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учителя </a:t>
            </a:r>
            <a:endParaRPr sz="1900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5582156" y="1282889"/>
            <a:ext cx="0" cy="47869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014580" y="5824106"/>
            <a:ext cx="34812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6">
                    <a:lumMod val="75000"/>
                  </a:schemeClr>
                </a:solidFill>
              </a:rPr>
              <a:t>Н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е менее 55% выполнения</a:t>
            </a:r>
          </a:p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</a:rPr>
              <a:t>К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ласс от 20 обучающихся </a:t>
            </a:r>
            <a:endParaRPr lang="ru-RU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760480" y="5824106"/>
            <a:ext cx="5812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Результат РИКУ «повышенный» или «высокий»</a:t>
            </a:r>
          </a:p>
          <a:p>
            <a:pPr algn="ctr"/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Первая или высшая квалификационная категория </a:t>
            </a:r>
            <a:endParaRPr lang="ru-RU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52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9556" y="2"/>
            <a:ext cx="12192000" cy="6857998"/>
          </a:xfrm>
          <a:prstGeom prst="rect">
            <a:avLst/>
          </a:prstGeom>
        </p:spPr>
      </p:pic>
      <p:sp>
        <p:nvSpPr>
          <p:cNvPr id="7" name="Google Shape;411;g32fcd4ce039_1_15"/>
          <p:cNvSpPr/>
          <p:nvPr/>
        </p:nvSpPr>
        <p:spPr>
          <a:xfrm>
            <a:off x="395041" y="310195"/>
            <a:ext cx="10024200" cy="6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ru-RU" sz="2600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ОРГАНИЗАЦИЯ ОБРАЗОВАТЕЛЬНОГО </a:t>
            </a: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ПРОЦЕССА В 5 КЛАССЕ</a:t>
            </a:r>
            <a:r>
              <a:rPr lang="ru-RU" sz="2600" b="0" i="0" u="none" strike="noStrike" cap="none" dirty="0" smtClean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600" b="0" i="0" u="none" strike="noStrike" cap="none" dirty="0">
              <a:solidFill>
                <a:schemeClr val="accent6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414;g32fcd4ce039_1_15"/>
          <p:cNvSpPr txBox="1"/>
          <p:nvPr/>
        </p:nvSpPr>
        <p:spPr>
          <a:xfrm>
            <a:off x="533400" y="1127851"/>
            <a:ext cx="4634159" cy="4873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ea typeface="Montserrat"/>
                <a:cs typeface="Montserrat"/>
                <a:sym typeface="Montserrat"/>
              </a:rPr>
              <a:t>Уроки</a:t>
            </a:r>
            <a:endParaRPr b="1" dirty="0">
              <a:ea typeface="Montserrat"/>
              <a:cs typeface="Montserrat"/>
              <a:sym typeface="Montserrat"/>
            </a:endParaRPr>
          </a:p>
          <a:p>
            <a:pPr marL="457200" lvl="0" indent="-336550" algn="l" rtl="0">
              <a:spcBef>
                <a:spcPts val="1000"/>
              </a:spcBef>
              <a:spcAft>
                <a:spcPts val="0"/>
              </a:spcAft>
              <a:buSzPts val="1700"/>
              <a:buFont typeface="Montserrat"/>
              <a:buChar char="➢"/>
            </a:pPr>
            <a:r>
              <a:rPr lang="ru-RU" dirty="0">
                <a:ea typeface="Montserrat"/>
                <a:cs typeface="Montserrat"/>
                <a:sym typeface="Montserrat"/>
              </a:rPr>
              <a:t>Математика </a:t>
            </a:r>
            <a:endParaRPr dirty="0">
              <a:ea typeface="Montserrat"/>
              <a:cs typeface="Montserrat"/>
              <a:sym typeface="Montserrat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ea typeface="Montserrat"/>
                <a:cs typeface="Montserrat"/>
                <a:sym typeface="Montserrat"/>
              </a:rPr>
              <a:t>5 часов в неделю</a:t>
            </a:r>
            <a:endParaRPr dirty="0">
              <a:ea typeface="Montserrat"/>
              <a:cs typeface="Montserrat"/>
              <a:sym typeface="Montserrat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Font typeface="Montserrat"/>
              <a:buChar char="➢"/>
            </a:pPr>
            <a:r>
              <a:rPr lang="ru-RU" dirty="0">
                <a:ea typeface="Montserrat"/>
                <a:cs typeface="Montserrat"/>
                <a:sym typeface="Montserrat"/>
              </a:rPr>
              <a:t>Дополнительно математика 1 час в неделю</a:t>
            </a:r>
            <a:endParaRPr dirty="0"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ea typeface="Montserrat"/>
                <a:cs typeface="Montserrat"/>
                <a:sym typeface="Montserrat"/>
              </a:rPr>
              <a:t>Внеурочная </a:t>
            </a:r>
            <a:r>
              <a:rPr lang="ru-RU" b="1" dirty="0" smtClean="0">
                <a:ea typeface="Montserrat"/>
                <a:cs typeface="Montserrat"/>
                <a:sym typeface="Montserrat"/>
              </a:rPr>
              <a:t>деятельность (1 час)</a:t>
            </a:r>
            <a:endParaRPr b="1" dirty="0"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1 программа математической направленности</a:t>
            </a:r>
            <a:endParaRPr dirty="0">
              <a:solidFill>
                <a:schemeClr val="dk1"/>
              </a:solidFill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808080"/>
              </a:solidFill>
              <a:highlight>
                <a:srgbClr val="F8F6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 smtClean="0">
                <a:ea typeface="Montserrat"/>
                <a:cs typeface="Montserrat"/>
                <a:sym typeface="Montserrat"/>
              </a:rPr>
              <a:t>МШПД (2 часа)</a:t>
            </a:r>
            <a:endParaRPr b="1" dirty="0"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2 кружка математической направленности</a:t>
            </a:r>
            <a:endParaRPr dirty="0">
              <a:solidFill>
                <a:schemeClr val="dk1"/>
              </a:solidFill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ea typeface="Montserrat"/>
                <a:cs typeface="Montserrat"/>
                <a:sym typeface="Montserrat"/>
              </a:rPr>
              <a:t>Диагностика</a:t>
            </a:r>
            <a:endParaRPr b="1" dirty="0"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ea typeface="Montserrat"/>
                <a:cs typeface="Montserrat"/>
                <a:sym typeface="Montserrat"/>
              </a:rPr>
              <a:t>ВПР - апрель </a:t>
            </a:r>
            <a:endParaRPr lang="ru-RU" dirty="0" smtClean="0"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Региональная </a:t>
            </a:r>
            <a:r>
              <a:rPr lang="ru-RU" dirty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диагностика - октябрь, апрель</a:t>
            </a:r>
            <a:endParaRPr lang="ru-RU" dirty="0">
              <a:ea typeface="Montserrat"/>
              <a:cs typeface="Montserrat"/>
              <a:sym typeface="Montserrat"/>
            </a:endParaRPr>
          </a:p>
        </p:txBody>
      </p:sp>
      <p:sp>
        <p:nvSpPr>
          <p:cNvPr id="9" name="Google Shape;416;g32fcd4ce039_1_15"/>
          <p:cNvSpPr txBox="1"/>
          <p:nvPr/>
        </p:nvSpPr>
        <p:spPr>
          <a:xfrm>
            <a:off x="5505281" y="1117422"/>
            <a:ext cx="6172200" cy="53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292D3D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Рекомендованные учебники:</a:t>
            </a:r>
            <a:endParaRPr sz="1400" dirty="0">
              <a:solidFill>
                <a:srgbClr val="292D3D"/>
              </a:solidFill>
              <a:latin typeface="Calibri" pitchFamily="34" charset="0"/>
              <a:ea typeface="Montserrat"/>
              <a:cs typeface="Montserrat"/>
              <a:sym typeface="Montserrat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300"/>
              <a:buFont typeface="Montserrat"/>
              <a:buChar char="➢"/>
            </a:pPr>
            <a:r>
              <a:rPr lang="ru-RU" sz="1400" dirty="0">
                <a:solidFill>
                  <a:srgbClr val="292D3D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Математика. 5 класс. Углубленный уровень. Учебник в двух частях. </a:t>
            </a:r>
            <a:r>
              <a:rPr lang="ru-RU" sz="1400" dirty="0">
                <a:latin typeface="Calibri" pitchFamily="34" charset="0"/>
                <a:ea typeface="Montserrat"/>
                <a:cs typeface="Montserrat"/>
                <a:sym typeface="Montserrat"/>
              </a:rPr>
              <a:t> Дорофеев Г.В., </a:t>
            </a:r>
            <a:r>
              <a:rPr lang="ru-RU" sz="1400" dirty="0" err="1">
                <a:latin typeface="Calibri" pitchFamily="34" charset="0"/>
                <a:ea typeface="Montserrat"/>
                <a:cs typeface="Montserrat"/>
                <a:sym typeface="Montserrat"/>
              </a:rPr>
              <a:t>Петерсон</a:t>
            </a:r>
            <a:r>
              <a:rPr lang="ru-RU" sz="1400" dirty="0">
                <a:latin typeface="Calibri" pitchFamily="34" charset="0"/>
                <a:ea typeface="Montserrat"/>
                <a:cs typeface="Montserrat"/>
                <a:sym typeface="Montserrat"/>
              </a:rPr>
              <a:t> Л.Г</a:t>
            </a:r>
            <a:r>
              <a:rPr lang="ru-RU" sz="1400" dirty="0" smtClean="0">
                <a:latin typeface="Calibri" pitchFamily="34" charset="0"/>
                <a:ea typeface="Montserrat"/>
                <a:cs typeface="Montserrat"/>
                <a:sym typeface="Montserrat"/>
              </a:rPr>
              <a:t>.</a:t>
            </a:r>
            <a:r>
              <a:rPr lang="ru-RU" sz="1400" dirty="0">
                <a:latin typeface="Calibri" pitchFamily="34" charset="0"/>
                <a:ea typeface="Montserrat"/>
                <a:cs typeface="Montserrat"/>
                <a:sym typeface="Montserrat"/>
              </a:rPr>
              <a:t> </a:t>
            </a:r>
            <a:r>
              <a:rPr lang="ru-RU" sz="1400" dirty="0" smtClean="0">
                <a:latin typeface="Calibri" pitchFamily="34" charset="0"/>
                <a:ea typeface="Montserrat"/>
                <a:cs typeface="Montserrat"/>
                <a:sym typeface="Montserrat"/>
              </a:rPr>
              <a:t>(</a:t>
            </a:r>
            <a:r>
              <a:rPr lang="ru-RU" sz="1400" dirty="0">
                <a:latin typeface="Calibri" pitchFamily="34" charset="0"/>
                <a:ea typeface="Montserrat"/>
                <a:cs typeface="Montserrat"/>
                <a:sym typeface="Montserrat"/>
              </a:rPr>
              <a:t>5 + 1 часов в неделю)</a:t>
            </a:r>
            <a:endParaRPr sz="1400" dirty="0">
              <a:latin typeface="Calibri" pitchFamily="34" charset="0"/>
              <a:ea typeface="Montserrat"/>
              <a:cs typeface="Montserrat"/>
              <a:sym typeface="Montserrat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latin typeface="Calibri" pitchFamily="34" charset="0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i="1" dirty="0">
                <a:latin typeface="Calibri" pitchFamily="34" charset="0"/>
                <a:ea typeface="Montserrat"/>
                <a:cs typeface="Montserrat"/>
                <a:sym typeface="Montserrat"/>
              </a:rPr>
              <a:t>Альтернативно:</a:t>
            </a:r>
            <a:endParaRPr sz="1400" i="1" dirty="0">
              <a:latin typeface="Calibri" pitchFamily="34" charset="0"/>
              <a:ea typeface="Montserrat"/>
              <a:cs typeface="Montserrat"/>
              <a:sym typeface="Montserrat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➢"/>
            </a:pPr>
            <a:r>
              <a:rPr lang="ru-RU" sz="1400" i="1" dirty="0">
                <a:solidFill>
                  <a:srgbClr val="292D3D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Математика. 5 класс. Базовый уровень. Учебник в двух частях. </a:t>
            </a:r>
            <a:r>
              <a:rPr lang="ru-RU" sz="1400" i="1" dirty="0" err="1">
                <a:solidFill>
                  <a:srgbClr val="292D3D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Виленкин</a:t>
            </a:r>
            <a:r>
              <a:rPr lang="ru-RU" sz="1400" i="1" dirty="0">
                <a:solidFill>
                  <a:srgbClr val="292D3D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 Н.Я., Жохов В.И., Чесноков А.С., Александрова Л.А., </a:t>
            </a:r>
            <a:r>
              <a:rPr lang="ru-RU" sz="1400" i="1" dirty="0" err="1">
                <a:solidFill>
                  <a:srgbClr val="292D3D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Шварцбурд</a:t>
            </a:r>
            <a:r>
              <a:rPr lang="ru-RU" sz="1400" i="1" dirty="0">
                <a:solidFill>
                  <a:srgbClr val="292D3D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 С.И. </a:t>
            </a:r>
            <a:r>
              <a:rPr lang="ru-RU" sz="1400" i="1" dirty="0" smtClean="0">
                <a:solidFill>
                  <a:srgbClr val="292D3D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(</a:t>
            </a:r>
            <a:r>
              <a:rPr lang="ru-RU" sz="1400" i="1" dirty="0">
                <a:solidFill>
                  <a:srgbClr val="292D3D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5 часов)</a:t>
            </a:r>
            <a:endParaRPr sz="1400" i="1" dirty="0">
              <a:solidFill>
                <a:srgbClr val="292D3D"/>
              </a:solidFill>
              <a:latin typeface="Calibri" pitchFamily="34" charset="0"/>
              <a:ea typeface="Montserrat"/>
              <a:cs typeface="Montserrat"/>
              <a:sym typeface="Montserrat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➢"/>
            </a:pPr>
            <a:r>
              <a:rPr lang="ru-RU" sz="1400" i="1" dirty="0">
                <a:solidFill>
                  <a:srgbClr val="292D3D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Математика. 5 класс. Углубленный уровень. Учебник в двух частях. </a:t>
            </a:r>
            <a:r>
              <a:rPr lang="ru-RU" sz="1400" i="1" dirty="0">
                <a:solidFill>
                  <a:schemeClr val="dk1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 Дорофеев Г.В., </a:t>
            </a:r>
            <a:r>
              <a:rPr lang="ru-RU" sz="1400" i="1" dirty="0" err="1">
                <a:solidFill>
                  <a:schemeClr val="dk1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Петерсон</a:t>
            </a:r>
            <a:r>
              <a:rPr lang="ru-RU" sz="1400" i="1" dirty="0">
                <a:solidFill>
                  <a:schemeClr val="dk1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 Л.Г. </a:t>
            </a:r>
            <a:r>
              <a:rPr lang="ru-RU" sz="1400" i="1" dirty="0" smtClean="0">
                <a:solidFill>
                  <a:schemeClr val="dk1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(</a:t>
            </a:r>
            <a:r>
              <a:rPr lang="ru-RU" sz="1400" i="1" dirty="0">
                <a:solidFill>
                  <a:schemeClr val="dk1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1 час в неделю - решение олимпиадных задач)</a:t>
            </a:r>
            <a:endParaRPr sz="1400" i="1" dirty="0">
              <a:solidFill>
                <a:schemeClr val="dk1"/>
              </a:solidFill>
              <a:latin typeface="Calibri" pitchFamily="34" charset="0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latin typeface="Calibri" pitchFamily="34" charset="0"/>
              <a:ea typeface="Montserrat"/>
              <a:cs typeface="Montserrat"/>
              <a:sym typeface="Montserrat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➢"/>
            </a:pPr>
            <a:r>
              <a:rPr lang="ru-RU" sz="1400" dirty="0">
                <a:solidFill>
                  <a:srgbClr val="292D3D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Математика. 5-6 классы. Сборник самостоятельных и контрольных работ к учебникам Г.В. Дорофеева, Л.Г. </a:t>
            </a:r>
            <a:r>
              <a:rPr lang="ru-RU" sz="1400" dirty="0" err="1">
                <a:solidFill>
                  <a:srgbClr val="292D3D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Петерсон</a:t>
            </a:r>
            <a:r>
              <a:rPr lang="ru-RU" sz="1400" dirty="0">
                <a:solidFill>
                  <a:srgbClr val="292D3D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. Углубленный уровень. </a:t>
            </a:r>
            <a:endParaRPr sz="1400" dirty="0">
              <a:solidFill>
                <a:schemeClr val="dk1"/>
              </a:solidFill>
              <a:latin typeface="Calibri" pitchFamily="34" charset="0"/>
              <a:ea typeface="Montserrat"/>
              <a:cs typeface="Montserrat"/>
              <a:sym typeface="Montserrat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chemeClr val="dk1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 </a:t>
            </a:r>
            <a:endParaRPr sz="1400" dirty="0">
              <a:solidFill>
                <a:schemeClr val="dk1"/>
              </a:solidFill>
              <a:latin typeface="Calibri" pitchFamily="34" charset="0"/>
              <a:ea typeface="Montserrat"/>
              <a:cs typeface="Montserrat"/>
              <a:sym typeface="Montserrat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chemeClr val="dk1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Дополнительно:</a:t>
            </a:r>
            <a:endParaRPr sz="1400" b="1" dirty="0">
              <a:solidFill>
                <a:schemeClr val="dk1"/>
              </a:solidFill>
              <a:latin typeface="Calibri" pitchFamily="34" charset="0"/>
              <a:ea typeface="Montserrat"/>
              <a:cs typeface="Montserrat"/>
              <a:sym typeface="Montserrat"/>
            </a:endParaRPr>
          </a:p>
          <a:p>
            <a:pPr marL="457200" lvl="0" indent="-3111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➢"/>
            </a:pPr>
            <a:r>
              <a:rPr lang="ru-RU" sz="1400" dirty="0">
                <a:solidFill>
                  <a:schemeClr val="dk1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Математика. Наглядная геометрия 5-й и 6-й классы. </a:t>
            </a:r>
            <a:r>
              <a:rPr lang="ru-RU" sz="1400" dirty="0" err="1">
                <a:solidFill>
                  <a:schemeClr val="dk1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Ходот</a:t>
            </a:r>
            <a:r>
              <a:rPr lang="ru-RU" sz="1400" dirty="0">
                <a:solidFill>
                  <a:schemeClr val="dk1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 Т.Г., </a:t>
            </a:r>
            <a:r>
              <a:rPr lang="ru-RU" sz="1400" dirty="0" err="1">
                <a:solidFill>
                  <a:schemeClr val="dk1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Ходот</a:t>
            </a:r>
            <a:r>
              <a:rPr lang="ru-RU" sz="1400" dirty="0">
                <a:solidFill>
                  <a:schemeClr val="dk1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 А.Ю., </a:t>
            </a:r>
            <a:r>
              <a:rPr lang="ru-RU" sz="1400" dirty="0" err="1">
                <a:solidFill>
                  <a:schemeClr val="dk1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Велиховская</a:t>
            </a:r>
            <a:r>
              <a:rPr lang="ru-RU" sz="1400" dirty="0">
                <a:solidFill>
                  <a:schemeClr val="dk1"/>
                </a:solidFill>
                <a:latin typeface="Calibri" pitchFamily="34" charset="0"/>
                <a:ea typeface="Montserrat"/>
                <a:cs typeface="Montserrat"/>
                <a:sym typeface="Montserrat"/>
              </a:rPr>
              <a:t> В.Л. </a:t>
            </a:r>
            <a:endParaRPr sz="1400" dirty="0">
              <a:latin typeface="Calibri" pitchFamily="34" charset="0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71340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46581" y="30485"/>
            <a:ext cx="12192000" cy="6857998"/>
          </a:xfrm>
          <a:prstGeom prst="rect">
            <a:avLst/>
          </a:prstGeom>
        </p:spPr>
      </p:pic>
      <p:sp>
        <p:nvSpPr>
          <p:cNvPr id="11" name="Google Shape;200;g32fc958eec4_0_3"/>
          <p:cNvSpPr/>
          <p:nvPr/>
        </p:nvSpPr>
        <p:spPr>
          <a:xfrm>
            <a:off x="325775" y="304800"/>
            <a:ext cx="10024200" cy="6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rgbClr val="000000"/>
              </a:buClr>
              <a:buSzPts val="2600"/>
            </a:pPr>
            <a:r>
              <a:rPr lang="ru-RU" sz="2600" dirty="0">
                <a:solidFill>
                  <a:schemeClr val="accent6">
                    <a:lumMod val="75000"/>
                  </a:schemeClr>
                </a:solidFill>
                <a:ea typeface="Calibri"/>
                <a:cs typeface="Calibri"/>
                <a:sym typeface="Calibri"/>
              </a:rPr>
              <a:t>ПОРЯДОК </a:t>
            </a: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ea typeface="Calibri"/>
                <a:cs typeface="Calibri"/>
                <a:sym typeface="Calibri"/>
              </a:rPr>
              <a:t>ФОРМИРОВАНИЯ 7 КЛАССОВ</a:t>
            </a:r>
            <a:endParaRPr lang="ru-RU" sz="2600" dirty="0">
              <a:solidFill>
                <a:schemeClr val="accent6">
                  <a:lumMod val="75000"/>
                </a:schemeClr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362;g333b0390a0d_3_2"/>
          <p:cNvSpPr/>
          <p:nvPr/>
        </p:nvSpPr>
        <p:spPr>
          <a:xfrm>
            <a:off x="236309" y="989634"/>
            <a:ext cx="3957900" cy="3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-RU" sz="1900" b="1" dirty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Д</a:t>
            </a:r>
            <a:r>
              <a:rPr lang="ru-RU" sz="1900" b="1" dirty="0" smtClean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ля </a:t>
            </a:r>
            <a:r>
              <a:rPr lang="ru-RU" sz="1900" b="1" dirty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ученика </a:t>
            </a:r>
            <a:r>
              <a:rPr lang="ru-RU" sz="1900" b="1" dirty="0" smtClean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6 </a:t>
            </a:r>
            <a:r>
              <a:rPr lang="ru-RU" sz="1900" b="1" dirty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класса</a:t>
            </a:r>
            <a:endParaRPr sz="1900" b="1" dirty="0">
              <a:solidFill>
                <a:schemeClr val="dk1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49" name="Google Shape;406;g333b0390a0d_3_2"/>
          <p:cNvSpPr txBox="1"/>
          <p:nvPr/>
        </p:nvSpPr>
        <p:spPr>
          <a:xfrm>
            <a:off x="6077067" y="936300"/>
            <a:ext cx="482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-RU" sz="1900" b="1" dirty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Д</a:t>
            </a:r>
            <a:r>
              <a:rPr lang="ru-RU" sz="1900" b="1" i="0" u="none" strike="noStrike" cap="none" dirty="0" smtClean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ля </a:t>
            </a:r>
            <a:r>
              <a:rPr lang="ru-RU" sz="1900" b="1" i="0" u="none" strike="noStrike" cap="none" dirty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учителя </a:t>
            </a:r>
            <a:endParaRPr sz="1900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5582156" y="1282889"/>
            <a:ext cx="0" cy="47869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51" name="Группа 50"/>
          <p:cNvGrpSpPr/>
          <p:nvPr/>
        </p:nvGrpSpPr>
        <p:grpSpPr>
          <a:xfrm>
            <a:off x="440062" y="1741654"/>
            <a:ext cx="10151738" cy="3744746"/>
            <a:chOff x="1543458" y="1694347"/>
            <a:chExt cx="9986642" cy="4168288"/>
          </a:xfrm>
        </p:grpSpPr>
        <p:sp>
          <p:nvSpPr>
            <p:cNvPr id="53" name="Google Shape;213;g336edbbfc98_2_495"/>
            <p:cNvSpPr/>
            <p:nvPr/>
          </p:nvSpPr>
          <p:spPr>
            <a:xfrm>
              <a:off x="1663395" y="5164920"/>
              <a:ext cx="1419300" cy="27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Montserrat"/>
                <a:buNone/>
              </a:pPr>
              <a:endPara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ru-RU" sz="1300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базовый уровень</a:t>
              </a:r>
              <a:br>
                <a:rPr lang="ru-RU" sz="1300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ru-RU" sz="1300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</a:t>
              </a:r>
              <a:endPara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54" name="Google Shape;214;g336edbbfc98_2_495"/>
            <p:cNvSpPr txBox="1"/>
            <p:nvPr/>
          </p:nvSpPr>
          <p:spPr>
            <a:xfrm>
              <a:off x="2284697" y="4340322"/>
              <a:ext cx="1180800" cy="67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700"/>
                <a:buFont typeface="Montserrat"/>
                <a:buNone/>
              </a:pPr>
              <a:r>
                <a:rPr lang="ru-RU" sz="3200" b="1" i="0" u="none" strike="noStrike" cap="none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5    </a:t>
              </a:r>
              <a:endParaRPr sz="2400" b="0" i="0" u="none" strike="noStrike" cap="non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55" name="Google Shape;215;g336edbbfc98_2_495"/>
            <p:cNvSpPr/>
            <p:nvPr/>
          </p:nvSpPr>
          <p:spPr>
            <a:xfrm>
              <a:off x="3815009" y="3458607"/>
              <a:ext cx="2073300" cy="27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ru-RU" sz="1300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заданий / 25 б.</a:t>
              </a:r>
              <a:endPara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56" name="Google Shape;216;g336edbbfc98_2_495"/>
            <p:cNvSpPr txBox="1"/>
            <p:nvPr/>
          </p:nvSpPr>
          <p:spPr>
            <a:xfrm>
              <a:off x="3097559" y="3252208"/>
              <a:ext cx="1180800" cy="67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3200" b="1" i="0" u="none" strike="noStrike" cap="none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8    </a:t>
              </a:r>
              <a:endParaRPr sz="3200" b="1" i="0" u="none" strike="noStrike" cap="non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57" name="Google Shape;217;g336edbbfc98_2_495"/>
            <p:cNvSpPr/>
            <p:nvPr/>
          </p:nvSpPr>
          <p:spPr>
            <a:xfrm>
              <a:off x="4010449" y="5054757"/>
              <a:ext cx="1691700" cy="27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Montserrat"/>
                <a:buNone/>
              </a:pPr>
              <a:endPara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ru-RU" sz="1300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повышенный уровень</a:t>
              </a:r>
              <a:br>
                <a:rPr lang="ru-RU" sz="1300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ru-RU" sz="1300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</a:t>
              </a:r>
              <a:endPara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cxnSp>
          <p:nvCxnSpPr>
            <p:cNvPr id="58" name="Google Shape;218;g336edbbfc98_2_495"/>
            <p:cNvCxnSpPr/>
            <p:nvPr/>
          </p:nvCxnSpPr>
          <p:spPr>
            <a:xfrm>
              <a:off x="3811099" y="3842461"/>
              <a:ext cx="444900" cy="4683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59" name="Google Shape;219;g336edbbfc98_2_495"/>
            <p:cNvCxnSpPr>
              <a:endCxn id="54" idx="0"/>
            </p:cNvCxnSpPr>
            <p:nvPr/>
          </p:nvCxnSpPr>
          <p:spPr>
            <a:xfrm flipH="1">
              <a:off x="2875097" y="3842322"/>
              <a:ext cx="631200" cy="4980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60" name="Google Shape;220;g336edbbfc98_2_495"/>
            <p:cNvSpPr txBox="1"/>
            <p:nvPr/>
          </p:nvSpPr>
          <p:spPr>
            <a:xfrm>
              <a:off x="4997437" y="4322060"/>
              <a:ext cx="830400" cy="67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700"/>
                <a:buFont typeface="Montserrat"/>
                <a:buNone/>
              </a:pPr>
              <a:r>
                <a:rPr lang="ru-RU" sz="3200" b="1" i="0" u="none" strike="noStrike" cap="none" dirty="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3    </a:t>
              </a:r>
              <a:endParaRPr sz="2400" b="0" i="0" u="none" strike="noStrike" cap="none" dirty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61" name="Google Shape;221;g336edbbfc98_2_495"/>
            <p:cNvSpPr txBox="1"/>
            <p:nvPr/>
          </p:nvSpPr>
          <p:spPr>
            <a:xfrm>
              <a:off x="2165451" y="5587535"/>
              <a:ext cx="1419300" cy="27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ru-RU" sz="1300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maх. 12 б.</a:t>
              </a:r>
              <a:endPara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62" name="Google Shape;222;g336edbbfc98_2_495"/>
            <p:cNvSpPr txBox="1"/>
            <p:nvPr/>
          </p:nvSpPr>
          <p:spPr>
            <a:xfrm>
              <a:off x="4146651" y="5587535"/>
              <a:ext cx="1419300" cy="27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ru-RU" sz="1300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maх. 13 б.</a:t>
              </a:r>
              <a:endPara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67" name="Google Shape;227;g336edbbfc98_2_495"/>
            <p:cNvSpPr/>
            <p:nvPr/>
          </p:nvSpPr>
          <p:spPr>
            <a:xfrm>
              <a:off x="9456800" y="2596925"/>
              <a:ext cx="1831500" cy="468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ru-RU" sz="1400" b="0" i="0" u="none" strike="noStrike" cap="none" dirty="0" smtClean="0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Сертификация (тестирование)  </a:t>
              </a:r>
              <a:endParaRPr sz="14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70" name="Google Shape;230;g336edbbfc98_2_495"/>
            <p:cNvSpPr/>
            <p:nvPr/>
          </p:nvSpPr>
          <p:spPr>
            <a:xfrm>
              <a:off x="8119344" y="5054757"/>
              <a:ext cx="1419300" cy="27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Montserrat"/>
                <a:buNone/>
              </a:pPr>
              <a:endPara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ru-RU" sz="1300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базовый уровень</a:t>
              </a:r>
              <a:br>
                <a:rPr lang="ru-RU" sz="1300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ru-RU" sz="1300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</a:t>
              </a:r>
              <a:endPara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71" name="Google Shape;231;g336edbbfc98_2_495"/>
            <p:cNvSpPr txBox="1"/>
            <p:nvPr/>
          </p:nvSpPr>
          <p:spPr>
            <a:xfrm>
              <a:off x="8278716" y="4346372"/>
              <a:ext cx="1180800" cy="67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700"/>
                <a:buFont typeface="Montserrat"/>
                <a:buNone/>
              </a:pPr>
              <a:r>
                <a:rPr lang="ru-RU" sz="3200" b="1" i="0" u="none" strike="noStrike" cap="none" dirty="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12    </a:t>
              </a:r>
              <a:endParaRPr sz="2400" b="0" i="0" u="none" strike="noStrike" cap="none" dirty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72" name="Google Shape;232;g336edbbfc98_2_495"/>
            <p:cNvSpPr/>
            <p:nvPr/>
          </p:nvSpPr>
          <p:spPr>
            <a:xfrm>
              <a:off x="9456800" y="3351584"/>
              <a:ext cx="2073300" cy="446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ru-RU" sz="1300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заданий</a:t>
              </a:r>
              <a:endPara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73" name="Google Shape;233;g336edbbfc98_2_495"/>
            <p:cNvSpPr txBox="1"/>
            <p:nvPr/>
          </p:nvSpPr>
          <p:spPr>
            <a:xfrm>
              <a:off x="8619151" y="3252208"/>
              <a:ext cx="1180800" cy="67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700"/>
                <a:buFont typeface="Montserrat"/>
                <a:buNone/>
              </a:pPr>
              <a:r>
                <a:rPr lang="ru-RU" sz="3200" b="1" i="0" u="none" strike="noStrike" cap="none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19    </a:t>
              </a:r>
              <a:endParaRPr sz="2400" b="0" i="0" u="none" strike="noStrike" cap="non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74" name="Google Shape;234;g336edbbfc98_2_495"/>
            <p:cNvSpPr/>
            <p:nvPr/>
          </p:nvSpPr>
          <p:spPr>
            <a:xfrm>
              <a:off x="9425009" y="5054757"/>
              <a:ext cx="1691700" cy="275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Montserrat"/>
                <a:buNone/>
              </a:pPr>
              <a:endParaRPr sz="13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ru-RU" sz="1300" b="0" i="0" u="none" strike="noStrike" cap="none" dirty="0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повышенный уровень</a:t>
              </a:r>
              <a:br>
                <a:rPr lang="ru-RU" sz="1300" b="0" i="0" u="none" strike="noStrike" cap="none" dirty="0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ru-RU" sz="1300" b="0" i="0" u="none" strike="noStrike" cap="none" dirty="0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</a:t>
              </a:r>
              <a:endParaRPr sz="13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cxnSp>
          <p:nvCxnSpPr>
            <p:cNvPr id="75" name="Google Shape;235;g336edbbfc98_2_495"/>
            <p:cNvCxnSpPr/>
            <p:nvPr/>
          </p:nvCxnSpPr>
          <p:spPr>
            <a:xfrm>
              <a:off x="9374517" y="3842461"/>
              <a:ext cx="444900" cy="4683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76" name="Google Shape;236;g336edbbfc98_2_495"/>
            <p:cNvCxnSpPr/>
            <p:nvPr/>
          </p:nvCxnSpPr>
          <p:spPr>
            <a:xfrm flipH="1">
              <a:off x="8646117" y="3842461"/>
              <a:ext cx="423600" cy="4605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77" name="Google Shape;237;g336edbbfc98_2_495"/>
            <p:cNvSpPr txBox="1"/>
            <p:nvPr/>
          </p:nvSpPr>
          <p:spPr>
            <a:xfrm>
              <a:off x="10457908" y="4354197"/>
              <a:ext cx="830400" cy="67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700"/>
                <a:buFont typeface="Montserrat"/>
                <a:buNone/>
              </a:pPr>
              <a:r>
                <a:rPr lang="ru-RU" sz="3200" b="1" i="0" u="none" strike="noStrike" cap="none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7    </a:t>
              </a:r>
              <a:endParaRPr sz="2400" b="0" i="0" u="none" strike="noStrike" cap="non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pic>
          <p:nvPicPr>
            <p:cNvPr id="79" name="Google Shape;242;g336edbbfc98_2_495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8611215" y="1755522"/>
              <a:ext cx="670667" cy="64726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0" name="Google Shape;243;g336edbbfc98_2_495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3173065" y="1694347"/>
              <a:ext cx="670667" cy="64726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" name="Google Shape;244;g336edbbfc98_2_495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8611216" y="2459947"/>
              <a:ext cx="872884" cy="758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2" name="Google Shape;245;g336edbbfc98_2_495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3097553" y="2459934"/>
              <a:ext cx="872884" cy="758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" name="Google Shape;246;g336edbbfc98_2_495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1543458" y="4294289"/>
              <a:ext cx="796915" cy="7691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" name="Google Shape;247;g336edbbfc98_2_495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4146655" y="4127064"/>
              <a:ext cx="796915" cy="7691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5" name="Google Shape;248;g336edbbfc98_2_495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7822233" y="4175039"/>
              <a:ext cx="796915" cy="7691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" name="Google Shape;249;g336edbbfc98_2_495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9704855" y="4175039"/>
              <a:ext cx="796915" cy="76910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7" name="Google Shape;397;g333b0390a0d_3_2"/>
          <p:cNvSpPr/>
          <p:nvPr/>
        </p:nvSpPr>
        <p:spPr>
          <a:xfrm>
            <a:off x="2908762" y="1605764"/>
            <a:ext cx="1883952" cy="352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Montserrat"/>
              <a:buNone/>
            </a:pPr>
            <a:r>
              <a:rPr lang="ru-RU" sz="1000" dirty="0">
                <a:latin typeface="Montserrat"/>
                <a:ea typeface="Montserrat"/>
                <a:cs typeface="Montserrat"/>
                <a:sym typeface="Montserrat"/>
              </a:rPr>
              <a:t>Продолжительность</a:t>
            </a:r>
            <a:endParaRPr sz="1000" b="0" i="0" u="none" strike="noStrike" cap="none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8" name="Google Shape;397;g333b0390a0d_3_2"/>
          <p:cNvSpPr/>
          <p:nvPr/>
        </p:nvSpPr>
        <p:spPr>
          <a:xfrm>
            <a:off x="8298922" y="1642855"/>
            <a:ext cx="1883952" cy="352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Montserrat"/>
              <a:buNone/>
            </a:pPr>
            <a:r>
              <a:rPr lang="ru-RU" sz="1000" dirty="0">
                <a:latin typeface="Montserrat"/>
                <a:ea typeface="Montserrat"/>
                <a:cs typeface="Montserrat"/>
                <a:sym typeface="Montserrat"/>
              </a:rPr>
              <a:t>Продолжительность</a:t>
            </a:r>
            <a:endParaRPr sz="1000" b="0" i="0" u="none" strike="noStrike" cap="none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9" name="Google Shape;396;g333b0390a0d_3_2"/>
          <p:cNvSpPr txBox="1"/>
          <p:nvPr/>
        </p:nvSpPr>
        <p:spPr>
          <a:xfrm>
            <a:off x="2721717" y="1819195"/>
            <a:ext cx="1510831" cy="508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Montserrat"/>
              <a:buNone/>
            </a:pPr>
            <a:r>
              <a:rPr lang="ru-RU" sz="2400" b="1" i="0" u="none" strike="noStrike" cap="none" dirty="0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1,5 </a:t>
            </a:r>
            <a:r>
              <a:rPr lang="ru-RU" sz="1800" b="1" i="0" u="none" strike="noStrike" cap="none" dirty="0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часа </a:t>
            </a:r>
            <a:r>
              <a:rPr lang="ru-RU" sz="2400" b="1" i="0" u="none" strike="noStrike" cap="none" dirty="0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   </a:t>
            </a:r>
            <a:endParaRPr sz="1800" b="0" i="0" u="none" strike="noStrike" cap="none" dirty="0">
              <a:solidFill>
                <a:srgbClr val="000000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90" name="Google Shape;396;g333b0390a0d_3_2"/>
          <p:cNvSpPr txBox="1"/>
          <p:nvPr/>
        </p:nvSpPr>
        <p:spPr>
          <a:xfrm>
            <a:off x="8068319" y="1870044"/>
            <a:ext cx="1510831" cy="508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Montserrat"/>
              <a:buNone/>
            </a:pPr>
            <a:r>
              <a:rPr lang="ru-RU" sz="2400" b="1" i="0" u="none" strike="noStrike" cap="none" dirty="0" smtClean="0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4 </a:t>
            </a:r>
            <a:r>
              <a:rPr lang="ru-RU" sz="1800" b="1" i="0" u="none" strike="noStrike" cap="none" dirty="0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часа </a:t>
            </a:r>
            <a:r>
              <a:rPr lang="ru-RU" sz="2400" b="1" i="0" u="none" strike="noStrike" cap="none" dirty="0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   </a:t>
            </a:r>
            <a:endParaRPr sz="1800" b="0" i="0" u="none" strike="noStrike" cap="none" dirty="0">
              <a:solidFill>
                <a:srgbClr val="000000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91" name="Google Shape;382;g333b0390a0d_3_2"/>
          <p:cNvSpPr/>
          <p:nvPr/>
        </p:nvSpPr>
        <p:spPr>
          <a:xfrm>
            <a:off x="2940943" y="2450096"/>
            <a:ext cx="2316858" cy="6989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ru-RU" sz="15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диагностическая </a:t>
            </a:r>
            <a:endParaRPr sz="1500" b="1" i="0" u="none" strike="noStrike" cap="none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ru-RU" sz="15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работа </a:t>
            </a:r>
            <a:endParaRPr sz="1500" b="1" dirty="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ru-RU" sz="150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(очно, в ОО)</a:t>
            </a:r>
            <a:endParaRPr sz="1500" i="0" u="none" strike="noStrike" cap="none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81335" y="5715880"/>
            <a:ext cx="34812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6">
                    <a:lumMod val="75000"/>
                  </a:schemeClr>
                </a:solidFill>
              </a:rPr>
              <a:t>Н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е менее 55% выполнения</a:t>
            </a:r>
          </a:p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</a:rPr>
              <a:t>К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ласс от 20 обучающихся </a:t>
            </a:r>
            <a:endParaRPr lang="ru-RU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815643" y="5638800"/>
            <a:ext cx="5812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Сертификат 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</a:rPr>
              <a:t>80+ высокий уровень</a:t>
            </a:r>
          </a:p>
          <a:p>
            <a:pPr algn="ctr"/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Первая или высшая квалификационная категория </a:t>
            </a:r>
            <a:endParaRPr lang="ru-RU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05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9556" y="-6743"/>
            <a:ext cx="12192000" cy="6857998"/>
          </a:xfrm>
          <a:prstGeom prst="rect">
            <a:avLst/>
          </a:prstGeom>
        </p:spPr>
      </p:pic>
      <p:sp>
        <p:nvSpPr>
          <p:cNvPr id="7" name="Google Shape;411;g32fcd4ce039_1_15"/>
          <p:cNvSpPr/>
          <p:nvPr/>
        </p:nvSpPr>
        <p:spPr>
          <a:xfrm>
            <a:off x="395041" y="310195"/>
            <a:ext cx="10024200" cy="6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ru-RU" sz="2600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ОРГАНИЗАЦИЯ ОБРАЗОВАТЕЛЬНОГО </a:t>
            </a: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ПРОЦЕССА В 7 КЛАССЕ</a:t>
            </a:r>
            <a:r>
              <a:rPr lang="ru-RU" sz="2600" b="0" i="0" u="none" strike="noStrike" cap="none" dirty="0" smtClean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600" b="0" i="0" u="none" strike="noStrike" cap="none" dirty="0">
              <a:solidFill>
                <a:schemeClr val="accent6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265;g336edbbfc98_2_0"/>
          <p:cNvSpPr txBox="1"/>
          <p:nvPr/>
        </p:nvSpPr>
        <p:spPr>
          <a:xfrm>
            <a:off x="11050200" y="525700"/>
            <a:ext cx="53100" cy="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</p:txBody>
      </p:sp>
      <p:sp>
        <p:nvSpPr>
          <p:cNvPr id="14" name="Google Shape;414;g32fcd4ce039_1_15"/>
          <p:cNvSpPr txBox="1"/>
          <p:nvPr/>
        </p:nvSpPr>
        <p:spPr>
          <a:xfrm>
            <a:off x="395041" y="941695"/>
            <a:ext cx="6003062" cy="5365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ea typeface="Montserrat"/>
                <a:cs typeface="Montserrat"/>
                <a:sym typeface="Montserrat"/>
              </a:rPr>
              <a:t>Уроки</a:t>
            </a:r>
            <a:endParaRPr sz="1600" b="1" dirty="0">
              <a:ea typeface="Montserrat"/>
              <a:cs typeface="Montserrat"/>
              <a:sym typeface="Montserrat"/>
            </a:endParaRPr>
          </a:p>
          <a:p>
            <a:pPr marL="457200" lvl="0" indent="-336550" algn="l" rtl="0">
              <a:spcBef>
                <a:spcPts val="1000"/>
              </a:spcBef>
              <a:spcAft>
                <a:spcPts val="0"/>
              </a:spcAft>
              <a:buSzPts val="1700"/>
              <a:buFont typeface="Montserrat"/>
              <a:buChar char="➢"/>
            </a:pPr>
            <a:r>
              <a:rPr lang="ru-RU" sz="1600" dirty="0" smtClean="0">
                <a:ea typeface="Montserrat"/>
                <a:cs typeface="Montserrat"/>
                <a:sym typeface="Montserrat"/>
              </a:rPr>
              <a:t>Алгебра</a:t>
            </a:r>
            <a:r>
              <a:rPr lang="ru-RU" sz="1600" dirty="0">
                <a:ea typeface="Montserrat"/>
                <a:cs typeface="Montserrat"/>
                <a:sym typeface="Montserrat"/>
              </a:rPr>
              <a:t> </a:t>
            </a:r>
            <a:r>
              <a:rPr lang="ru-RU" sz="1600" dirty="0" smtClean="0">
                <a:ea typeface="Montserrat"/>
                <a:cs typeface="Montserrat"/>
                <a:sym typeface="Montserrat"/>
              </a:rPr>
              <a:t>4 часов </a:t>
            </a:r>
            <a:r>
              <a:rPr lang="ru-RU" sz="1600" dirty="0">
                <a:ea typeface="Montserrat"/>
                <a:cs typeface="Montserrat"/>
                <a:sym typeface="Montserrat"/>
              </a:rPr>
              <a:t>в неделю</a:t>
            </a:r>
            <a:endParaRPr sz="1600" dirty="0">
              <a:ea typeface="Montserrat"/>
              <a:cs typeface="Montserrat"/>
              <a:sym typeface="Montserrat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Font typeface="Montserrat"/>
              <a:buChar char="➢"/>
            </a:pPr>
            <a:r>
              <a:rPr lang="ru-RU" sz="1600" dirty="0" smtClean="0">
                <a:ea typeface="Montserrat"/>
                <a:cs typeface="Montserrat"/>
                <a:sym typeface="Montserrat"/>
              </a:rPr>
              <a:t>Геометрия 3 часа </a:t>
            </a:r>
            <a:r>
              <a:rPr lang="ru-RU" sz="1600" dirty="0">
                <a:ea typeface="Montserrat"/>
                <a:cs typeface="Montserrat"/>
                <a:sym typeface="Montserrat"/>
              </a:rPr>
              <a:t>в </a:t>
            </a:r>
            <a:r>
              <a:rPr lang="ru-RU" sz="1600" dirty="0" smtClean="0">
                <a:ea typeface="Montserrat"/>
                <a:cs typeface="Montserrat"/>
                <a:sym typeface="Montserrat"/>
              </a:rPr>
              <a:t>неделю</a:t>
            </a: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Font typeface="Montserrat"/>
              <a:buChar char="➢"/>
            </a:pPr>
            <a:r>
              <a:rPr lang="ru-RU" sz="1600" dirty="0" smtClean="0">
                <a:ea typeface="Montserrat"/>
                <a:cs typeface="Montserrat"/>
                <a:sym typeface="Montserrat"/>
              </a:rPr>
              <a:t>Вероятность и статистика 1 час в неделю</a:t>
            </a: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Font typeface="Montserrat"/>
              <a:buChar char="➢"/>
            </a:pPr>
            <a:r>
              <a:rPr lang="ru-RU" sz="1600" dirty="0" smtClean="0">
                <a:ea typeface="Montserrat"/>
                <a:cs typeface="Montserrat"/>
                <a:sym typeface="Montserrat"/>
              </a:rPr>
              <a:t>Практико-ориентированные задачи по математике 1 час в неделю</a:t>
            </a:r>
            <a:endParaRPr sz="1600" dirty="0"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ea typeface="Montserrat"/>
                <a:cs typeface="Montserrat"/>
                <a:sym typeface="Montserrat"/>
              </a:rPr>
              <a:t>Внеурочная деятельность</a:t>
            </a:r>
            <a:endParaRPr sz="1600" b="1" dirty="0"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1600" dirty="0" smtClean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Финансовая грамотность 1 час в неделю</a:t>
            </a:r>
            <a:endParaRPr sz="1600" dirty="0">
              <a:solidFill>
                <a:schemeClr val="dk1"/>
              </a:solidFill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808080"/>
              </a:solidFill>
              <a:highlight>
                <a:srgbClr val="F8F6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ea typeface="Montserrat"/>
                <a:cs typeface="Montserrat"/>
                <a:sym typeface="Montserrat"/>
              </a:rPr>
              <a:t>МШПД (6 часов в неделю)</a:t>
            </a:r>
            <a:endParaRPr sz="1600" b="1" dirty="0"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smtClean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3 </a:t>
            </a:r>
            <a:r>
              <a:rPr lang="ru-RU" sz="1600" dirty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кружка математической </a:t>
            </a:r>
            <a:r>
              <a:rPr lang="ru-RU" sz="1600" dirty="0" smtClean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направленности</a:t>
            </a:r>
          </a:p>
          <a:p>
            <a:pPr fontAlgn="ctr"/>
            <a:r>
              <a:rPr lang="ru-RU" sz="1600" dirty="0" smtClean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(</a:t>
            </a:r>
            <a:r>
              <a:rPr lang="ru-RU" sz="1600" dirty="0"/>
              <a:t>Олимпиадные задачи по </a:t>
            </a:r>
            <a:r>
              <a:rPr lang="ru-RU" sz="1600" dirty="0" smtClean="0"/>
              <a:t>математике; Математические </a:t>
            </a:r>
            <a:r>
              <a:rPr lang="ru-RU" sz="1600" dirty="0"/>
              <a:t>задачи повышенной </a:t>
            </a:r>
            <a:r>
              <a:rPr lang="ru-RU" sz="1600" dirty="0" smtClean="0"/>
              <a:t>сложности;</a:t>
            </a:r>
            <a:r>
              <a:rPr lang="ru-RU" sz="1600" dirty="0"/>
              <a:t> </a:t>
            </a:r>
            <a:r>
              <a:rPr lang="ru-RU" sz="1600" dirty="0" smtClean="0"/>
              <a:t>Математика </a:t>
            </a:r>
            <a:r>
              <a:rPr lang="ru-RU" sz="1600" dirty="0"/>
              <a:t>для </a:t>
            </a:r>
            <a:r>
              <a:rPr lang="ru-RU" sz="1600" dirty="0" smtClean="0"/>
              <a:t>программирования)</a:t>
            </a:r>
            <a:endParaRPr lang="ru-RU" sz="1600" dirty="0" smtClean="0">
              <a:solidFill>
                <a:schemeClr val="dk1"/>
              </a:solidFill>
              <a:ea typeface="Montserrat"/>
              <a:cs typeface="Montserrat"/>
              <a:sym typeface="Montserrat"/>
            </a:endParaRPr>
          </a:p>
          <a:p>
            <a:pPr fontAlgn="ctr"/>
            <a:r>
              <a:rPr lang="ru-RU" sz="1600" dirty="0" smtClean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3 кружка инженерной </a:t>
            </a:r>
            <a:r>
              <a:rPr lang="ru-RU" sz="1600" dirty="0" err="1" smtClean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неправленности</a:t>
            </a:r>
            <a:r>
              <a:rPr lang="ru-RU" sz="1600" dirty="0" smtClean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 (</a:t>
            </a:r>
            <a:r>
              <a:rPr lang="ru-RU" sz="1600" dirty="0" smtClean="0"/>
              <a:t>Робототехника; Занимательная </a:t>
            </a:r>
            <a:r>
              <a:rPr lang="ru-RU" sz="1600" dirty="0"/>
              <a:t>физика / </a:t>
            </a:r>
            <a:r>
              <a:rPr lang="ru-RU" sz="1600" dirty="0" smtClean="0"/>
              <a:t>ТРИЗ; </a:t>
            </a:r>
            <a:r>
              <a:rPr lang="ru-RU" sz="1600" dirty="0" err="1" smtClean="0"/>
              <a:t>Python</a:t>
            </a:r>
            <a:r>
              <a:rPr lang="ru-RU" sz="1600" dirty="0" smtClean="0"/>
              <a:t> </a:t>
            </a:r>
            <a:r>
              <a:rPr lang="ru-RU" sz="1600" dirty="0"/>
              <a:t>/ языки </a:t>
            </a:r>
            <a:r>
              <a:rPr lang="ru-RU" sz="1600" dirty="0" smtClean="0"/>
              <a:t>программирования)</a:t>
            </a:r>
            <a:endParaRPr sz="1600" dirty="0">
              <a:solidFill>
                <a:schemeClr val="dk1"/>
              </a:solidFill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ea typeface="Montserrat"/>
                <a:cs typeface="Montserrat"/>
                <a:sym typeface="Montserrat"/>
              </a:rPr>
              <a:t>Диагностика</a:t>
            </a:r>
            <a:endParaRPr sz="1600" b="1" dirty="0"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ea typeface="Montserrat"/>
                <a:cs typeface="Montserrat"/>
                <a:sym typeface="Montserrat"/>
              </a:rPr>
              <a:t>ВПР - апрель </a:t>
            </a:r>
            <a:endParaRPr lang="ru-RU" sz="1600" dirty="0" smtClean="0"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smtClean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Региональная </a:t>
            </a:r>
            <a:r>
              <a:rPr lang="ru-RU" sz="1600" dirty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диагностика </a:t>
            </a:r>
            <a:r>
              <a:rPr lang="ru-RU" sz="1600" dirty="0" smtClean="0">
                <a:solidFill>
                  <a:schemeClr val="dk1"/>
                </a:solidFill>
                <a:ea typeface="Montserrat"/>
                <a:cs typeface="Montserrat"/>
                <a:sym typeface="Montserrat"/>
              </a:rPr>
              <a:t>– октябрь, апрель</a:t>
            </a:r>
            <a:endParaRPr sz="1600" dirty="0">
              <a:ea typeface="Montserrat"/>
              <a:cs typeface="Montserrat"/>
              <a:sym typeface="Montserra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81800" y="1295400"/>
            <a:ext cx="4495800" cy="469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>
              <a:lnSpc>
                <a:spcPct val="115000"/>
              </a:lnSpc>
            </a:pPr>
            <a:r>
              <a:rPr lang="ru-RU" sz="1400" b="1" dirty="0" smtClean="0">
                <a:solidFill>
                  <a:srgbClr val="292D3D"/>
                </a:solidFill>
                <a:ea typeface="Montserrat"/>
                <a:cs typeface="Montserrat"/>
                <a:sym typeface="Montserrat"/>
              </a:rPr>
              <a:t>Рекомендованные </a:t>
            </a:r>
            <a:r>
              <a:rPr lang="ru-RU" sz="1400" b="1" dirty="0">
                <a:solidFill>
                  <a:srgbClr val="292D3D"/>
                </a:solidFill>
                <a:ea typeface="Montserrat"/>
                <a:cs typeface="Montserrat"/>
                <a:sym typeface="Montserrat"/>
              </a:rPr>
              <a:t>учебники:</a:t>
            </a:r>
            <a:endParaRPr lang="ru-RU" sz="1400" dirty="0">
              <a:solidFill>
                <a:srgbClr val="292D3D"/>
              </a:solidFill>
              <a:ea typeface="Montserrat"/>
              <a:cs typeface="Montserrat"/>
              <a:sym typeface="Montserrat"/>
            </a:endParaRPr>
          </a:p>
          <a:p>
            <a:pPr marL="457200" lvl="0" indent="-311150">
              <a:lnSpc>
                <a:spcPct val="115000"/>
              </a:lnSpc>
              <a:spcBef>
                <a:spcPts val="1000"/>
              </a:spcBef>
              <a:buSzPts val="1300"/>
              <a:buFont typeface="Montserrat"/>
              <a:buChar char="➢"/>
            </a:pPr>
            <a:r>
              <a:rPr lang="ru-RU" sz="1400" dirty="0" smtClean="0">
                <a:solidFill>
                  <a:srgbClr val="292D3D"/>
                </a:solidFill>
                <a:ea typeface="Montserrat"/>
                <a:cs typeface="Montserrat"/>
                <a:sym typeface="Montserrat"/>
              </a:rPr>
              <a:t>Алгебра. </a:t>
            </a:r>
            <a:r>
              <a:rPr lang="ru-RU" sz="1400" dirty="0">
                <a:solidFill>
                  <a:srgbClr val="292D3D"/>
                </a:solidFill>
                <a:ea typeface="Montserrat"/>
                <a:cs typeface="Montserrat"/>
                <a:sym typeface="Montserrat"/>
              </a:rPr>
              <a:t>Углубленный уровень. Учебник в двух частях. </a:t>
            </a:r>
            <a:r>
              <a:rPr lang="ru-RU" sz="1400" dirty="0"/>
              <a:t>Макарычев Ю.Н. и </a:t>
            </a:r>
            <a:r>
              <a:rPr lang="ru-RU" sz="1400" dirty="0" smtClean="0"/>
              <a:t>др. </a:t>
            </a:r>
          </a:p>
          <a:p>
            <a:pPr marL="457200" lvl="0" indent="-311150">
              <a:lnSpc>
                <a:spcPct val="115000"/>
              </a:lnSpc>
              <a:spcBef>
                <a:spcPts val="1000"/>
              </a:spcBef>
              <a:buSzPts val="1300"/>
              <a:buFont typeface="Montserrat"/>
              <a:buChar char="➢"/>
            </a:pPr>
            <a:r>
              <a:rPr lang="ru-RU" sz="1400" dirty="0"/>
              <a:t>Математика. Геометрия. 7 класс. Углублённый уровень. Учебное </a:t>
            </a:r>
            <a:r>
              <a:rPr lang="ru-RU" sz="1400" dirty="0" smtClean="0"/>
              <a:t>пособие </a:t>
            </a:r>
            <a:r>
              <a:rPr lang="ru-RU" sz="1400" dirty="0" smtClean="0">
                <a:solidFill>
                  <a:srgbClr val="292D3D"/>
                </a:solidFill>
                <a:ea typeface="Montserrat"/>
                <a:cs typeface="Montserrat"/>
                <a:sym typeface="Montserrat"/>
              </a:rPr>
              <a:t>в </a:t>
            </a:r>
            <a:r>
              <a:rPr lang="ru-RU" sz="1400" dirty="0">
                <a:solidFill>
                  <a:srgbClr val="292D3D"/>
                </a:solidFill>
                <a:ea typeface="Montserrat"/>
                <a:cs typeface="Montserrat"/>
                <a:sym typeface="Montserrat"/>
              </a:rPr>
              <a:t>двух частях</a:t>
            </a:r>
            <a:r>
              <a:rPr lang="ru-RU" sz="1400" dirty="0" smtClean="0">
                <a:solidFill>
                  <a:srgbClr val="292D3D"/>
                </a:solidFill>
                <a:ea typeface="Montserrat"/>
                <a:cs typeface="Montserrat"/>
                <a:sym typeface="Montserrat"/>
              </a:rPr>
              <a:t>. </a:t>
            </a:r>
            <a:r>
              <a:rPr lang="ru-RU" sz="1400" dirty="0" err="1"/>
              <a:t>Волчкевич</a:t>
            </a:r>
            <a:r>
              <a:rPr lang="ru-RU" sz="1400" dirty="0"/>
              <a:t> М.А. и </a:t>
            </a:r>
            <a:r>
              <a:rPr lang="ru-RU" sz="1400" dirty="0" smtClean="0"/>
              <a:t>др.</a:t>
            </a:r>
          </a:p>
          <a:p>
            <a:pPr marL="457200" lvl="0" indent="-311150">
              <a:lnSpc>
                <a:spcPct val="115000"/>
              </a:lnSpc>
              <a:spcBef>
                <a:spcPts val="1000"/>
              </a:spcBef>
              <a:buSzPts val="1300"/>
              <a:buFont typeface="Montserrat"/>
              <a:buChar char="➢"/>
            </a:pPr>
            <a:r>
              <a:rPr lang="ru-RU" sz="1400" dirty="0"/>
              <a:t>Математика. Вероятность и статистика. 7–9 классы. Углублённый уровень. Учебное пособие </a:t>
            </a:r>
            <a:r>
              <a:rPr lang="ru-RU" sz="1400" dirty="0">
                <a:solidFill>
                  <a:srgbClr val="292D3D"/>
                </a:solidFill>
                <a:ea typeface="Montserrat"/>
                <a:cs typeface="Montserrat"/>
                <a:sym typeface="Montserrat"/>
              </a:rPr>
              <a:t>в двух частях</a:t>
            </a:r>
            <a:r>
              <a:rPr lang="ru-RU" sz="1400" dirty="0" smtClean="0">
                <a:solidFill>
                  <a:srgbClr val="292D3D"/>
                </a:solidFill>
                <a:ea typeface="Montserrat"/>
                <a:cs typeface="Montserrat"/>
                <a:sym typeface="Montserrat"/>
              </a:rPr>
              <a:t>. </a:t>
            </a:r>
            <a:r>
              <a:rPr lang="ru-RU" sz="1400" dirty="0" smtClean="0"/>
              <a:t>Высоцкий И.Р., Ященко И.В.</a:t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b="1" dirty="0" smtClean="0"/>
              <a:t>Дополнительно:</a:t>
            </a:r>
          </a:p>
          <a:p>
            <a:pPr marL="457200" indent="-311150">
              <a:lnSpc>
                <a:spcPct val="115000"/>
              </a:lnSpc>
              <a:spcBef>
                <a:spcPts val="1000"/>
              </a:spcBef>
              <a:buSzPts val="1300"/>
              <a:buFont typeface="Montserrat"/>
              <a:buChar char="➢"/>
            </a:pPr>
            <a:r>
              <a:rPr lang="ru-RU" sz="1400" dirty="0" smtClean="0"/>
              <a:t>МАТЕМАТИКА</a:t>
            </a:r>
            <a:r>
              <a:rPr lang="ru-RU" sz="1400" dirty="0"/>
              <a:t>. Универсальный многоуровневый сборник задач. 7 – 9 </a:t>
            </a:r>
            <a:r>
              <a:rPr lang="ru-RU" sz="1400" dirty="0" smtClean="0"/>
              <a:t>классы. </a:t>
            </a:r>
            <a:r>
              <a:rPr lang="ru-RU" sz="1400" dirty="0"/>
              <a:t>Шестаков С.А., Ященко И.В</a:t>
            </a:r>
            <a:r>
              <a:rPr lang="ru-RU" sz="1400" dirty="0" smtClean="0"/>
              <a:t>.</a:t>
            </a:r>
          </a:p>
          <a:p>
            <a:pPr marL="457200" lvl="0" indent="-311150">
              <a:lnSpc>
                <a:spcPct val="115000"/>
              </a:lnSpc>
              <a:spcBef>
                <a:spcPts val="1000"/>
              </a:spcBef>
              <a:buSzPts val="1300"/>
              <a:buFont typeface="Montserrat"/>
              <a:buChar char="➢"/>
            </a:pPr>
            <a:r>
              <a:rPr lang="ru-RU" sz="1400" dirty="0" smtClean="0"/>
              <a:t>Платформа </a:t>
            </a:r>
            <a:r>
              <a:rPr lang="ru-RU" sz="1400" dirty="0"/>
              <a:t>“Моя Школа” курс “</a:t>
            </a:r>
            <a:r>
              <a:rPr lang="ru-RU" sz="1400" dirty="0" err="1"/>
              <a:t>Гиперматика</a:t>
            </a:r>
            <a:r>
              <a:rPr lang="ru-RU" sz="1400" dirty="0"/>
              <a:t>”, автор Ященко И.В.</a:t>
            </a:r>
          </a:p>
        </p:txBody>
      </p:sp>
    </p:spTree>
    <p:extLst>
      <p:ext uri="{BB962C8B-B14F-4D97-AF65-F5344CB8AC3E}">
        <p14:creationId xmlns:p14="http://schemas.microsoft.com/office/powerpoint/2010/main" val="20400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11" name="Google Shape;200;g32fc958eec4_0_3"/>
          <p:cNvSpPr/>
          <p:nvPr/>
        </p:nvSpPr>
        <p:spPr>
          <a:xfrm>
            <a:off x="325775" y="304800"/>
            <a:ext cx="10024200" cy="6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rgbClr val="000000"/>
              </a:buClr>
              <a:buSzPts val="2600"/>
            </a:pPr>
            <a:r>
              <a:rPr lang="ru-RU" sz="2600" dirty="0">
                <a:solidFill>
                  <a:schemeClr val="accent6">
                    <a:lumMod val="75000"/>
                  </a:schemeClr>
                </a:solidFill>
                <a:ea typeface="Calibri"/>
                <a:cs typeface="Calibri"/>
                <a:sym typeface="Calibri"/>
              </a:rPr>
              <a:t>ПОРЯДОК </a:t>
            </a: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ea typeface="Calibri"/>
                <a:cs typeface="Calibri"/>
                <a:sym typeface="Calibri"/>
              </a:rPr>
              <a:t>ФОРМИРОВАНИЯ </a:t>
            </a:r>
            <a:r>
              <a:rPr lang="ru-RU" sz="2600" dirty="0">
                <a:solidFill>
                  <a:schemeClr val="accent6">
                    <a:lumMod val="75000"/>
                  </a:schemeClr>
                </a:solidFill>
                <a:ea typeface="Calibri"/>
                <a:cs typeface="Calibri"/>
                <a:sym typeface="Calibri"/>
              </a:rPr>
              <a:t>КЛАССОВ НА 2025-2026 </a:t>
            </a: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ea typeface="Calibri"/>
                <a:cs typeface="Calibri"/>
                <a:sym typeface="Calibri"/>
              </a:rPr>
              <a:t>УЧЕБНЫЙ ГОД</a:t>
            </a:r>
            <a:endParaRPr lang="ru-RU" sz="2600" dirty="0">
              <a:solidFill>
                <a:schemeClr val="accent6">
                  <a:lumMod val="75000"/>
                </a:schemeClr>
              </a:solidFill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" name="Google Shape;355;g32fc958eec4_0_196"/>
          <p:cNvGraphicFramePr/>
          <p:nvPr>
            <p:extLst>
              <p:ext uri="{D42A27DB-BD31-4B8C-83A1-F6EECF244321}">
                <p14:modId xmlns:p14="http://schemas.microsoft.com/office/powerpoint/2010/main" val="3083987844"/>
              </p:ext>
            </p:extLst>
          </p:nvPr>
        </p:nvGraphicFramePr>
        <p:xfrm>
          <a:off x="228600" y="1066800"/>
          <a:ext cx="11529150" cy="5348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238175"/>
                <a:gridCol w="2290975"/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-RU" sz="1300" b="1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Подача заявлений учителями на прохождение РИКУ в ГИС “Моя школа” </a:t>
                      </a: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(первый </a:t>
                      </a: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этап)</a:t>
                      </a:r>
                      <a:endParaRPr sz="1300" dirty="0">
                        <a:solidFill>
                          <a:srgbClr val="FF0000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dirty="0"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(при отсутствии результата РИКУ “повышенный” или  “высокий” уровень)</a:t>
                      </a:r>
                      <a:endParaRPr sz="1300" dirty="0"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25.02.2025</a:t>
                      </a:r>
                      <a:r>
                        <a:rPr lang="ru-RU" sz="1300" baseline="0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 – 28.02.2025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1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Сроки прохождения очного РИКУ на </a:t>
                      </a:r>
                      <a:r>
                        <a:rPr lang="ru-RU" sz="1300" b="1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базе ЦНППМ </a:t>
                      </a: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(первый </a:t>
                      </a: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этап)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10.03.2025 – 13.03.2025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-RU" sz="1300" b="1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Подача заявлений учителями на прохождение РИКУ в ГИС “Моя школа” </a:t>
                      </a: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(второй </a:t>
                      </a: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этап</a:t>
                      </a: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)</a:t>
                      </a:r>
                      <a:endParaRPr sz="1300" dirty="0">
                        <a:solidFill>
                          <a:srgbClr val="FF0000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16.03.2025 – 23.03.2025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1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Сроки прохождения очного РИКУ на базах ЦНППМ </a:t>
                      </a: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(второй </a:t>
                      </a: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этап)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01.04.2025 – 04.04.2025</a:t>
                      </a:r>
                      <a:endParaRPr sz="130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07.04.2025 – 11.04.2025</a:t>
                      </a:r>
                      <a:endParaRPr sz="130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1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Сертификация учителей для математических 7-х классов </a:t>
                      </a:r>
                      <a:endParaRPr sz="1300" b="1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апрель 2025</a:t>
                      </a:r>
                      <a:endParaRPr sz="130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-RU" sz="1300" b="1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Рекомендации для математических классов :</a:t>
                      </a:r>
                      <a:endParaRPr sz="1300" b="1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marL="45720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Montserrat"/>
                        <a:buChar char="●"/>
                      </a:pP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Учебный </a:t>
                      </a: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план;</a:t>
                      </a:r>
                      <a:r>
                        <a:rPr lang="ru-RU" sz="1300" baseline="0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План </a:t>
                      </a: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внеурочной деятельности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marL="45720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Montserrat"/>
                        <a:buChar char="●"/>
                      </a:pP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Примерное положение о классах с углубленным изучением предметов “Математические классы Подмосковья”</a:t>
                      </a:r>
                      <a:endParaRPr sz="1300" b="1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до 15.04.2025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-RU" sz="1300" b="1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Информационная компания. Чек-лист для собеседования с родителями.</a:t>
                      </a:r>
                      <a:endParaRPr sz="1300" b="1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Родительские собрания в ОО. Направление родителями (законными представителями обучающихся) заявлений о прохождении отборочного тестирования для зачисления в 5-й и 7-й математический класс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до 15.04.2025</a:t>
                      </a:r>
                      <a:endParaRPr sz="130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-RU" sz="1300" b="1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Подача заявлений учителями на прохождение РИКУ в ГИС “Моя школа” </a:t>
                      </a: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(третий </a:t>
                      </a: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этап)</a:t>
                      </a:r>
                      <a:endParaRPr sz="1300" b="1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16.04.2025 – 23.04.2025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1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Сроки прохождения очного РИКУ на базах ЦНППМ </a:t>
                      </a: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(третий </a:t>
                      </a: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этап)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05.05.2025 – 07.05.2025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12.05.2025 – 17.05.2025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-RU" sz="1300" b="1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Отбор обучающихся</a:t>
                      </a: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, формирование 5-х и 7-х математических классов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Очное тестирование на базе школ проекта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marL="45720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Montserrat"/>
                        <a:buChar char="●"/>
                      </a:pP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Единые КИМ 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marL="45720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Montserrat"/>
                        <a:buChar char="●"/>
                      </a:pP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Единый проходной балл (не менее 55% от </a:t>
                      </a: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максимального</a:t>
                      </a:r>
                      <a:r>
                        <a:rPr lang="ru-RU" sz="1300" baseline="0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балла</a:t>
                      </a: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)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Подача заявления от родителей о зачислении в 5-й и 7-й математический класс</a:t>
                      </a:r>
                      <a:endParaRPr sz="1300" b="1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май 2025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-RU" sz="1300" b="1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Заключение соглашений ОО и КУРО</a:t>
                      </a: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 об организационно-техническом сопровождении реализации мероприятий проекта “Математические классы Подмосковья”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dirty="0">
                          <a:solidFill>
                            <a:schemeClr val="dk1"/>
                          </a:solidFill>
                          <a:latin typeface="+mj-lt"/>
                          <a:ea typeface="Montserrat"/>
                          <a:cs typeface="Montserrat"/>
                          <a:sym typeface="Montserrat"/>
                        </a:rPr>
                        <a:t>май 2025</a:t>
                      </a:r>
                      <a:endParaRPr sz="1300" dirty="0">
                        <a:solidFill>
                          <a:schemeClr val="dk1"/>
                        </a:solidFill>
                        <a:latin typeface="+mj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65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98276" y="20904"/>
            <a:ext cx="12192000" cy="6857998"/>
          </a:xfrm>
          <a:prstGeom prst="rect">
            <a:avLst/>
          </a:prstGeom>
        </p:spPr>
      </p:pic>
      <p:grpSp>
        <p:nvGrpSpPr>
          <p:cNvPr id="5" name="Группа 4"/>
          <p:cNvGrpSpPr/>
          <p:nvPr/>
        </p:nvGrpSpPr>
        <p:grpSpPr>
          <a:xfrm>
            <a:off x="-23358" y="302103"/>
            <a:ext cx="11787950" cy="5876552"/>
            <a:chOff x="-193795" y="636234"/>
            <a:chExt cx="12395400" cy="6065916"/>
          </a:xfrm>
        </p:grpSpPr>
        <p:sp>
          <p:nvSpPr>
            <p:cNvPr id="6" name="Google Shape;422;g327d425bad3_5_239"/>
            <p:cNvSpPr/>
            <p:nvPr/>
          </p:nvSpPr>
          <p:spPr>
            <a:xfrm>
              <a:off x="-6619" y="636234"/>
              <a:ext cx="113379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r>
                <a:rPr lang="ru-RU" sz="2600" b="0" i="0" u="none" strike="noStrike" cap="none" dirty="0">
                  <a:solidFill>
                    <a:schemeClr val="accent6">
                      <a:lumMod val="75000"/>
                    </a:schemeClr>
                  </a:solidFill>
                  <a:latin typeface="Calibri"/>
                  <a:ea typeface="Calibri"/>
                  <a:cs typeface="Calibri"/>
                  <a:sym typeface="Calibri"/>
                </a:rPr>
                <a:t>КЛЮЧЕВЫЕ МЕРОПРИЯТИЯ И КОНТРОЛЬНЫЕ ТОЧКИ В 2025 ГОДУ</a:t>
              </a:r>
              <a:endParaRPr sz="2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423;g327d425bad3_5_239"/>
            <p:cNvSpPr txBox="1"/>
            <p:nvPr/>
          </p:nvSpPr>
          <p:spPr>
            <a:xfrm>
              <a:off x="7245351" y="3706338"/>
              <a:ext cx="1192200" cy="28687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Региональный съезд учителей математических классов</a:t>
              </a:r>
              <a:endParaRPr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ru-RU" sz="1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Турнир юных математиков </a:t>
              </a:r>
              <a:endParaRPr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ru-RU" sz="1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(5 класс)</a:t>
              </a:r>
              <a:endParaRPr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7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>
                  <a:latin typeface="Calibri"/>
                  <a:ea typeface="Calibri"/>
                  <a:cs typeface="Calibri"/>
                  <a:sym typeface="Calibri"/>
                </a:rPr>
                <a:t>РДР по математике </a:t>
              </a:r>
              <a:r>
                <a:rPr lang="ru-RU" sz="1000" b="0" i="0" u="none" strike="noStrike" cap="none" dirty="0" smtClean="0">
                  <a:latin typeface="Calibri"/>
                  <a:ea typeface="Calibri"/>
                  <a:cs typeface="Calibri"/>
                  <a:sym typeface="Calibri"/>
                </a:rPr>
                <a:t>7 </a:t>
              </a:r>
              <a:r>
                <a:rPr lang="ru-RU" sz="1000" b="0" i="0" u="none" strike="noStrike" cap="none" dirty="0" err="1" smtClean="0">
                  <a:latin typeface="Calibri"/>
                  <a:ea typeface="Calibri"/>
                  <a:cs typeface="Calibri"/>
                  <a:sym typeface="Calibri"/>
                </a:rPr>
                <a:t>кл</a:t>
              </a:r>
              <a:endParaRPr lang="ru-RU" sz="1000" b="0" i="0" u="none" strike="noStrike" cap="none" dirty="0" smtClean="0"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 smtClean="0">
                  <a:latin typeface="Calibri"/>
                  <a:ea typeface="Calibri"/>
                  <a:cs typeface="Calibri"/>
                  <a:sym typeface="Calibri"/>
                </a:rPr>
                <a:t>(углубленный </a:t>
              </a:r>
              <a:r>
                <a:rPr lang="ru-RU" sz="1000" b="0" i="0" u="none" strike="noStrike" cap="none" dirty="0">
                  <a:latin typeface="Calibri"/>
                  <a:ea typeface="Calibri"/>
                  <a:cs typeface="Calibri"/>
                  <a:sym typeface="Calibri"/>
                </a:rPr>
                <a:t>уровень)</a:t>
              </a:r>
              <a:endParaRPr sz="1000" b="0" i="0" u="none" strike="noStrike" cap="none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endParaRPr sz="7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Школьный этап </a:t>
              </a:r>
              <a:r>
                <a:rPr lang="ru-RU" sz="1000" b="0" i="0" u="none" strike="noStrike" cap="none" dirty="0" err="1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ВсОШ</a:t>
              </a:r>
              <a:r>
                <a:rPr lang="ru-RU" sz="10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по математике </a:t>
              </a:r>
              <a:endParaRPr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424;g327d425bad3_5_239"/>
            <p:cNvSpPr txBox="1"/>
            <p:nvPr/>
          </p:nvSpPr>
          <p:spPr>
            <a:xfrm>
              <a:off x="8465978" y="3706350"/>
              <a:ext cx="1192200" cy="2661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Стажировка “Практики </a:t>
              </a:r>
              <a:r>
                <a:rPr lang="ru-RU" sz="1000" dirty="0">
                  <a:latin typeface="Calibri"/>
                  <a:ea typeface="Calibri"/>
                  <a:cs typeface="Calibri"/>
                  <a:sym typeface="Calibri"/>
                </a:rPr>
                <a:t>для</a:t>
              </a:r>
              <a:r>
                <a:rPr lang="ru-RU" sz="10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практиков”</a:t>
              </a:r>
              <a:endParaRPr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ru-RU" sz="1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Турнир математиков (среди учителей)</a:t>
              </a:r>
              <a:endParaRPr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endParaRPr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>
                  <a:latin typeface="Calibri"/>
                  <a:ea typeface="Calibri"/>
                  <a:cs typeface="Calibri"/>
                  <a:sym typeface="Calibri"/>
                </a:rPr>
                <a:t>Анализ результатов РДР</a:t>
              </a:r>
              <a:endParaRPr sz="1000" b="0" i="0" u="none" strike="noStrike" cap="none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endParaRPr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Муниципальный этап </a:t>
              </a:r>
              <a:r>
                <a:rPr lang="ru-RU" sz="1000" b="0" i="0" u="none" strike="noStrike" cap="none" dirty="0" err="1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ВсОШ</a:t>
              </a:r>
              <a:endParaRPr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endParaRPr sz="11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425;g327d425bad3_5_239"/>
            <p:cNvSpPr txBox="1"/>
            <p:nvPr/>
          </p:nvSpPr>
          <p:spPr>
            <a:xfrm>
              <a:off x="9662575" y="3706350"/>
              <a:ext cx="1243331" cy="2770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Математическая декада в школах;</a:t>
              </a:r>
              <a:endParaRPr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endParaRPr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Фестиваль “Математическая семья”</a:t>
              </a:r>
              <a:endParaRPr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endParaRPr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Региональный методический семинар </a:t>
              </a:r>
              <a:r>
                <a:rPr lang="ru-RU" sz="1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по обмену лучшими практиками по обучению математике (углубленный уровень)</a:t>
              </a:r>
              <a:endParaRPr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endParaRPr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426;g327d425bad3_5_239"/>
            <p:cNvSpPr txBox="1"/>
            <p:nvPr/>
          </p:nvSpPr>
          <p:spPr>
            <a:xfrm>
              <a:off x="10877988" y="3706350"/>
              <a:ext cx="1192200" cy="1911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Региональная математическая неделя “Вершина”</a:t>
              </a:r>
              <a:endParaRPr sz="1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endParaRPr sz="1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Научно- практическая конференция</a:t>
              </a:r>
              <a:endPara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427;g327d425bad3_5_239"/>
            <p:cNvSpPr txBox="1"/>
            <p:nvPr/>
          </p:nvSpPr>
          <p:spPr>
            <a:xfrm>
              <a:off x="4812793" y="3775650"/>
              <a:ext cx="2333100" cy="1142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Утверждение  региональной модели «Математические классы Подмосковья»</a:t>
              </a:r>
              <a:endParaRPr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endParaRPr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ru-RU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Утверждение списочного состава математических </a:t>
              </a:r>
              <a:r>
                <a:rPr lang="ru-RU" sz="10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классов</a:t>
              </a:r>
            </a:p>
          </p:txBody>
        </p:sp>
        <p:cxnSp>
          <p:nvCxnSpPr>
            <p:cNvPr id="14" name="Google Shape;428;g327d425bad3_5_239"/>
            <p:cNvCxnSpPr/>
            <p:nvPr/>
          </p:nvCxnSpPr>
          <p:spPr>
            <a:xfrm>
              <a:off x="68100" y="3706350"/>
              <a:ext cx="9600" cy="1281000"/>
            </a:xfrm>
            <a:prstGeom prst="straightConnector1">
              <a:avLst/>
            </a:prstGeom>
            <a:noFill/>
            <a:ln w="28575" cap="flat" cmpd="sng">
              <a:solidFill>
                <a:srgbClr val="980000"/>
              </a:solidFill>
              <a:prstDash val="solid"/>
              <a:round/>
              <a:headEnd type="oval" w="med" len="med"/>
              <a:tailEnd type="none" w="sm" len="sm"/>
            </a:ln>
          </p:spPr>
        </p:cxnSp>
        <p:cxnSp>
          <p:nvCxnSpPr>
            <p:cNvPr id="15" name="Google Shape;429;g327d425bad3_5_239"/>
            <p:cNvCxnSpPr/>
            <p:nvPr/>
          </p:nvCxnSpPr>
          <p:spPr>
            <a:xfrm>
              <a:off x="1245913" y="3706350"/>
              <a:ext cx="9600" cy="1281000"/>
            </a:xfrm>
            <a:prstGeom prst="straightConnector1">
              <a:avLst/>
            </a:prstGeom>
            <a:noFill/>
            <a:ln w="28575" cap="flat" cmpd="sng">
              <a:solidFill>
                <a:srgbClr val="385FAE"/>
              </a:solidFill>
              <a:prstDash val="solid"/>
              <a:round/>
              <a:headEnd type="oval" w="med" len="med"/>
              <a:tailEnd type="none" w="sm" len="sm"/>
            </a:ln>
          </p:spPr>
        </p:cxnSp>
        <p:cxnSp>
          <p:nvCxnSpPr>
            <p:cNvPr id="16" name="Google Shape;430;g327d425bad3_5_239"/>
            <p:cNvCxnSpPr/>
            <p:nvPr/>
          </p:nvCxnSpPr>
          <p:spPr>
            <a:xfrm>
              <a:off x="2432313" y="3706350"/>
              <a:ext cx="9600" cy="1281000"/>
            </a:xfrm>
            <a:prstGeom prst="straightConnector1">
              <a:avLst/>
            </a:prstGeom>
            <a:noFill/>
            <a:ln w="28575" cap="flat" cmpd="sng">
              <a:solidFill>
                <a:srgbClr val="3A6331"/>
              </a:solidFill>
              <a:prstDash val="solid"/>
              <a:round/>
              <a:headEnd type="oval" w="med" len="med"/>
              <a:tailEnd type="none" w="sm" len="sm"/>
            </a:ln>
          </p:spPr>
        </p:cxnSp>
        <p:cxnSp>
          <p:nvCxnSpPr>
            <p:cNvPr id="17" name="Google Shape;431;g327d425bad3_5_239"/>
            <p:cNvCxnSpPr/>
            <p:nvPr/>
          </p:nvCxnSpPr>
          <p:spPr>
            <a:xfrm>
              <a:off x="3616400" y="3706350"/>
              <a:ext cx="9600" cy="1281000"/>
            </a:xfrm>
            <a:prstGeom prst="straightConnector1">
              <a:avLst/>
            </a:prstGeom>
            <a:noFill/>
            <a:ln w="28575" cap="flat" cmpd="sng">
              <a:solidFill>
                <a:srgbClr val="351C75"/>
              </a:solidFill>
              <a:prstDash val="solid"/>
              <a:round/>
              <a:headEnd type="oval" w="med" len="med"/>
              <a:tailEnd type="none" w="sm" len="sm"/>
            </a:ln>
          </p:spPr>
        </p:cxnSp>
        <p:cxnSp>
          <p:nvCxnSpPr>
            <p:cNvPr id="18" name="Google Shape;432;g327d425bad3_5_239"/>
            <p:cNvCxnSpPr/>
            <p:nvPr/>
          </p:nvCxnSpPr>
          <p:spPr>
            <a:xfrm>
              <a:off x="7199599" y="3706350"/>
              <a:ext cx="9600" cy="1281000"/>
            </a:xfrm>
            <a:prstGeom prst="straightConnector1">
              <a:avLst/>
            </a:prstGeom>
            <a:noFill/>
            <a:ln w="28575" cap="flat" cmpd="sng">
              <a:solidFill>
                <a:srgbClr val="385FAE"/>
              </a:solidFill>
              <a:prstDash val="solid"/>
              <a:round/>
              <a:headEnd type="oval" w="med" len="med"/>
              <a:tailEnd type="none" w="sm" len="sm"/>
            </a:ln>
          </p:spPr>
        </p:cxnSp>
        <p:cxnSp>
          <p:nvCxnSpPr>
            <p:cNvPr id="19" name="Google Shape;433;g327d425bad3_5_239"/>
            <p:cNvCxnSpPr/>
            <p:nvPr/>
          </p:nvCxnSpPr>
          <p:spPr>
            <a:xfrm>
              <a:off x="4837938" y="3706350"/>
              <a:ext cx="9600" cy="1281000"/>
            </a:xfrm>
            <a:prstGeom prst="straightConnector1">
              <a:avLst/>
            </a:pr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oval" w="med" len="med"/>
              <a:tailEnd type="none" w="sm" len="sm"/>
            </a:ln>
          </p:spPr>
        </p:cxnSp>
        <p:cxnSp>
          <p:nvCxnSpPr>
            <p:cNvPr id="20" name="Google Shape;434;g327d425bad3_5_239"/>
            <p:cNvCxnSpPr/>
            <p:nvPr/>
          </p:nvCxnSpPr>
          <p:spPr>
            <a:xfrm>
              <a:off x="8468888" y="3706350"/>
              <a:ext cx="9600" cy="1281000"/>
            </a:xfrm>
            <a:prstGeom prst="straightConnector1">
              <a:avLst/>
            </a:prstGeom>
            <a:noFill/>
            <a:ln w="28575" cap="flat" cmpd="sng">
              <a:solidFill>
                <a:srgbClr val="3A6331"/>
              </a:solidFill>
              <a:prstDash val="solid"/>
              <a:round/>
              <a:headEnd type="oval" w="med" len="med"/>
              <a:tailEnd type="none" w="sm" len="sm"/>
            </a:ln>
          </p:spPr>
        </p:cxnSp>
        <p:cxnSp>
          <p:nvCxnSpPr>
            <p:cNvPr id="21" name="Google Shape;435;g327d425bad3_5_239"/>
            <p:cNvCxnSpPr/>
            <p:nvPr/>
          </p:nvCxnSpPr>
          <p:spPr>
            <a:xfrm>
              <a:off x="9652975" y="3706350"/>
              <a:ext cx="9600" cy="1281000"/>
            </a:xfrm>
            <a:prstGeom prst="straightConnector1">
              <a:avLst/>
            </a:prstGeom>
            <a:noFill/>
            <a:ln w="28575" cap="flat" cmpd="sng">
              <a:solidFill>
                <a:srgbClr val="351C75"/>
              </a:solidFill>
              <a:prstDash val="solid"/>
              <a:round/>
              <a:headEnd type="oval" w="med" len="med"/>
              <a:tailEnd type="none" w="sm" len="sm"/>
            </a:ln>
          </p:spPr>
        </p:cxnSp>
        <p:sp>
          <p:nvSpPr>
            <p:cNvPr id="22" name="Google Shape;436;g327d425bad3_5_239"/>
            <p:cNvSpPr txBox="1"/>
            <p:nvPr/>
          </p:nvSpPr>
          <p:spPr>
            <a:xfrm>
              <a:off x="1232119" y="3706338"/>
              <a:ext cx="1264500" cy="878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Информационная компания в ОО</a:t>
              </a:r>
              <a:endParaRPr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endParaRPr sz="7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Подача заявок на прохождение учителями </a:t>
              </a:r>
              <a:r>
                <a:rPr lang="ru-RU" sz="10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РИКУ, прохождение РИКУ в ЦНППМ </a:t>
              </a:r>
              <a:r>
                <a:rPr lang="ru-RU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(первый этап)</a:t>
              </a:r>
              <a:endParaRPr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437;g327d425bad3_5_239"/>
            <p:cNvSpPr txBox="1"/>
            <p:nvPr/>
          </p:nvSpPr>
          <p:spPr>
            <a:xfrm>
              <a:off x="3645209" y="3706350"/>
              <a:ext cx="1356300" cy="299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dirty="0">
                  <a:latin typeface="Calibri"/>
                  <a:ea typeface="Calibri"/>
                  <a:cs typeface="Calibri"/>
                  <a:sym typeface="Calibri"/>
                </a:rPr>
                <a:t>Конкурсное т</a:t>
              </a:r>
              <a:r>
                <a:rPr lang="ru-RU" sz="10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естирование </a:t>
              </a:r>
              <a:endParaRPr lang="ru-RU" sz="10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 smtClean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для 4 и 6 классов</a:t>
              </a:r>
              <a:endParaRPr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ru-RU" sz="1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Собеседования с родителями</a:t>
              </a:r>
              <a:endParaRPr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ru-RU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Прохождение учителями РИКУ </a:t>
              </a:r>
              <a:endParaRPr lang="ru-RU" sz="1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ru-RU" sz="10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на </a:t>
              </a:r>
              <a:r>
                <a:rPr lang="ru-RU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базе ЦНППМ </a:t>
              </a:r>
              <a:r>
                <a:rPr lang="ru-RU" sz="10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(третий этап</a:t>
              </a:r>
              <a:r>
                <a:rPr lang="ru-RU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)</a:t>
              </a:r>
              <a:endParaRPr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>
                <a:buClr>
                  <a:schemeClr val="dk1"/>
                </a:buClr>
                <a:buSzPts val="1100"/>
              </a:pPr>
              <a:r>
                <a:rPr lang="ru-RU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Заключение соглашений ОО и КУРО </a:t>
              </a:r>
              <a:r>
                <a:rPr lang="ru-RU" sz="1000" dirty="0">
                  <a:solidFill>
                    <a:schemeClr val="dk1"/>
                  </a:solidFill>
                  <a:ea typeface="Calibri"/>
                  <a:cs typeface="Calibri"/>
                  <a:sym typeface="Calibri"/>
                </a:rPr>
                <a:t>об организационно-техническом сопровождении </a:t>
              </a:r>
              <a:endParaRPr sz="1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endParaRPr sz="11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endParaRPr sz="11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438;g327d425bad3_5_239"/>
            <p:cNvSpPr txBox="1"/>
            <p:nvPr/>
          </p:nvSpPr>
          <p:spPr>
            <a:xfrm>
              <a:off x="43845" y="3706350"/>
              <a:ext cx="1278689" cy="2030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Подача ОО </a:t>
              </a:r>
              <a:r>
                <a:rPr lang="ru-RU" sz="10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предварительных заявок </a:t>
              </a:r>
              <a:r>
                <a:rPr lang="ru-RU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об участии в проекте</a:t>
              </a:r>
              <a:endParaRPr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endParaRPr sz="9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Индивидуальные консультации ОО, муниципальными координаторами</a:t>
              </a:r>
              <a:endParaRPr sz="10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ru-RU" sz="1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Разработка КИМ для проведения отбора обучающихся на 2025-2026 учебный год </a:t>
              </a:r>
              <a:endParaRPr lang="ru-RU" sz="10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lang="ru-RU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ru-RU" sz="10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Создание информационного </a:t>
              </a:r>
              <a:r>
                <a:rPr lang="ru-RU" sz="1000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Телеграм</a:t>
              </a:r>
              <a:r>
                <a:rPr lang="ru-RU" sz="10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-канала</a:t>
              </a:r>
              <a:endParaRPr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endParaRPr sz="11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5" name="Google Shape;439;g327d425bad3_5_239"/>
            <p:cNvCxnSpPr/>
            <p:nvPr/>
          </p:nvCxnSpPr>
          <p:spPr>
            <a:xfrm>
              <a:off x="10878000" y="3706350"/>
              <a:ext cx="9600" cy="1281000"/>
            </a:xfrm>
            <a:prstGeom prst="straightConnector1">
              <a:avLst/>
            </a:pr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oval" w="med" len="med"/>
              <a:tailEnd type="none" w="sm" len="sm"/>
            </a:ln>
          </p:spPr>
        </p:cxnSp>
        <p:sp>
          <p:nvSpPr>
            <p:cNvPr id="26" name="Google Shape;441;g327d425bad3_5_239"/>
            <p:cNvSpPr txBox="1"/>
            <p:nvPr/>
          </p:nvSpPr>
          <p:spPr>
            <a:xfrm>
              <a:off x="-193795" y="1392550"/>
              <a:ext cx="12395400" cy="151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45720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r>
                <a:rPr lang="ru-RU" sz="13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Адресное методическое сопровождение образовательного процесса в математических классах </a:t>
              </a:r>
              <a:endParaRPr sz="13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45720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r>
                <a:rPr lang="ru-RU" sz="13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Цикл образовательных стажировок по использованию ИИ для учителей математики </a:t>
              </a:r>
              <a:endParaRPr sz="13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45720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r>
                <a:rPr lang="ru-RU" sz="13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9 программ повышения квалификации для учителей математики (январь-май, сентябрь-декабрь)</a:t>
              </a:r>
              <a:endParaRPr sz="13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457200" marR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r>
                <a:rPr lang="ru-RU" sz="13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Участие обучающихся в кружках математической направленности совместно с образовательным центром «Взлёт» (в рамках проекта «Школа полного дня»)</a:t>
              </a:r>
              <a:endParaRPr sz="13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457200" marR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r>
                <a:rPr lang="ru-RU" sz="1300" dirty="0">
                  <a:latin typeface="Calibri"/>
                  <a:ea typeface="Calibri"/>
                  <a:cs typeface="Calibri"/>
                  <a:sym typeface="Calibri"/>
                </a:rPr>
                <a:t>Рекомендованный учебный план и план внеурочной деятельности</a:t>
              </a:r>
              <a:endParaRPr sz="1300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457200" marR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r>
                <a:rPr lang="ru-RU" sz="1300" dirty="0">
                  <a:latin typeface="Calibri"/>
                  <a:ea typeface="Calibri"/>
                  <a:cs typeface="Calibri"/>
                  <a:sym typeface="Calibri"/>
                </a:rPr>
                <a:t>Рекомендованные программы внеурочной деятельности </a:t>
              </a:r>
              <a:endParaRPr sz="1300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457200" marR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7" name="Google Shape;442;g327d425bad3_5_239"/>
            <p:cNvGrpSpPr/>
            <p:nvPr/>
          </p:nvGrpSpPr>
          <p:grpSpPr>
            <a:xfrm>
              <a:off x="77701" y="3028625"/>
              <a:ext cx="11958469" cy="601775"/>
              <a:chOff x="1250374" y="2999950"/>
              <a:chExt cx="10786028" cy="601775"/>
            </a:xfrm>
          </p:grpSpPr>
          <p:pic>
            <p:nvPicPr>
              <p:cNvPr id="30" name="Google Shape;443;g327d425bad3_5_239"/>
              <p:cNvPicPr preferRelativeResize="0"/>
              <p:nvPr/>
            </p:nvPicPr>
            <p:blipFill rotWithShape="1">
              <a:blip r:embed="rId4">
                <a:alphaModFix/>
              </a:blip>
              <a:srcRect l="20057"/>
              <a:stretch/>
            </p:blipFill>
            <p:spPr>
              <a:xfrm>
                <a:off x="1250374" y="3094725"/>
                <a:ext cx="4363523" cy="507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1" name="Google Shape;444;g327d425bad3_5_239"/>
              <p:cNvSpPr txBox="1"/>
              <p:nvPr/>
            </p:nvSpPr>
            <p:spPr>
              <a:xfrm>
                <a:off x="6850875" y="2999950"/>
                <a:ext cx="989400" cy="40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700"/>
                  <a:buFont typeface="Arial"/>
                  <a:buNone/>
                </a:pPr>
                <a:r>
                  <a:rPr lang="ru-RU" sz="17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июль</a:t>
                </a:r>
                <a:endParaRPr sz="17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32" name="Google Shape;445;g327d425bad3_5_239"/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5541754" y="3094734"/>
                <a:ext cx="5458298" cy="50698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3" name="Google Shape;446;g327d425bad3_5_239"/>
              <p:cNvPicPr preferRelativeResize="0"/>
              <p:nvPr/>
            </p:nvPicPr>
            <p:blipFill rotWithShape="1">
              <a:blip r:embed="rId4">
                <a:alphaModFix/>
              </a:blip>
              <a:srcRect r="79299"/>
              <a:stretch/>
            </p:blipFill>
            <p:spPr>
              <a:xfrm>
                <a:off x="10906475" y="3087725"/>
                <a:ext cx="1129927" cy="5069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4" name="Google Shape;447;g327d425bad3_5_239"/>
              <p:cNvSpPr txBox="1"/>
              <p:nvPr/>
            </p:nvSpPr>
            <p:spPr>
              <a:xfrm>
                <a:off x="11046999" y="3077850"/>
                <a:ext cx="989400" cy="386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700"/>
                  <a:buFont typeface="Arial"/>
                  <a:buNone/>
                </a:pPr>
                <a:r>
                  <a:rPr lang="ru-RU" sz="17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декабрь</a:t>
                </a:r>
                <a:endParaRPr sz="17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5" name="Google Shape;448;g327d425bad3_5_239"/>
              <p:cNvGrpSpPr/>
              <p:nvPr/>
            </p:nvGrpSpPr>
            <p:grpSpPr>
              <a:xfrm>
                <a:off x="1360604" y="3070670"/>
                <a:ext cx="9527676" cy="410468"/>
                <a:chOff x="1335354" y="3028820"/>
                <a:chExt cx="9527676" cy="410468"/>
              </a:xfrm>
            </p:grpSpPr>
            <p:sp>
              <p:nvSpPr>
                <p:cNvPr id="36" name="Google Shape;449;g327d425bad3_5_239"/>
                <p:cNvSpPr txBox="1"/>
                <p:nvPr/>
              </p:nvSpPr>
              <p:spPr>
                <a:xfrm>
                  <a:off x="6837511" y="3050188"/>
                  <a:ext cx="912600" cy="3891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91425" rIns="91425" bIns="91425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700"/>
                    <a:buFont typeface="Arial"/>
                    <a:buNone/>
                  </a:pPr>
                  <a:r>
                    <a:rPr lang="ru-RU" sz="1700" b="0" i="0" u="none" strike="noStrike" cap="non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август</a:t>
                  </a:r>
                  <a:endParaRPr sz="17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37" name="Google Shape;450;g327d425bad3_5_239"/>
                <p:cNvGrpSpPr/>
                <p:nvPr/>
              </p:nvGrpSpPr>
              <p:grpSpPr>
                <a:xfrm>
                  <a:off x="1335354" y="3028820"/>
                  <a:ext cx="9527676" cy="407782"/>
                  <a:chOff x="1434296" y="1987970"/>
                  <a:chExt cx="10468823" cy="375179"/>
                </a:xfrm>
              </p:grpSpPr>
              <p:grpSp>
                <p:nvGrpSpPr>
                  <p:cNvPr id="38" name="Google Shape;451;g327d425bad3_5_239"/>
                  <p:cNvGrpSpPr/>
                  <p:nvPr/>
                </p:nvGrpSpPr>
                <p:grpSpPr>
                  <a:xfrm>
                    <a:off x="8498531" y="1987975"/>
                    <a:ext cx="3404588" cy="363389"/>
                    <a:chOff x="1399593" y="1971500"/>
                    <a:chExt cx="3404588" cy="363389"/>
                  </a:xfrm>
                </p:grpSpPr>
                <p:sp>
                  <p:nvSpPr>
                    <p:cNvPr id="45" name="Google Shape;452;g327d425bad3_5_239"/>
                    <p:cNvSpPr txBox="1"/>
                    <p:nvPr/>
                  </p:nvSpPr>
                  <p:spPr>
                    <a:xfrm>
                      <a:off x="1399593" y="1971500"/>
                      <a:ext cx="1291800" cy="3555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spcFirstLastPara="1" wrap="square" lIns="91425" tIns="91425" rIns="91425" bIns="91425" anchor="t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сентябрь</a:t>
                      </a:r>
                      <a:endParaRPr sz="17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6" name="Google Shape;453;g327d425bad3_5_239"/>
                    <p:cNvSpPr txBox="1"/>
                    <p:nvPr/>
                  </p:nvSpPr>
                  <p:spPr>
                    <a:xfrm>
                      <a:off x="2652391" y="1979389"/>
                      <a:ext cx="1128900" cy="3555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spcFirstLastPara="1" wrap="square" lIns="91425" tIns="91425" rIns="91425" bIns="91425" anchor="t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октябрь</a:t>
                      </a:r>
                      <a:endParaRPr sz="17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7" name="Google Shape;454;g327d425bad3_5_239"/>
                    <p:cNvSpPr txBox="1"/>
                    <p:nvPr/>
                  </p:nvSpPr>
                  <p:spPr>
                    <a:xfrm>
                      <a:off x="3801281" y="1978101"/>
                      <a:ext cx="1002900" cy="3555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spcFirstLastPara="1" wrap="square" lIns="91425" tIns="91425" rIns="91425" bIns="91425" anchor="t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ноябрь</a:t>
                      </a:r>
                      <a:endParaRPr sz="17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39" name="Google Shape;455;g327d425bad3_5_239"/>
                  <p:cNvGrpSpPr/>
                  <p:nvPr/>
                </p:nvGrpSpPr>
                <p:grpSpPr>
                  <a:xfrm>
                    <a:off x="1434296" y="1987970"/>
                    <a:ext cx="5860183" cy="375179"/>
                    <a:chOff x="6114158" y="1961182"/>
                    <a:chExt cx="5860183" cy="375179"/>
                  </a:xfrm>
                </p:grpSpPr>
                <p:sp>
                  <p:nvSpPr>
                    <p:cNvPr id="40" name="Google Shape;456;g327d425bad3_5_239"/>
                    <p:cNvSpPr txBox="1"/>
                    <p:nvPr/>
                  </p:nvSpPr>
                  <p:spPr>
                    <a:xfrm>
                      <a:off x="6114158" y="1969077"/>
                      <a:ext cx="1092900" cy="3555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spcFirstLastPara="1" wrap="square" lIns="91425" tIns="91425" rIns="91425" bIns="91425" anchor="t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 b="0" i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февраль</a:t>
                      </a:r>
                      <a:endParaRPr sz="1700" b="0" i="0" u="none" strike="noStrike" cap="none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1" name="Google Shape;457;g327d425bad3_5_239"/>
                    <p:cNvSpPr txBox="1"/>
                    <p:nvPr/>
                  </p:nvSpPr>
                  <p:spPr>
                    <a:xfrm>
                      <a:off x="7432415" y="1969084"/>
                      <a:ext cx="1002900" cy="3555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spcFirstLastPara="1" wrap="square" lIns="91425" tIns="91425" rIns="91425" bIns="91425" anchor="t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март</a:t>
                      </a:r>
                      <a:endParaRPr sz="17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2" name="Google Shape;458;g327d425bad3_5_239"/>
                    <p:cNvSpPr txBox="1"/>
                    <p:nvPr/>
                  </p:nvSpPr>
                  <p:spPr>
                    <a:xfrm>
                      <a:off x="8529997" y="1969084"/>
                      <a:ext cx="1002900" cy="3555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spcFirstLastPara="1" wrap="square" lIns="91425" tIns="91425" rIns="91425" bIns="91425" anchor="t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апрель</a:t>
                      </a:r>
                      <a:endParaRPr sz="17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3" name="Google Shape;459;g327d425bad3_5_239"/>
                    <p:cNvSpPr txBox="1"/>
                    <p:nvPr/>
                  </p:nvSpPr>
                  <p:spPr>
                    <a:xfrm>
                      <a:off x="9888292" y="1961182"/>
                      <a:ext cx="1002900" cy="3555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spcFirstLastPara="1" wrap="square" lIns="91425" tIns="91425" rIns="91425" bIns="91425" anchor="t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 b="0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май</a:t>
                      </a:r>
                      <a:endParaRPr sz="1700" b="0" i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4" name="Google Shape;460;g327d425bad3_5_239"/>
                    <p:cNvSpPr txBox="1"/>
                    <p:nvPr/>
                  </p:nvSpPr>
                  <p:spPr>
                    <a:xfrm>
                      <a:off x="10971441" y="1980861"/>
                      <a:ext cx="1002900" cy="3555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spcFirstLastPara="1" wrap="square" lIns="91425" tIns="91425" rIns="91425" bIns="91425" anchor="t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 b="0" i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июнь</a:t>
                      </a:r>
                      <a:endParaRPr sz="1700" b="0" i="0" u="none" strike="noStrike" cap="none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</p:grpSp>
        <p:sp>
          <p:nvSpPr>
            <p:cNvPr id="28" name="Google Shape;461;g327d425bad3_5_239"/>
            <p:cNvSpPr txBox="1"/>
            <p:nvPr/>
          </p:nvSpPr>
          <p:spPr>
            <a:xfrm>
              <a:off x="2432313" y="3706338"/>
              <a:ext cx="1264500" cy="878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Прохождение учителями РИКУ на базе ЦНППМ </a:t>
              </a:r>
              <a:r>
                <a:rPr lang="ru-RU" sz="10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(второй </a:t>
              </a:r>
              <a:r>
                <a:rPr lang="ru-RU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этап</a:t>
              </a:r>
              <a:r>
                <a:rPr lang="ru-RU" sz="10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), сертификации  учителей (7 </a:t>
              </a:r>
              <a:r>
                <a:rPr lang="ru-RU" sz="1000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кл</a:t>
              </a:r>
              <a:r>
                <a:rPr lang="ru-RU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)</a:t>
              </a:r>
              <a:endParaRPr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endParaRPr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ru-RU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Проведение родительских собраний</a:t>
              </a:r>
              <a:endParaRPr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endParaRPr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ru-RU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Подача заявок на прохождение учителями РИКУ </a:t>
              </a:r>
              <a:r>
                <a:rPr lang="ru-RU" sz="1000" dirty="0" smtClean="0">
                  <a:latin typeface="Calibri"/>
                  <a:ea typeface="Calibri"/>
                  <a:cs typeface="Calibri"/>
                  <a:sym typeface="Calibri"/>
                </a:rPr>
                <a:t>(третий </a:t>
              </a:r>
              <a:r>
                <a:rPr lang="ru-RU" sz="1000" dirty="0">
                  <a:latin typeface="Calibri"/>
                  <a:ea typeface="Calibri"/>
                  <a:cs typeface="Calibri"/>
                  <a:sym typeface="Calibri"/>
                </a:rPr>
                <a:t>этап</a:t>
              </a:r>
              <a:r>
                <a:rPr lang="ru-RU" sz="1000" dirty="0" smtClean="0">
                  <a:latin typeface="Calibri"/>
                  <a:ea typeface="Calibri"/>
                  <a:cs typeface="Calibri"/>
                  <a:sym typeface="Calibri"/>
                </a:rPr>
                <a:t>)</a:t>
              </a: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endParaRPr lang="ru-RU" sz="900"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9" name="Google Shape;462;g327d425bad3_5_239"/>
            <p:cNvCxnSpPr/>
            <p:nvPr/>
          </p:nvCxnSpPr>
          <p:spPr>
            <a:xfrm flipH="1">
              <a:off x="126475" y="1392550"/>
              <a:ext cx="20100" cy="1611600"/>
            </a:xfrm>
            <a:prstGeom prst="straightConnector1">
              <a:avLst/>
            </a:prstGeom>
            <a:noFill/>
            <a:ln w="28575" cap="flat" cmpd="sng">
              <a:solidFill>
                <a:srgbClr val="980000"/>
              </a:solidFill>
              <a:prstDash val="solid"/>
              <a:round/>
              <a:headEnd type="oval" w="med" len="med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184131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2433</TotalTime>
  <Words>1582</Words>
  <Application>Microsoft Office PowerPoint</Application>
  <PresentationFormat>Произвольный</PresentationFormat>
  <Paragraphs>315</Paragraphs>
  <Slides>11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Проект  «Математические классы Подмосковья»:  алгоритм формирования  5-х и 7-х классов  на 2025-2026 учебный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Топал Елена Константиновна</dc:creator>
  <cp:lastModifiedBy>УМЦ</cp:lastModifiedBy>
  <cp:revision>95</cp:revision>
  <dcterms:created xsi:type="dcterms:W3CDTF">2024-05-21T08:27:24Z</dcterms:created>
  <dcterms:modified xsi:type="dcterms:W3CDTF">2025-02-26T09:09:24Z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2024-05-20T00:00:00Z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2024-05-21T00:00:00Z</vt:filetime>
  </property>
</Properties>
</file>