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14.11.2018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14.11.2018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14.11.2018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14.11.2018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14.11.2018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14.11.2018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14.11.2018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14.11.2018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14.11.2018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14.11.2018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14.11.2018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40000"/>
            <a:lum/>
          </a:blip>
          <a:srcRect/>
          <a:stretch>
            <a:fillRect t="-44000" b="-4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14.11.2018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764704"/>
            <a:ext cx="7772400" cy="1470025"/>
          </a:xfrm>
        </p:spPr>
        <p:txBody>
          <a:bodyPr>
            <a:normAutofit/>
          </a:bodyPr>
          <a:lstStyle/>
          <a:p>
            <a:r>
              <a:rPr lang="ru-RU" sz="6000" b="1" dirty="0" smtClean="0">
                <a:latin typeface="Comic Sans MS" pitchFamily="66" charset="0"/>
              </a:rPr>
              <a:t>Защита от вирусов</a:t>
            </a:r>
            <a:endParaRPr lang="ru-RU" sz="6000" b="1" dirty="0">
              <a:latin typeface="Comic Sans MS" pitchFamily="66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2204863"/>
            <a:ext cx="5976664" cy="43952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Comic Sans MS" pitchFamily="66" charset="0"/>
              </a:rPr>
              <a:t>9. Заражённая клетка – </a:t>
            </a:r>
            <a:r>
              <a:rPr lang="ru-RU" b="1" dirty="0" err="1" smtClean="0">
                <a:latin typeface="Comic Sans MS" pitchFamily="66" charset="0"/>
              </a:rPr>
              <a:t>клетка</a:t>
            </a:r>
            <a:r>
              <a:rPr lang="ru-RU" b="1" dirty="0" smtClean="0">
                <a:latin typeface="Comic Sans MS" pitchFamily="66" charset="0"/>
              </a:rPr>
              <a:t> «альтруист»</a:t>
            </a:r>
            <a:endParaRPr lang="ru-RU" b="1" dirty="0"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124744"/>
            <a:ext cx="4860032" cy="5733256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ru-RU" sz="3600" b="1" dirty="0" smtClean="0">
                <a:latin typeface="Comic Sans MS" pitchFamily="66" charset="0"/>
              </a:rPr>
              <a:t>Заражённая клетка способна производить интерферон, который делает соседние клетки невосприимчивыми к вирусу, а также способен «сломать» фабрику по производству вирусных частиц </a:t>
            </a:r>
            <a:endParaRPr lang="ru-RU" sz="3600" b="1" dirty="0">
              <a:latin typeface="Comic Sans MS" pitchFamily="66" charset="0"/>
            </a:endParaRP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048" y="1844824"/>
            <a:ext cx="3923134" cy="41703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Comic Sans MS" pitchFamily="66" charset="0"/>
              </a:rPr>
              <a:t>1. Вирус контактирует с клеткой</a:t>
            </a:r>
            <a:endParaRPr lang="ru-RU" b="1" dirty="0"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4869160"/>
            <a:ext cx="8640960" cy="1761059"/>
          </a:xfrm>
        </p:spPr>
        <p:txBody>
          <a:bodyPr/>
          <a:lstStyle/>
          <a:p>
            <a:pPr marL="0" indent="0" algn="just">
              <a:buNone/>
            </a:pPr>
            <a:r>
              <a:rPr lang="ru-RU" b="1" dirty="0" smtClean="0">
                <a:latin typeface="Comic Sans MS" pitchFamily="66" charset="0"/>
              </a:rPr>
              <a:t>Клетка решает, что вирус – это что-то ценное и интересное и сама захватывает его внутрь</a:t>
            </a:r>
            <a:endParaRPr lang="ru-RU" b="1" dirty="0">
              <a:latin typeface="Comic Sans MS" pitchFamily="66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980728"/>
            <a:ext cx="5189529" cy="3816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Comic Sans MS" pitchFamily="66" charset="0"/>
              </a:rPr>
              <a:t>2. Вирус проникает в клетку и «раздевается»</a:t>
            </a:r>
            <a:endParaRPr lang="ru-RU" b="1" dirty="0"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340768"/>
            <a:ext cx="4536504" cy="504056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600" b="1" dirty="0" smtClean="0">
                <a:latin typeface="Comic Sans MS" pitchFamily="66" charset="0"/>
              </a:rPr>
              <a:t>Встраивается в молекулу ДНК клетки; теперь при считывании информации с ДНК клетки будет считываться и вирусная информация </a:t>
            </a:r>
            <a:endParaRPr lang="ru-RU" sz="3600" b="1" dirty="0">
              <a:latin typeface="Comic Sans MS" pitchFamily="66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2040" y="1340768"/>
            <a:ext cx="4032448" cy="52949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/>
          </a:bodyPr>
          <a:lstStyle/>
          <a:p>
            <a:r>
              <a:rPr lang="ru-RU" b="1" dirty="0" smtClean="0">
                <a:latin typeface="Comic Sans MS" pitchFamily="66" charset="0"/>
              </a:rPr>
              <a:t>3. Синтез вирусных частиц</a:t>
            </a:r>
            <a:endParaRPr lang="ru-RU" b="1" dirty="0"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4221088"/>
            <a:ext cx="8568952" cy="216024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sz="3600" b="1" dirty="0" smtClean="0">
                <a:latin typeface="Comic Sans MS" pitchFamily="66" charset="0"/>
              </a:rPr>
              <a:t>Когда вирус </a:t>
            </a:r>
            <a:r>
              <a:rPr lang="ru-RU" sz="3600" b="1" dirty="0" smtClean="0">
                <a:latin typeface="Comic Sans MS" pitchFamily="66" charset="0"/>
              </a:rPr>
              <a:t>встроился</a:t>
            </a:r>
            <a:r>
              <a:rPr lang="ru-RU" sz="3600" b="1" dirty="0" smtClean="0">
                <a:latin typeface="Comic Sans MS" pitchFamily="66" charset="0"/>
              </a:rPr>
              <a:t> в ДНК клетки, она начинает работать как огромная фабрика, штампующая бесконечные копии-клоны вируса </a:t>
            </a:r>
            <a:endParaRPr lang="ru-RU" sz="3600" b="1" dirty="0">
              <a:latin typeface="Comic Sans MS" pitchFamily="66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1196752"/>
            <a:ext cx="6319958" cy="2664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/>
          </a:bodyPr>
          <a:lstStyle/>
          <a:p>
            <a:r>
              <a:rPr lang="ru-RU" b="1" dirty="0" smtClean="0">
                <a:latin typeface="Comic Sans MS" pitchFamily="66" charset="0"/>
              </a:rPr>
              <a:t>4. Выход вирусов из клетки</a:t>
            </a:r>
            <a:endParaRPr lang="ru-RU" b="1" dirty="0"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4653136"/>
            <a:ext cx="9144000" cy="2204864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ru-RU" sz="3600" b="1" dirty="0" smtClean="0">
                <a:latin typeface="Comic Sans MS" pitchFamily="66" charset="0"/>
              </a:rPr>
              <a:t>Начинают поиск новых клеток-жертв, чтобы повторить весь цикл </a:t>
            </a:r>
            <a:r>
              <a:rPr lang="ru-RU" sz="3600" b="1" dirty="0" err="1" smtClean="0">
                <a:latin typeface="Comic Sans MS" pitchFamily="66" charset="0"/>
              </a:rPr>
              <a:t>сначала.Заражённая</a:t>
            </a:r>
            <a:r>
              <a:rPr lang="ru-RU" sz="3600" b="1" dirty="0" smtClean="0">
                <a:latin typeface="Comic Sans MS" pitchFamily="66" charset="0"/>
              </a:rPr>
              <a:t> клетка после такого безобразия чаще всего не выживает</a:t>
            </a:r>
            <a:endParaRPr lang="ru-RU" sz="3600" b="1" dirty="0">
              <a:latin typeface="Comic Sans MS" pitchFamily="66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908720"/>
            <a:ext cx="5112233" cy="3816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/>
          </a:bodyPr>
          <a:lstStyle/>
          <a:p>
            <a:r>
              <a:rPr lang="ru-RU" b="1" dirty="0" smtClean="0">
                <a:latin typeface="Comic Sans MS" pitchFamily="66" charset="0"/>
              </a:rPr>
              <a:t>5. Если вирусу не повезло</a:t>
            </a:r>
            <a:endParaRPr lang="ru-RU" b="1" dirty="0"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124744"/>
            <a:ext cx="4644008" cy="5733256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sz="3600" b="1" dirty="0" smtClean="0">
                <a:latin typeface="Comic Sans MS" pitchFamily="66" charset="0"/>
              </a:rPr>
              <a:t>Пока он искал клетку, на него отреагировали узнавшие его антитела; они облепили вирус и сделали его удобной и привлекательной мишенью для макрофага </a:t>
            </a:r>
            <a:endParaRPr lang="ru-RU" sz="3600" b="1" dirty="0">
              <a:latin typeface="Comic Sans MS" pitchFamily="66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4008" y="1124744"/>
            <a:ext cx="4324358" cy="53285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Comic Sans MS" pitchFamily="66" charset="0"/>
              </a:rPr>
              <a:t>6. Макрофаг переваривает вирус</a:t>
            </a:r>
            <a:endParaRPr lang="ru-RU" b="1" dirty="0"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124744"/>
            <a:ext cx="4823520" cy="5400600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ru-RU" sz="3600" b="1" dirty="0" smtClean="0">
                <a:latin typeface="Comic Sans MS" pitchFamily="66" charset="0"/>
              </a:rPr>
              <a:t>Расщепляет его на части, и эти части выставляет в специальной упаковке с рецептором на своей поверхности. Этот процесс называется «презентацией антигена». Теперь лимфоциты смогут легко узнать пришельца</a:t>
            </a:r>
            <a:endParaRPr lang="ru-RU" sz="3600" b="1" dirty="0">
              <a:latin typeface="Comic Sans MS" pitchFamily="66" charset="0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8024" y="1772816"/>
            <a:ext cx="4128343" cy="3816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/>
          </a:bodyPr>
          <a:lstStyle/>
          <a:p>
            <a:r>
              <a:rPr lang="ru-RU" b="1" dirty="0" smtClean="0">
                <a:latin typeface="Comic Sans MS" pitchFamily="66" charset="0"/>
              </a:rPr>
              <a:t>7. Путешествие вируса</a:t>
            </a:r>
            <a:endParaRPr lang="ru-RU" b="1" dirty="0"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124744"/>
            <a:ext cx="5004048" cy="5733256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sz="3600" b="1" dirty="0" smtClean="0">
                <a:latin typeface="Comic Sans MS" pitchFamily="66" charset="0"/>
              </a:rPr>
              <a:t>Вирус, облепленный антителами и специальными «тревожными» маркерами – это иммунный комплекс; в таком виде чужака замечают и уничтожают все клетки иммунитета</a:t>
            </a:r>
            <a:endParaRPr lang="ru-RU" sz="3600" b="1" dirty="0">
              <a:latin typeface="Comic Sans MS" pitchFamily="66" charset="0"/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8064" y="1340768"/>
            <a:ext cx="3744681" cy="4968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Comic Sans MS" pitchFamily="66" charset="0"/>
              </a:rPr>
              <a:t>8. Лимфоциты, патрулирующие клетки человека</a:t>
            </a:r>
            <a:endParaRPr lang="ru-RU" b="1" dirty="0"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124744"/>
            <a:ext cx="5508104" cy="5733256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sz="3600" b="1" dirty="0" smtClean="0">
                <a:latin typeface="Comic Sans MS" pitchFamily="66" charset="0"/>
              </a:rPr>
              <a:t>Патруль осуществляют Т-киллеры и цитотоксические     Т-лимфоциты; проверяют у клеток «паспорта» и запрашивают пароль, если «документы» испорчены, то клетки немедленно уничтожаются</a:t>
            </a:r>
            <a:endParaRPr lang="ru-RU" sz="3600" b="1" dirty="0">
              <a:latin typeface="Comic Sans MS" pitchFamily="66" charset="0"/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79765" y="3054018"/>
            <a:ext cx="3564235" cy="38039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263</Words>
  <Application>Microsoft Office PowerPoint</Application>
  <PresentationFormat>Экран (4:3)</PresentationFormat>
  <Paragraphs>19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Защита от вирусов</vt:lpstr>
      <vt:lpstr>1. Вирус контактирует с клеткой</vt:lpstr>
      <vt:lpstr>2. Вирус проникает в клетку и «раздевается»</vt:lpstr>
      <vt:lpstr>3. Синтез вирусных частиц</vt:lpstr>
      <vt:lpstr>4. Выход вирусов из клетки</vt:lpstr>
      <vt:lpstr>5. Если вирусу не повезло</vt:lpstr>
      <vt:lpstr>6. Макрофаг переваривает вирус</vt:lpstr>
      <vt:lpstr>7. Путешествие вируса</vt:lpstr>
      <vt:lpstr>8. Лимфоциты, патрулирующие клетки человека</vt:lpstr>
      <vt:lpstr>9. Заражённая клетка – клетка «альтруист»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Защита от вирусов</dc:title>
  <dc:creator>Настёна</dc:creator>
  <cp:lastModifiedBy>М.видео</cp:lastModifiedBy>
  <cp:revision>7</cp:revision>
  <dcterms:created xsi:type="dcterms:W3CDTF">2018-11-14T20:49:38Z</dcterms:created>
  <dcterms:modified xsi:type="dcterms:W3CDTF">2018-11-14T21:49:17Z</dcterms:modified>
</cp:coreProperties>
</file>