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</p:sldMasterIdLst>
  <p:notesMasterIdLst>
    <p:notesMasterId r:id="rId18"/>
  </p:notesMasterIdLst>
  <p:sldIdLst>
    <p:sldId id="256" r:id="rId2"/>
    <p:sldId id="284" r:id="rId3"/>
    <p:sldId id="290" r:id="rId4"/>
    <p:sldId id="285" r:id="rId5"/>
    <p:sldId id="265" r:id="rId6"/>
    <p:sldId id="257" r:id="rId7"/>
    <p:sldId id="269" r:id="rId8"/>
    <p:sldId id="286" r:id="rId9"/>
    <p:sldId id="262" r:id="rId10"/>
    <p:sldId id="258" r:id="rId11"/>
    <p:sldId id="282" r:id="rId12"/>
    <p:sldId id="287" r:id="rId13"/>
    <p:sldId id="274" r:id="rId14"/>
    <p:sldId id="283" r:id="rId15"/>
    <p:sldId id="280" r:id="rId16"/>
    <p:sldId id="288" r:id="rId17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70C0"/>
    <a:srgbClr val="D2911C"/>
    <a:srgbClr val="D51977"/>
    <a:srgbClr val="CDC121"/>
    <a:srgbClr val="D31BC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69" d="100"/>
          <a:sy n="69" d="100"/>
        </p:scale>
        <p:origin x="-1416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DD6A8BB-6B83-4C45-A533-3B43256D0D61}" type="datetimeFigureOut">
              <a:rPr lang="ru-RU" smtClean="0"/>
              <a:t>10.04.2017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53EBB13-80F1-434D-981D-51E28C3B3FD0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4521111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53EBB13-80F1-434D-981D-51E28C3B3FD0}" type="slidenum">
              <a:rPr lang="ru-RU" smtClean="0"/>
              <a:t>10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685569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10.04.2017</a:t>
            </a:fld>
            <a:endParaRPr lang="ru-RU" dirty="0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10.04.2017</a:t>
            </a:fld>
            <a:endParaRPr lang="ru-RU" dirty="0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10.04.2017</a:t>
            </a:fld>
            <a:endParaRPr lang="ru-RU" dirty="0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10.04.2017</a:t>
            </a:fld>
            <a:endParaRPr lang="ru-RU" dirty="0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10.04.2017</a:t>
            </a:fld>
            <a:endParaRPr lang="ru-RU" dirty="0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E:\Documents and Settings\Сапронова_О_Н\Рабочий стол\10.jpg"/>
          <p:cNvPicPr>
            <a:picLocks noChangeAspect="1" noChangeArrowheads="1"/>
          </p:cNvPicPr>
          <p:nvPr/>
        </p:nvPicPr>
        <p:blipFill>
          <a:blip r:embed="rId2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-1203" y="-24"/>
            <a:ext cx="9146407" cy="68580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142852"/>
            <a:ext cx="8643998" cy="4714908"/>
          </a:xfrm>
        </p:spPr>
        <p:txBody>
          <a:bodyPr>
            <a:noAutofit/>
          </a:bodyPr>
          <a:lstStyle/>
          <a:p>
            <a:r>
              <a:rPr lang="en-US" sz="8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C</a:t>
            </a:r>
            <a:r>
              <a:rPr lang="ru-RU" sz="8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ерпуховская математическая регата 2017</a:t>
            </a:r>
            <a:endParaRPr lang="ru-RU" sz="88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2971800"/>
          </a:xfrm>
        </p:spPr>
        <p:txBody>
          <a:bodyPr>
            <a:normAutofit fontScale="92500" lnSpcReduction="20000"/>
          </a:bodyPr>
          <a:lstStyle/>
          <a:p>
            <a:endParaRPr lang="ru-RU" sz="6600" b="1" dirty="0" smtClean="0"/>
          </a:p>
          <a:p>
            <a:r>
              <a:rPr lang="ru-RU" sz="13500" b="1" dirty="0" smtClean="0">
                <a:solidFill>
                  <a:srgbClr val="0070C0"/>
                </a:solidFill>
                <a:latin typeface="Monotype Corsiva" pitchFamily="66" charset="0"/>
              </a:rPr>
              <a:t>8 классы</a:t>
            </a:r>
            <a:endParaRPr lang="ru-RU" sz="135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-27384"/>
            <a:ext cx="8229600" cy="582594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Геометрия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тур (6 баллов)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1330" name="Rectangle 66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40" name="Rectangle 5"/>
          <p:cNvSpPr>
            <a:spLocks noChangeArrowheads="1"/>
          </p:cNvSpPr>
          <p:nvPr/>
        </p:nvSpPr>
        <p:spPr bwMode="auto">
          <a:xfrm>
            <a:off x="144016" y="1828944"/>
            <a:ext cx="1939826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0" name="Поле 20"/>
          <p:cNvSpPr txBox="1"/>
          <p:nvPr/>
        </p:nvSpPr>
        <p:spPr>
          <a:xfrm>
            <a:off x="6677025" y="4067810"/>
            <a:ext cx="333375" cy="381000"/>
          </a:xfrm>
          <a:prstGeom prst="rect">
            <a:avLst/>
          </a:prstGeom>
          <a:noFill/>
          <a:ln w="6350">
            <a:noFill/>
          </a:ln>
          <a:effectLst/>
        </p:spPr>
        <p:style>
          <a:lnRef idx="0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dk1"/>
          </a:fontRef>
        </p:style>
        <p:txBody>
          <a:bodyPr rot="0" spcFirstLastPara="0" vert="horz" wrap="square" lIns="91440" tIns="45720" rIns="91440" bIns="4572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endParaRPr lang="ru-RU" sz="1100" dirty="0">
              <a:effectLst/>
              <a:ea typeface="Calibri"/>
              <a:cs typeface="Times New Roman"/>
            </a:endParaRPr>
          </a:p>
        </p:txBody>
      </p:sp>
      <p:sp>
        <p:nvSpPr>
          <p:cNvPr id="4" name="Rectangle 11"/>
          <p:cNvSpPr>
            <a:spLocks noChangeArrowheads="1"/>
          </p:cNvSpPr>
          <p:nvPr/>
        </p:nvSpPr>
        <p:spPr bwMode="auto">
          <a:xfrm>
            <a:off x="144016" y="620688"/>
            <a:ext cx="6732240" cy="83099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MNEF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-  трапеция. 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ME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8,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EN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6,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MN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= 10. </a:t>
            </a:r>
            <a:endParaRPr kumimoji="0" lang="ru-RU" sz="11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а) Доказать подобие треугольников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FKE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и 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EN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8" name="Rectangle 12"/>
          <p:cNvSpPr>
            <a:spLocks noChangeArrowheads="1"/>
          </p:cNvSpPr>
          <p:nvPr/>
        </p:nvSpPr>
        <p:spPr bwMode="auto">
          <a:xfrm>
            <a:off x="179512" y="1412776"/>
            <a:ext cx="3009157" cy="46166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б) Найти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sin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mbria Math" pitchFamily="18" charset="0"/>
                <a:cs typeface="Times New Roman" pitchFamily="18" charset="0"/>
              </a:rPr>
              <a:t>∠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</a:t>
            </a:r>
            <a:r>
              <a:rPr kumimoji="0" lang="en-US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KFE</a:t>
            </a: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. 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grpSp>
        <p:nvGrpSpPr>
          <p:cNvPr id="53" name="Группа 52"/>
          <p:cNvGrpSpPr/>
          <p:nvPr/>
        </p:nvGrpSpPr>
        <p:grpSpPr>
          <a:xfrm>
            <a:off x="4552131" y="1439286"/>
            <a:ext cx="4484365" cy="2493769"/>
            <a:chOff x="0" y="0"/>
            <a:chExt cx="3371850" cy="1695450"/>
          </a:xfrm>
        </p:grpSpPr>
        <p:sp>
          <p:nvSpPr>
            <p:cNvPr id="54" name="Поле 18"/>
            <p:cNvSpPr txBox="1"/>
            <p:nvPr/>
          </p:nvSpPr>
          <p:spPr>
            <a:xfrm>
              <a:off x="1171575" y="933450"/>
              <a:ext cx="333375" cy="38100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2800" b="1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rPr>
                <a:t>K</a:t>
              </a:r>
              <a:endParaRPr kumimoji="0" lang="ru-RU" b="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endParaRPr>
            </a:p>
          </p:txBody>
        </p:sp>
        <p:grpSp>
          <p:nvGrpSpPr>
            <p:cNvPr id="55" name="Группа 54"/>
            <p:cNvGrpSpPr/>
            <p:nvPr/>
          </p:nvGrpSpPr>
          <p:grpSpPr>
            <a:xfrm>
              <a:off x="0" y="0"/>
              <a:ext cx="3371850" cy="1695450"/>
              <a:chOff x="0" y="0"/>
              <a:chExt cx="3371850" cy="1695450"/>
            </a:xfrm>
          </p:grpSpPr>
          <p:sp>
            <p:nvSpPr>
              <p:cNvPr id="56" name="Поле 17"/>
              <p:cNvSpPr txBox="1"/>
              <p:nvPr/>
            </p:nvSpPr>
            <p:spPr>
              <a:xfrm>
                <a:off x="3038475" y="1314450"/>
                <a:ext cx="333375" cy="38100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2800" b="1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rPr>
                  <a:t>N</a:t>
                </a:r>
                <a:endParaRPr kumimoji="0" lang="ru-RU" b="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endParaRPr>
              </a:p>
            </p:txBody>
          </p:sp>
          <p:grpSp>
            <p:nvGrpSpPr>
              <p:cNvPr id="57" name="Группа 56"/>
              <p:cNvGrpSpPr/>
              <p:nvPr/>
            </p:nvGrpSpPr>
            <p:grpSpPr>
              <a:xfrm>
                <a:off x="0" y="0"/>
                <a:ext cx="3133725" cy="1685925"/>
                <a:chOff x="0" y="0"/>
                <a:chExt cx="3133725" cy="1685925"/>
              </a:xfrm>
            </p:grpSpPr>
            <p:sp>
              <p:nvSpPr>
                <p:cNvPr id="58" name="Поле 16"/>
                <p:cNvSpPr txBox="1"/>
                <p:nvPr/>
              </p:nvSpPr>
              <p:spPr>
                <a:xfrm>
                  <a:off x="0" y="1304925"/>
                  <a:ext cx="333375" cy="381000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2800" b="1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/>
                      <a:ea typeface="Calibri"/>
                      <a:cs typeface="Times New Roman"/>
                    </a:rPr>
                    <a:t>M</a:t>
                  </a:r>
                  <a:endParaRPr kumimoji="0" lang="ru-RU" b="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endParaRPr>
                </a:p>
              </p:txBody>
            </p:sp>
            <p:grpSp>
              <p:nvGrpSpPr>
                <p:cNvPr id="59" name="Группа 58"/>
                <p:cNvGrpSpPr/>
                <p:nvPr/>
              </p:nvGrpSpPr>
              <p:grpSpPr>
                <a:xfrm>
                  <a:off x="333375" y="0"/>
                  <a:ext cx="2800350" cy="1504950"/>
                  <a:chOff x="0" y="0"/>
                  <a:chExt cx="2800350" cy="1504950"/>
                </a:xfrm>
              </p:grpSpPr>
              <p:grpSp>
                <p:nvGrpSpPr>
                  <p:cNvPr id="60" name="Группа 59"/>
                  <p:cNvGrpSpPr/>
                  <p:nvPr/>
                </p:nvGrpSpPr>
                <p:grpSpPr>
                  <a:xfrm>
                    <a:off x="0" y="0"/>
                    <a:ext cx="2762250" cy="1504950"/>
                    <a:chOff x="0" y="0"/>
                    <a:chExt cx="2762250" cy="1504950"/>
                  </a:xfrm>
                </p:grpSpPr>
                <p:grpSp>
                  <p:nvGrpSpPr>
                    <p:cNvPr id="62" name="Группа 61"/>
                    <p:cNvGrpSpPr/>
                    <p:nvPr/>
                  </p:nvGrpSpPr>
                  <p:grpSpPr>
                    <a:xfrm>
                      <a:off x="0" y="180975"/>
                      <a:ext cx="2762250" cy="1323975"/>
                      <a:chOff x="0" y="0"/>
                      <a:chExt cx="2762250" cy="1323975"/>
                    </a:xfrm>
                  </p:grpSpPr>
                  <p:sp>
                    <p:nvSpPr>
                      <p:cNvPr id="64" name="Трапеция 63"/>
                      <p:cNvSpPr/>
                      <p:nvPr/>
                    </p:nvSpPr>
                    <p:spPr>
                      <a:xfrm>
                        <a:off x="0" y="0"/>
                        <a:ext cx="2762250" cy="1314450"/>
                      </a:xfrm>
                      <a:prstGeom prst="trapezoid">
                        <a:avLst/>
                      </a:prstGeom>
                      <a:noFill/>
                      <a:ln w="25400" cap="flat" cmpd="sng" algn="ctr">
                        <a:solidFill>
                          <a:sysClr val="windowText" lastClr="000000"/>
                        </a:solidFill>
                        <a:prstDash val="solid"/>
                      </a:ln>
                      <a:effectLst/>
                    </p:spPr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ru-RU" sz="3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" lastClr="FFFFF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  <p:cxnSp>
                    <p:nvCxnSpPr>
                      <p:cNvPr id="65" name="Прямая соединительная линия 64"/>
                      <p:cNvCxnSpPr/>
                      <p:nvPr/>
                    </p:nvCxnSpPr>
                    <p:spPr>
                      <a:xfrm flipV="1">
                        <a:off x="0" y="9525"/>
                        <a:ext cx="2438400" cy="1314450"/>
                      </a:xfrm>
                      <a:prstGeom prst="line">
                        <a:avLst/>
                      </a:prstGeom>
                      <a:noFill/>
                      <a:ln w="19050" cap="flat" cmpd="sng" algn="ctr">
                        <a:solidFill>
                          <a:sysClr val="windowText" lastClr="000000"/>
                        </a:solidFill>
                        <a:prstDash val="solid"/>
                      </a:ln>
                      <a:effectLst/>
                    </p:spPr>
                  </p:cxnSp>
                  <p:cxnSp>
                    <p:nvCxnSpPr>
                      <p:cNvPr id="66" name="Прямая соединительная линия 65"/>
                      <p:cNvCxnSpPr/>
                      <p:nvPr/>
                    </p:nvCxnSpPr>
                    <p:spPr>
                      <a:xfrm>
                        <a:off x="333375" y="0"/>
                        <a:ext cx="504825" cy="838200"/>
                      </a:xfrm>
                      <a:prstGeom prst="line">
                        <a:avLst/>
                      </a:prstGeom>
                      <a:noFill/>
                      <a:ln w="19050" cap="flat" cmpd="sng" algn="ctr">
                        <a:solidFill>
                          <a:sysClr val="windowText" lastClr="000000"/>
                        </a:solidFill>
                        <a:prstDash val="solid"/>
                      </a:ln>
                      <a:effectLst/>
                    </p:spPr>
                  </p:cxnSp>
                  <p:sp>
                    <p:nvSpPr>
                      <p:cNvPr id="67" name="Прямоугольник 66"/>
                      <p:cNvSpPr/>
                      <p:nvPr/>
                    </p:nvSpPr>
                    <p:spPr>
                      <a:xfrm rot="19961404">
                        <a:off x="800100" y="676275"/>
                        <a:ext cx="176530" cy="148590"/>
                      </a:xfrm>
                      <a:prstGeom prst="rect">
                        <a:avLst/>
                      </a:prstGeom>
                      <a:noFill/>
                      <a:ln w="25400" cap="flat" cmpd="sng" algn="ctr">
                        <a:solidFill>
                          <a:sysClr val="windowText" lastClr="000000"/>
                        </a:solidFill>
                        <a:prstDash val="solid"/>
                      </a:ln>
                      <a:effectLst/>
                    </p:spPr>
                    <p:txBody>
                      <a:bodyPr rot="0" spcFirstLastPara="0" vert="horz" wrap="square" lIns="91440" tIns="45720" rIns="91440" bIns="45720" numCol="1" spcCol="0" rtlCol="0" fromWordArt="0" anchor="ctr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endParaRPr kumimoji="0" lang="ru-RU" sz="3200" b="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" lastClr="FFFFFF"/>
                          </a:solidFill>
                          <a:effectLst/>
                          <a:uLnTx/>
                          <a:uFillTx/>
                          <a:latin typeface="Calibri"/>
                          <a:ea typeface="+mn-ea"/>
                          <a:cs typeface="+mn-cs"/>
                        </a:endParaRPr>
                      </a:p>
                    </p:txBody>
                  </p:sp>
                </p:grpSp>
                <p:sp>
                  <p:nvSpPr>
                    <p:cNvPr id="63" name="Поле 19"/>
                    <p:cNvSpPr txBox="1"/>
                    <p:nvPr/>
                  </p:nvSpPr>
                  <p:spPr>
                    <a:xfrm>
                      <a:off x="66675" y="0"/>
                      <a:ext cx="333375" cy="381000"/>
                    </a:xfrm>
                    <a:prstGeom prst="rect">
                      <a:avLst/>
                    </a:prstGeom>
                    <a:noFill/>
                    <a:ln w="6350">
                      <a:noFill/>
                    </a:ln>
                    <a:effectLst/>
                  </p:spPr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libri"/>
                          <a:ea typeface="Calibri"/>
                          <a:cs typeface="Times New Roman"/>
                        </a:rPr>
                        <a:t>F</a:t>
                      </a:r>
                      <a:endParaRPr kumimoji="0" lang="ru-RU" b="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endParaRPr>
                    </a:p>
                  </p:txBody>
                </p:sp>
              </p:grpSp>
              <p:sp>
                <p:nvSpPr>
                  <p:cNvPr id="61" name="Поле 20"/>
                  <p:cNvSpPr txBox="1"/>
                  <p:nvPr/>
                </p:nvSpPr>
                <p:spPr>
                  <a:xfrm>
                    <a:off x="2466975" y="0"/>
                    <a:ext cx="333375" cy="381000"/>
                  </a:xfrm>
                  <a:prstGeom prst="rect">
                    <a:avLst/>
                  </a:prstGeom>
                  <a:noFill/>
                  <a:ln w="6350">
                    <a:noFill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15000"/>
                      </a:lnSpc>
                      <a:spcBef>
                        <a:spcPts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2800" b="1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rPr>
                      <a:t>E</a:t>
                    </a:r>
                    <a:endParaRPr kumimoji="0" lang="ru-RU" b="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</p:grpSp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Прямоугольник 9"/>
              <p:cNvSpPr/>
              <p:nvPr/>
            </p:nvSpPr>
            <p:spPr>
              <a:xfrm>
                <a:off x="-19870" y="2321912"/>
                <a:ext cx="9163870" cy="455201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2800" b="1" dirty="0">
                    <a:latin typeface="Times New Roman"/>
                    <a:ea typeface="Calibri"/>
                    <a:cs typeface="Times New Roman"/>
                  </a:rPr>
                  <a:t>По теореме, обратной  </a:t>
                </a:r>
                <a:r>
                  <a:rPr lang="ru-RU" sz="2800" b="1" dirty="0" smtClean="0">
                    <a:latin typeface="Times New Roman"/>
                    <a:ea typeface="Calibri"/>
                    <a:cs typeface="Times New Roman"/>
                  </a:rPr>
                  <a:t/>
                </a:r>
                <a:br>
                  <a:rPr lang="ru-RU" sz="2800" b="1" dirty="0" smtClean="0">
                    <a:latin typeface="Times New Roman"/>
                    <a:ea typeface="Calibri"/>
                    <a:cs typeface="Times New Roman"/>
                  </a:rPr>
                </a:br>
                <a:r>
                  <a:rPr lang="ru-RU" sz="2800" b="1" dirty="0" smtClean="0">
                    <a:latin typeface="Times New Roman"/>
                    <a:ea typeface="Calibri"/>
                    <a:cs typeface="Times New Roman"/>
                  </a:rPr>
                  <a:t>теореме </a:t>
                </a:r>
                <a:r>
                  <a:rPr lang="ru-RU" sz="2800" b="1" dirty="0" smtClean="0">
                    <a:effectLst/>
                    <a:latin typeface="Times New Roman"/>
                    <a:ea typeface="Calibri"/>
                    <a:cs typeface="Times New Roman"/>
                  </a:rPr>
                  <a:t>Пифагора</a:t>
                </a:r>
                <a:r>
                  <a:rPr lang="ru-RU" sz="2800" b="1" dirty="0">
                    <a:effectLst/>
                    <a:latin typeface="Times New Roman"/>
                    <a:ea typeface="Calibri"/>
                    <a:cs typeface="Times New Roman"/>
                  </a:rPr>
                  <a:t>, </a:t>
                </a:r>
                <a14:m>
                  <m:oMath xmlns:m="http://schemas.openxmlformats.org/officeDocument/2006/math">
                    <m:r>
                      <a:rPr lang="en-US" sz="2800" i="1">
                        <a:latin typeface="Cambria Math"/>
                        <a:ea typeface="Times New Roman"/>
                        <a:cs typeface="Times New Roman"/>
                      </a:rPr>
                      <m:t>∆</m:t>
                    </m:r>
                  </m:oMath>
                </a14:m>
                <a:r>
                  <a:rPr lang="en-US" sz="2800" b="1" dirty="0" smtClean="0">
                    <a:effectLst/>
                    <a:latin typeface="Times New Roman"/>
                    <a:ea typeface="Calibri"/>
                    <a:cs typeface="Times New Roman"/>
                  </a:rPr>
                  <a:t>MEN</a:t>
                </a:r>
                <a:r>
                  <a:rPr lang="ru-RU" sz="2800" b="1" dirty="0" smtClean="0">
                    <a:effectLst/>
                    <a:latin typeface="Times New Roman"/>
                    <a:ea typeface="Calibri"/>
                    <a:cs typeface="Times New Roman"/>
                  </a:rPr>
                  <a:t/>
                </a:r>
                <a:br>
                  <a:rPr lang="ru-RU" sz="2800" b="1" dirty="0" smtClean="0">
                    <a:effectLst/>
                    <a:latin typeface="Times New Roman"/>
                    <a:ea typeface="Calibri"/>
                    <a:cs typeface="Times New Roman"/>
                  </a:rPr>
                </a:br>
                <a:r>
                  <a:rPr lang="ru-RU" sz="2800" b="1" dirty="0" smtClean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ru-RU" sz="2800" b="1" dirty="0">
                    <a:effectLst/>
                    <a:latin typeface="Times New Roman"/>
                    <a:ea typeface="Calibri"/>
                    <a:cs typeface="Times New Roman"/>
                  </a:rPr>
                  <a:t>– </a:t>
                </a:r>
                <a:r>
                  <a:rPr lang="ru-RU" sz="2800" b="1" dirty="0" smtClean="0">
                    <a:effectLst/>
                    <a:latin typeface="Times New Roman"/>
                    <a:ea typeface="Calibri"/>
                    <a:cs typeface="Times New Roman"/>
                  </a:rPr>
                  <a:t>прямоугольный</a:t>
                </a:r>
                <a:r>
                  <a:rPr lang="ru-RU" sz="2800" b="1" dirty="0">
                    <a:effectLst/>
                    <a:latin typeface="Times New Roman"/>
                    <a:ea typeface="Calibri"/>
                    <a:cs typeface="Times New Roman"/>
                  </a:rPr>
                  <a:t>, </a:t>
                </a:r>
                <a:r>
                  <a:rPr lang="ru-RU" sz="2800" b="1" i="1" dirty="0" smtClean="0">
                    <a:effectLst/>
                    <a:latin typeface="Cambria Math"/>
                    <a:ea typeface="Calibri"/>
                    <a:cs typeface="Times New Roman"/>
                  </a:rPr>
                  <a:t/>
                </a:r>
                <a:br>
                  <a:rPr lang="ru-RU" sz="2800" b="1" i="1" dirty="0" smtClean="0">
                    <a:effectLst/>
                    <a:latin typeface="Cambria Math"/>
                    <a:ea typeface="Calibri"/>
                    <a:cs typeface="Times New Roman"/>
                  </a:rPr>
                </a:br>
                <a14:m>
                  <m:oMath xmlns:m="http://schemas.openxmlformats.org/officeDocument/2006/math">
                    <m:r>
                      <a:rPr lang="ru-RU" sz="2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∠</m:t>
                    </m:r>
                  </m:oMath>
                </a14:m>
                <a:r>
                  <a:rPr lang="ru-RU" sz="2800" b="1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800" b="1" dirty="0">
                    <a:effectLst/>
                    <a:latin typeface="Times New Roman"/>
                    <a:ea typeface="Calibri"/>
                    <a:cs typeface="Times New Roman"/>
                  </a:rPr>
                  <a:t>MEN</a:t>
                </a:r>
                <a:r>
                  <a:rPr lang="ru-RU" sz="2800" b="1" dirty="0">
                    <a:effectLst/>
                    <a:latin typeface="Times New Roman"/>
                    <a:ea typeface="Calibri"/>
                    <a:cs typeface="Times New Roman"/>
                  </a:rPr>
                  <a:t> = 90</a:t>
                </a:r>
                <a:r>
                  <a:rPr lang="ru-RU" sz="2800" b="1" baseline="30000" dirty="0">
                    <a:effectLst/>
                    <a:latin typeface="Times New Roman"/>
                    <a:ea typeface="Calibri"/>
                    <a:cs typeface="Times New Roman"/>
                  </a:rPr>
                  <a:t>0</a:t>
                </a:r>
                <a:r>
                  <a:rPr lang="ru-RU" sz="2800" b="1" dirty="0">
                    <a:effectLst/>
                    <a:latin typeface="Times New Roman"/>
                    <a:ea typeface="Calibri"/>
                    <a:cs typeface="Times New Roman"/>
                  </a:rPr>
                  <a:t> .</a:t>
                </a:r>
                <a:endParaRPr lang="ru-RU" sz="2000" b="1" dirty="0"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2800" b="1" dirty="0">
                    <a:effectLst/>
                    <a:latin typeface="Times New Roman"/>
                    <a:ea typeface="Calibri"/>
                    <a:cs typeface="Times New Roman"/>
                  </a:rPr>
                  <a:t>а) </a:t>
                </a:r>
                <a14:m>
                  <m:oMath xmlns:m="http://schemas.openxmlformats.org/officeDocument/2006/math">
                    <m:r>
                      <a:rPr lang="ru-RU" sz="2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∠</m:t>
                    </m:r>
                    <m:r>
                      <a:rPr lang="en-US" sz="2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𝐅𝐊𝐄</m:t>
                    </m:r>
                  </m:oMath>
                </a14:m>
                <a:r>
                  <a:rPr lang="ru-RU" sz="2800" b="1" dirty="0"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r>
                      <a:rPr lang="ru-RU" sz="28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∠</m:t>
                    </m:r>
                    <m:r>
                      <a:rPr lang="en-US" sz="2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𝐌𝐄𝐍</m:t>
                    </m:r>
                    <m:r>
                      <a:rPr lang="ru-RU" sz="2800" b="1">
                        <a:effectLst/>
                        <a:latin typeface="Cambria Math"/>
                        <a:ea typeface="Calibri"/>
                        <a:cs typeface="Times New Roman"/>
                      </a:rPr>
                      <m:t> = </m:t>
                    </m:r>
                    <m:r>
                      <a:rPr lang="ru-RU" sz="2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𝟗𝟎</m:t>
                    </m:r>
                  </m:oMath>
                </a14:m>
                <a:r>
                  <a:rPr lang="ru-RU" sz="2800" b="1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0</a:t>
                </a:r>
                <a:r>
                  <a:rPr lang="ru-RU" sz="2800" b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ru-RU" sz="2800" b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. </a:t>
                </a:r>
                <a14:m>
                  <m:oMath xmlns:m="http://schemas.openxmlformats.org/officeDocument/2006/math">
                    <m:r>
                      <a:rPr lang="ru-RU" sz="2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∠</m:t>
                    </m:r>
                    <m:r>
                      <a:rPr lang="en-US" sz="2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𝐅𝐄𝐊</m:t>
                    </m:r>
                  </m:oMath>
                </a14:m>
                <a:r>
                  <a:rPr lang="ru-RU" sz="2800" b="1" dirty="0"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14:m>
                  <m:oMath xmlns:m="http://schemas.openxmlformats.org/officeDocument/2006/math">
                    <m:r>
                      <a:rPr lang="ru-RU" sz="2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∠</m:t>
                    </m:r>
                  </m:oMath>
                </a14:m>
                <a:r>
                  <a:rPr lang="ru-RU" sz="2800" b="1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en-US" sz="2800" b="1" dirty="0">
                    <a:effectLst/>
                    <a:latin typeface="Times New Roman"/>
                    <a:ea typeface="Calibri"/>
                    <a:cs typeface="Times New Roman"/>
                  </a:rPr>
                  <a:t>EMN</a:t>
                </a:r>
                <a:r>
                  <a:rPr lang="ru-RU" sz="2800" b="1" dirty="0">
                    <a:effectLst/>
                    <a:latin typeface="Times New Roman"/>
                    <a:ea typeface="Calibri"/>
                    <a:cs typeface="Times New Roman"/>
                  </a:rPr>
                  <a:t> как накрест </a:t>
                </a:r>
                <a:endParaRPr lang="ru-RU" sz="2000" b="1" dirty="0"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2800" b="1" dirty="0">
                    <a:effectLst/>
                    <a:latin typeface="Times New Roman"/>
                    <a:ea typeface="Calibri"/>
                    <a:cs typeface="Times New Roman"/>
                  </a:rPr>
                  <a:t>лежащие при </a:t>
                </a:r>
                <a:r>
                  <a:rPr lang="en-US" sz="2800" b="1" dirty="0">
                    <a:effectLst/>
                    <a:latin typeface="Times New Roman"/>
                    <a:ea typeface="Calibri"/>
                    <a:cs typeface="Times New Roman"/>
                  </a:rPr>
                  <a:t>FE </a:t>
                </a:r>
                <a14:m>
                  <m:oMath xmlns:m="http://schemas.openxmlformats.org/officeDocument/2006/math">
                    <m:r>
                      <a:rPr lang="ru-RU" sz="2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∥</m:t>
                    </m:r>
                  </m:oMath>
                </a14:m>
                <a:r>
                  <a:rPr lang="ru-RU" sz="2800" b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en-US" sz="2800" b="1" dirty="0">
                    <a:effectLst/>
                    <a:latin typeface="Times New Roman"/>
                    <a:ea typeface="Calibri"/>
                    <a:cs typeface="Times New Roman"/>
                  </a:rPr>
                  <a:t>MN</a:t>
                </a:r>
                <a:r>
                  <a:rPr lang="ru-RU" sz="2800" b="1" dirty="0">
                    <a:effectLst/>
                    <a:latin typeface="Times New Roman"/>
                    <a:ea typeface="Calibri"/>
                    <a:cs typeface="Times New Roman"/>
                  </a:rPr>
                  <a:t>.</a:t>
                </a:r>
                <a:endParaRPr lang="ru-RU" sz="2000" b="1" dirty="0"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2800" b="1" dirty="0">
                    <a:effectLst/>
                    <a:latin typeface="Times New Roman"/>
                    <a:ea typeface="Calibri"/>
                    <a:cs typeface="Times New Roman"/>
                  </a:rPr>
                  <a:t>Значит, треугольники </a:t>
                </a:r>
                <a:r>
                  <a:rPr lang="en-US" sz="2800" b="1" dirty="0">
                    <a:effectLst/>
                    <a:latin typeface="Times New Roman"/>
                    <a:ea typeface="Calibri"/>
                    <a:cs typeface="Times New Roman"/>
                  </a:rPr>
                  <a:t>FKE</a:t>
                </a:r>
                <a:r>
                  <a:rPr lang="ru-RU" sz="2800" b="1" dirty="0">
                    <a:effectLst/>
                    <a:latin typeface="Times New Roman"/>
                    <a:ea typeface="Calibri"/>
                    <a:cs typeface="Times New Roman"/>
                  </a:rPr>
                  <a:t> и  </a:t>
                </a:r>
                <a:r>
                  <a:rPr lang="en-US" sz="2800" b="1" dirty="0">
                    <a:effectLst/>
                    <a:latin typeface="Times New Roman"/>
                    <a:ea typeface="Calibri"/>
                    <a:cs typeface="Times New Roman"/>
                  </a:rPr>
                  <a:t>MEN</a:t>
                </a:r>
                <a:r>
                  <a:rPr lang="ru-RU" sz="2800" b="1" dirty="0">
                    <a:effectLst/>
                    <a:latin typeface="Times New Roman"/>
                    <a:ea typeface="Calibri"/>
                    <a:cs typeface="Times New Roman"/>
                  </a:rPr>
                  <a:t> подобны по двум углам.</a:t>
                </a:r>
                <a:endParaRPr lang="ru-RU" sz="2000" b="1" dirty="0"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2800" b="1" dirty="0">
                    <a:effectLst/>
                    <a:latin typeface="Times New Roman"/>
                    <a:ea typeface="Calibri"/>
                    <a:cs typeface="Times New Roman"/>
                  </a:rPr>
                  <a:t>б</a:t>
                </a:r>
                <a:r>
                  <a:rPr lang="en-US" sz="2800" b="1" dirty="0">
                    <a:effectLst/>
                    <a:latin typeface="Times New Roman"/>
                    <a:ea typeface="Calibri"/>
                    <a:cs typeface="Times New Roman"/>
                  </a:rPr>
                  <a:t>)  sin </a:t>
                </a:r>
                <a14:m>
                  <m:oMath xmlns:m="http://schemas.openxmlformats.org/officeDocument/2006/math">
                    <m:r>
                      <a:rPr lang="en-US" sz="2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∠</m:t>
                    </m:r>
                  </m:oMath>
                </a14:m>
                <a:r>
                  <a:rPr lang="en-US" sz="2800" b="1" dirty="0">
                    <a:effectLst/>
                    <a:latin typeface="Times New Roman"/>
                    <a:ea typeface="Calibri"/>
                    <a:cs typeface="Times New Roman"/>
                  </a:rPr>
                  <a:t> KFE = sin </a:t>
                </a:r>
                <a14:m>
                  <m:oMath xmlns:m="http://schemas.openxmlformats.org/officeDocument/2006/math">
                    <m:r>
                      <a:rPr lang="en-US" sz="2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∠</m:t>
                    </m:r>
                    <m:r>
                      <a:rPr lang="en-US" sz="2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𝐄𝐍𝐌</m:t>
                    </m:r>
                  </m:oMath>
                </a14:m>
                <a:r>
                  <a:rPr lang="en-US" sz="2800" b="1" dirty="0">
                    <a:effectLst/>
                    <a:latin typeface="Times New Roman"/>
                    <a:ea typeface="Times New Roman"/>
                    <a:cs typeface="Times New Roman"/>
                  </a:rPr>
                  <a:t> = 0,8.</a:t>
                </a:r>
                <a:endParaRPr lang="ru-RU" sz="2000" b="1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10" name="Прямоугольник 9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19870" y="2321912"/>
                <a:ext cx="9163870" cy="4552015"/>
              </a:xfrm>
              <a:prstGeom prst="rect">
                <a:avLst/>
              </a:prstGeom>
              <a:blipFill rotWithShape="1">
                <a:blip r:embed="rId3"/>
                <a:stretch>
                  <a:fillRect l="-1397" t="-803" b="-1874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14282" y="-99392"/>
            <a:ext cx="8842428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Логика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тур (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6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баллов)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275856" y="2924944"/>
            <a:ext cx="1939826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28244" y="521209"/>
            <a:ext cx="9028466" cy="2403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b="1" dirty="0">
                <a:latin typeface="Times New Roman"/>
                <a:ea typeface="Calibri"/>
                <a:cs typeface="Times New Roman"/>
              </a:rPr>
              <a:t>Алла занимается в театральной студии. Каждый раз в день занятий в 20 ч 30 мин к студии подъезжает отец Аллы и отвозит её домой. Сегодня Алла освободилась ровно в 8 ч вечера и решила, не дожидаясь отца, идти домой пешком. По дороге она встретила отца, ехавшего ей навстречу. Домой они добрались на 10 мин раньше обычного. Сколько минут Алла шла пешком до встречи?</a:t>
            </a:r>
            <a:endParaRPr lang="ru-RU" sz="2200" b="1" dirty="0"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-29524" y="3429000"/>
            <a:ext cx="9173523" cy="35295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Так как отец Аллы не доехал до театра, встретив свою дочь по дороге, то они и прибыли домой раньше обычного на 10 мин. Т.е. от места встречи до театра машина шла бы еще 5 мин (туда и обратно было бы 10 мин). Тогда отец и дочь встретились на 5 мин раньше, чем обычно, т.е. в 20 ч 25 мин. Значит, Алла шла пешком 25 мин.</a:t>
            </a:r>
            <a:endParaRPr lang="ru-RU" sz="2000" b="1" dirty="0"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E:\Documents and Settings\Сапронова_О_Н\Рабочий стол\10.jpg"/>
          <p:cNvPicPr>
            <a:picLocks noChangeAspect="1" noChangeArrowheads="1"/>
          </p:cNvPicPr>
          <p:nvPr/>
        </p:nvPicPr>
        <p:blipFill>
          <a:blip r:embed="rId2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-2407" y="-24"/>
            <a:ext cx="9146407" cy="68580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620688"/>
            <a:ext cx="8643998" cy="3672408"/>
          </a:xfrm>
        </p:spPr>
        <p:txBody>
          <a:bodyPr>
            <a:noAutofit/>
          </a:bodyPr>
          <a:lstStyle/>
          <a:p>
            <a:r>
              <a:rPr lang="en-US" sz="8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C</a:t>
            </a:r>
            <a:r>
              <a:rPr lang="ru-RU" sz="8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ерпуховская математическая регата 2017</a:t>
            </a:r>
            <a:endParaRPr lang="ru-RU" sz="88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678288"/>
            <a:ext cx="6400800" cy="1847056"/>
          </a:xfrm>
        </p:spPr>
        <p:txBody>
          <a:bodyPr>
            <a:normAutofit/>
          </a:bodyPr>
          <a:lstStyle/>
          <a:p>
            <a:r>
              <a:rPr lang="en-US" sz="11500" b="1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III  </a:t>
            </a:r>
            <a:r>
              <a:rPr lang="ru-RU" sz="11500" b="1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тур</a:t>
            </a:r>
            <a:endParaRPr lang="ru-RU" sz="11500" b="1" dirty="0">
              <a:solidFill>
                <a:schemeClr val="accent5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214414" y="16353"/>
            <a:ext cx="708726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Алгебра. 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тур (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баллов)</a:t>
            </a:r>
            <a:r>
              <a:rPr lang="ru-RU" sz="44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400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5496" y="788437"/>
            <a:ext cx="9108504" cy="221599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Дима считает, что выражение х</a:t>
            </a:r>
            <a:r>
              <a:rPr lang="ru-RU" sz="2400" b="1" baseline="30000" dirty="0">
                <a:latin typeface="Times New Roman"/>
                <a:ea typeface="Calibri"/>
                <a:cs typeface="Times New Roman"/>
              </a:rPr>
              <a:t>4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 + 2х</a:t>
            </a:r>
            <a:r>
              <a:rPr lang="ru-RU" sz="2400" b="1" baseline="30000" dirty="0">
                <a:latin typeface="Times New Roman"/>
                <a:ea typeface="Calibri"/>
                <a:cs typeface="Times New Roman"/>
              </a:rPr>
              <a:t>2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 – 10х + 25 при всех значениях х принимает положительное значение. 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а) Прав ли Дима? Ответ обоснуйте. 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б) Найдите хотя бы одно решение уравнения  х</a:t>
            </a:r>
            <a:r>
              <a:rPr lang="ru-RU" sz="2400" b="1" baseline="30000" dirty="0">
                <a:latin typeface="Times New Roman"/>
                <a:ea typeface="Calibri"/>
                <a:cs typeface="Times New Roman"/>
              </a:rPr>
              <a:t>4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 + 2х</a:t>
            </a:r>
            <a:r>
              <a:rPr lang="ru-RU" sz="2400" b="1" baseline="30000" dirty="0">
                <a:latin typeface="Times New Roman"/>
                <a:ea typeface="Calibri"/>
                <a:cs typeface="Times New Roman"/>
              </a:rPr>
              <a:t>2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 – 10х + 25 = 18.</a:t>
            </a:r>
            <a:endParaRPr lang="ru-RU" sz="2400" b="1" dirty="0">
              <a:ea typeface="Calibri"/>
              <a:cs typeface="Times New Roman"/>
            </a:endParaRPr>
          </a:p>
        </p:txBody>
      </p:sp>
      <p:sp>
        <p:nvSpPr>
          <p:cNvPr id="12" name="Rectangle 5"/>
          <p:cNvSpPr>
            <a:spLocks noChangeArrowheads="1"/>
          </p:cNvSpPr>
          <p:nvPr/>
        </p:nvSpPr>
        <p:spPr bwMode="auto">
          <a:xfrm>
            <a:off x="2915816" y="2546675"/>
            <a:ext cx="1939826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2724" y="3068960"/>
            <a:ext cx="8971276" cy="38087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3000" b="1" dirty="0">
                <a:latin typeface="Times New Roman"/>
                <a:ea typeface="Calibri"/>
                <a:cs typeface="Times New Roman"/>
              </a:rPr>
              <a:t>а) х</a:t>
            </a:r>
            <a:r>
              <a:rPr lang="ru-RU" sz="3000" b="1" baseline="30000" dirty="0">
                <a:latin typeface="Times New Roman"/>
                <a:ea typeface="Calibri"/>
                <a:cs typeface="Times New Roman"/>
              </a:rPr>
              <a:t>4</a:t>
            </a:r>
            <a:r>
              <a:rPr lang="ru-RU" sz="3000" b="1" dirty="0">
                <a:latin typeface="Times New Roman"/>
                <a:ea typeface="Calibri"/>
                <a:cs typeface="Times New Roman"/>
              </a:rPr>
              <a:t> + 2х</a:t>
            </a:r>
            <a:r>
              <a:rPr lang="ru-RU" sz="3000" b="1" baseline="30000" dirty="0">
                <a:latin typeface="Times New Roman"/>
                <a:ea typeface="Calibri"/>
                <a:cs typeface="Times New Roman"/>
              </a:rPr>
              <a:t>2</a:t>
            </a:r>
            <a:r>
              <a:rPr lang="ru-RU" sz="3000" b="1" dirty="0">
                <a:latin typeface="Times New Roman"/>
                <a:ea typeface="Calibri"/>
                <a:cs typeface="Times New Roman"/>
              </a:rPr>
              <a:t> – 10х + 25 = х</a:t>
            </a:r>
            <a:r>
              <a:rPr lang="ru-RU" sz="3000" b="1" baseline="30000" dirty="0">
                <a:latin typeface="Times New Roman"/>
                <a:ea typeface="Calibri"/>
                <a:cs typeface="Times New Roman"/>
              </a:rPr>
              <a:t>4</a:t>
            </a:r>
            <a:r>
              <a:rPr lang="ru-RU" sz="3000" b="1" dirty="0">
                <a:latin typeface="Times New Roman"/>
                <a:ea typeface="Calibri"/>
                <a:cs typeface="Times New Roman"/>
              </a:rPr>
              <a:t> + х</a:t>
            </a:r>
            <a:r>
              <a:rPr lang="ru-RU" sz="3000" b="1" baseline="30000" dirty="0">
                <a:latin typeface="Times New Roman"/>
                <a:ea typeface="Calibri"/>
                <a:cs typeface="Times New Roman"/>
              </a:rPr>
              <a:t>2 </a:t>
            </a:r>
            <a:r>
              <a:rPr lang="ru-RU" sz="3000" b="1" dirty="0">
                <a:latin typeface="Times New Roman"/>
                <a:ea typeface="Calibri"/>
                <a:cs typeface="Times New Roman"/>
              </a:rPr>
              <a:t> +  х</a:t>
            </a:r>
            <a:r>
              <a:rPr lang="ru-RU" sz="3000" b="1" baseline="30000" dirty="0">
                <a:latin typeface="Times New Roman"/>
                <a:ea typeface="Calibri"/>
                <a:cs typeface="Times New Roman"/>
              </a:rPr>
              <a:t>2 </a:t>
            </a:r>
            <a:r>
              <a:rPr lang="ru-RU" sz="3000" b="1" dirty="0">
                <a:latin typeface="Times New Roman"/>
                <a:ea typeface="Calibri"/>
                <a:cs typeface="Times New Roman"/>
              </a:rPr>
              <a:t>– 10х + 25 = </a:t>
            </a:r>
            <a:r>
              <a:rPr lang="ru-RU" sz="3000" b="1" dirty="0" smtClean="0">
                <a:latin typeface="Times New Roman"/>
                <a:ea typeface="Calibri"/>
                <a:cs typeface="Times New Roman"/>
              </a:rPr>
              <a:t/>
            </a:r>
            <a:br>
              <a:rPr lang="ru-RU" sz="3000" b="1" dirty="0" smtClean="0">
                <a:latin typeface="Times New Roman"/>
                <a:ea typeface="Calibri"/>
                <a:cs typeface="Times New Roman"/>
              </a:rPr>
            </a:br>
            <a:r>
              <a:rPr lang="ru-RU" sz="3000" b="1" dirty="0" smtClean="0">
                <a:latin typeface="Times New Roman"/>
                <a:ea typeface="Calibri"/>
                <a:cs typeface="Times New Roman"/>
              </a:rPr>
              <a:t>= х</a:t>
            </a:r>
            <a:r>
              <a:rPr lang="ru-RU" sz="3000" b="1" baseline="30000" dirty="0" smtClean="0">
                <a:latin typeface="Times New Roman"/>
                <a:ea typeface="Calibri"/>
                <a:cs typeface="Times New Roman"/>
              </a:rPr>
              <a:t>4</a:t>
            </a:r>
            <a:r>
              <a:rPr lang="ru-RU" sz="3000" b="1" dirty="0" smtClean="0">
                <a:latin typeface="Times New Roman"/>
                <a:ea typeface="Calibri"/>
                <a:cs typeface="Times New Roman"/>
              </a:rPr>
              <a:t> </a:t>
            </a:r>
            <a:r>
              <a:rPr lang="ru-RU" sz="3000" b="1" dirty="0">
                <a:latin typeface="Times New Roman"/>
                <a:ea typeface="Calibri"/>
                <a:cs typeface="Times New Roman"/>
              </a:rPr>
              <a:t>+ х</a:t>
            </a:r>
            <a:r>
              <a:rPr lang="ru-RU" sz="3000" b="1" baseline="30000" dirty="0">
                <a:latin typeface="Times New Roman"/>
                <a:ea typeface="Calibri"/>
                <a:cs typeface="Times New Roman"/>
              </a:rPr>
              <a:t>2 </a:t>
            </a:r>
            <a:r>
              <a:rPr lang="ru-RU" sz="3000" b="1" dirty="0">
                <a:latin typeface="Times New Roman"/>
                <a:ea typeface="Calibri"/>
                <a:cs typeface="Times New Roman"/>
              </a:rPr>
              <a:t> + (х - 5)</a:t>
            </a:r>
            <a:r>
              <a:rPr lang="ru-RU" sz="3000" b="1" baseline="30000" dirty="0">
                <a:latin typeface="Times New Roman"/>
                <a:ea typeface="Calibri"/>
                <a:cs typeface="Times New Roman"/>
              </a:rPr>
              <a:t>2</a:t>
            </a:r>
            <a:r>
              <a:rPr lang="ru-RU" sz="3000" b="1" dirty="0">
                <a:latin typeface="Times New Roman"/>
                <a:ea typeface="Calibri"/>
                <a:cs typeface="Times New Roman"/>
              </a:rPr>
              <a:t> .</a:t>
            </a:r>
            <a:endParaRPr lang="ru-RU" sz="30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3000" b="1" dirty="0">
                <a:latin typeface="Times New Roman"/>
                <a:ea typeface="Calibri"/>
                <a:cs typeface="Times New Roman"/>
              </a:rPr>
              <a:t>Все три слагаемых получившейся суммы неотрицательны и не могут быть равны нулю одновременно, значит, сумма принимает только положительные значения. Дима прав.</a:t>
            </a:r>
            <a:endParaRPr lang="ru-RU" sz="30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000" b="1" dirty="0">
                <a:latin typeface="Times New Roman"/>
                <a:ea typeface="Calibri"/>
                <a:cs typeface="Times New Roman"/>
              </a:rPr>
              <a:t>б) например, х=1.</a:t>
            </a:r>
            <a:endParaRPr lang="ru-RU" sz="3000" b="1" dirty="0"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439718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Геометрия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тур (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баллов)</a:t>
            </a:r>
            <a:endParaRPr lang="ru-RU" dirty="0">
              <a:solidFill>
                <a:srgbClr val="FF0000"/>
              </a:solidFill>
            </a:endParaRPr>
          </a:p>
        </p:txBody>
      </p:sp>
      <p:sp>
        <p:nvSpPr>
          <p:cNvPr id="19464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6" name="Rectangle 5"/>
          <p:cNvSpPr>
            <a:spLocks noChangeArrowheads="1"/>
          </p:cNvSpPr>
          <p:nvPr/>
        </p:nvSpPr>
        <p:spPr bwMode="auto">
          <a:xfrm>
            <a:off x="1187624" y="2406372"/>
            <a:ext cx="1939826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179512" y="836712"/>
            <a:ext cx="8856984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/>
                <a:ea typeface="Calibri"/>
              </a:rPr>
              <a:t>Два угла треугольника равны 143</a:t>
            </a:r>
            <a:r>
              <a:rPr lang="ru-RU" sz="2400" b="1" baseline="30000" dirty="0">
                <a:latin typeface="Times New Roman"/>
                <a:ea typeface="Calibri"/>
              </a:rPr>
              <a:t>0</a:t>
            </a:r>
            <a:r>
              <a:rPr lang="ru-RU" sz="2400" b="1" dirty="0">
                <a:latin typeface="Times New Roman"/>
                <a:ea typeface="Calibri"/>
              </a:rPr>
              <a:t> и 19</a:t>
            </a:r>
            <a:r>
              <a:rPr lang="ru-RU" sz="2400" b="1" baseline="30000" dirty="0">
                <a:latin typeface="Times New Roman"/>
                <a:ea typeface="Calibri"/>
              </a:rPr>
              <a:t>0</a:t>
            </a:r>
            <a:r>
              <a:rPr lang="ru-RU" sz="2400" b="1" dirty="0">
                <a:latin typeface="Times New Roman"/>
                <a:ea typeface="Calibri"/>
              </a:rPr>
              <a:t>. Найдите тупой угол, образованный прямыми, на которых лежат высоты треугольника, выходящие из вершин данных углов. Ответ дайте в градусах.</a:t>
            </a:r>
            <a:endParaRPr lang="ru-RU" sz="2400" b="1" dirty="0"/>
          </a:p>
        </p:txBody>
      </p:sp>
      <p:grpSp>
        <p:nvGrpSpPr>
          <p:cNvPr id="19" name="Группа 18"/>
          <p:cNvGrpSpPr/>
          <p:nvPr/>
        </p:nvGrpSpPr>
        <p:grpSpPr>
          <a:xfrm>
            <a:off x="4139952" y="1981583"/>
            <a:ext cx="4459957" cy="5119825"/>
            <a:chOff x="0" y="0"/>
            <a:chExt cx="2371725" cy="2340610"/>
          </a:xfrm>
        </p:grpSpPr>
        <p:sp>
          <p:nvSpPr>
            <p:cNvPr id="28" name="Поле 34"/>
            <p:cNvSpPr txBox="1"/>
            <p:nvPr/>
          </p:nvSpPr>
          <p:spPr>
            <a:xfrm>
              <a:off x="1209675" y="981075"/>
              <a:ext cx="400050" cy="426085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360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rPr>
                <a:t>C</a:t>
              </a:r>
              <a:endParaRPr kumimoji="0" lang="ru-RU" sz="2400" i="0" u="none" strike="noStrike" kern="0" cap="none" spc="0" normalizeH="0" baseline="0" noProof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endParaRPr>
            </a:p>
          </p:txBody>
        </p:sp>
        <p:grpSp>
          <p:nvGrpSpPr>
            <p:cNvPr id="31" name="Группа 30"/>
            <p:cNvGrpSpPr/>
            <p:nvPr/>
          </p:nvGrpSpPr>
          <p:grpSpPr>
            <a:xfrm>
              <a:off x="0" y="0"/>
              <a:ext cx="2371725" cy="2340610"/>
              <a:chOff x="0" y="0"/>
              <a:chExt cx="2371725" cy="2340610"/>
            </a:xfrm>
          </p:grpSpPr>
          <p:sp>
            <p:nvSpPr>
              <p:cNvPr id="32" name="Поле 32"/>
              <p:cNvSpPr txBox="1"/>
              <p:nvPr/>
            </p:nvSpPr>
            <p:spPr>
              <a:xfrm>
                <a:off x="0" y="1924050"/>
                <a:ext cx="400050" cy="333375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en-US" sz="360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rPr>
                  <a:t>A</a:t>
                </a:r>
                <a:endParaRPr kumimoji="0" lang="ru-RU" sz="2400" i="0" u="none" strike="noStrike" kern="0" cap="none" spc="0" normalizeH="0" baseline="0" noProof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endParaRPr>
              </a:p>
            </p:txBody>
          </p:sp>
          <p:grpSp>
            <p:nvGrpSpPr>
              <p:cNvPr id="33" name="Группа 32"/>
              <p:cNvGrpSpPr/>
              <p:nvPr/>
            </p:nvGrpSpPr>
            <p:grpSpPr>
              <a:xfrm>
                <a:off x="0" y="0"/>
                <a:ext cx="2371725" cy="2340610"/>
                <a:chOff x="0" y="0"/>
                <a:chExt cx="2371725" cy="2340610"/>
              </a:xfrm>
            </p:grpSpPr>
            <p:sp>
              <p:nvSpPr>
                <p:cNvPr id="34" name="Поле 38"/>
                <p:cNvSpPr txBox="1"/>
                <p:nvPr/>
              </p:nvSpPr>
              <p:spPr>
                <a:xfrm>
                  <a:off x="1104900" y="1914525"/>
                  <a:ext cx="400050" cy="426085"/>
                </a:xfrm>
                <a:prstGeom prst="rect">
                  <a:avLst/>
                </a:prstGeom>
                <a:noFill/>
                <a:ln w="6350">
                  <a:noFill/>
                </a:ln>
                <a:effectLst/>
              </p:spPr>
              <p:txBody>
                <a:bodyPr rot="0" spcFirstLastPara="0" vert="horz" wrap="square" lIns="91440" tIns="45720" rIns="91440" bIns="45720" numCol="1" spcCol="0" rtlCol="0" fromWordArt="0" anchor="t" anchorCtr="0" forceAA="0" compatLnSpc="1">
                  <a:prstTxWarp prst="textNoShape">
                    <a:avLst/>
                  </a:prstTxWarp>
                  <a:noAutofit/>
                </a:bodyPr>
                <a:lstStyle/>
                <a:p>
                  <a:pPr marL="0" marR="0" lvl="0" indent="0" defTabSz="914400" eaLnBrk="1" fontAlgn="auto" latinLnBrk="0" hangingPunct="1">
                    <a:lnSpc>
                      <a:spcPct val="115000"/>
                    </a:lnSpc>
                    <a:spcBef>
                      <a:spcPts val="0"/>
                    </a:spcBef>
                    <a:spcAft>
                      <a:spcPts val="1000"/>
                    </a:spcAft>
                    <a:buClrTx/>
                    <a:buSzTx/>
                    <a:buFontTx/>
                    <a:buNone/>
                    <a:tabLst/>
                    <a:defRPr/>
                  </a:pPr>
                  <a:r>
                    <a:rPr kumimoji="0" lang="en-US" sz="360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/>
                      <a:ea typeface="Calibri"/>
                      <a:cs typeface="Times New Roman"/>
                    </a:rPr>
                    <a:t>H</a:t>
                  </a:r>
                  <a:endParaRPr kumimoji="0" lang="ru-RU" sz="2400" i="0" u="none" strike="noStrike" kern="0" cap="none" spc="0" normalizeH="0" baseline="0" noProof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endParaRPr>
                </a:p>
              </p:txBody>
            </p:sp>
            <p:grpSp>
              <p:nvGrpSpPr>
                <p:cNvPr id="35" name="Группа 34"/>
                <p:cNvGrpSpPr/>
                <p:nvPr/>
              </p:nvGrpSpPr>
              <p:grpSpPr>
                <a:xfrm>
                  <a:off x="0" y="0"/>
                  <a:ext cx="2371725" cy="2247900"/>
                  <a:chOff x="0" y="0"/>
                  <a:chExt cx="2371725" cy="2247900"/>
                </a:xfrm>
              </p:grpSpPr>
              <p:sp>
                <p:nvSpPr>
                  <p:cNvPr id="36" name="Поле 33"/>
                  <p:cNvSpPr txBox="1"/>
                  <p:nvPr/>
                </p:nvSpPr>
                <p:spPr>
                  <a:xfrm>
                    <a:off x="1971675" y="1914525"/>
                    <a:ext cx="400050" cy="333375"/>
                  </a:xfrm>
                  <a:prstGeom prst="rect">
                    <a:avLst/>
                  </a:prstGeom>
                  <a:noFill/>
                  <a:ln w="6350">
                    <a:noFill/>
                  </a:ln>
                  <a:effectLst/>
                </p:spPr>
                <p:txBody>
                  <a:bodyPr rot="0" spcFirstLastPara="0" vert="horz" wrap="square" lIns="91440" tIns="45720" rIns="91440" bIns="45720" numCol="1" spcCol="0" rtlCol="0" fromWordArt="0" anchor="t" anchorCtr="0" forceAA="0" compatLnSpc="1">
                    <a:prstTxWarp prst="textNoShape">
                      <a:avLst/>
                    </a:prstTxWarp>
                    <a:noAutofit/>
                  </a:bodyPr>
                  <a:lstStyle/>
                  <a:p>
                    <a:pPr marL="0" marR="0" lvl="0" indent="0" defTabSz="914400" eaLnBrk="1" fontAlgn="auto" latinLnBrk="0" hangingPunct="1">
                      <a:lnSpc>
                        <a:spcPct val="115000"/>
                      </a:lnSpc>
                      <a:spcBef>
                        <a:spcPts val="0"/>
                      </a:spcBef>
                      <a:spcAft>
                        <a:spcPts val="1000"/>
                      </a:spcAft>
                      <a:buClrTx/>
                      <a:buSzTx/>
                      <a:buFontTx/>
                      <a:buNone/>
                      <a:tabLst/>
                      <a:defRPr/>
                    </a:pPr>
                    <a:r>
                      <a:rPr kumimoji="0" lang="en-US" sz="360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rPr>
                      <a:t>B</a:t>
                    </a:r>
                    <a:endParaRPr kumimoji="0" lang="ru-RU" sz="2400" i="0" u="none" strike="noStrike" kern="0" cap="none" spc="0" normalizeH="0" baseline="0" noProof="0">
                      <a:ln>
                        <a:noFill/>
                      </a:ln>
                      <a:solidFill>
                        <a:sysClr val="windowText" lastClr="000000"/>
                      </a:solidFill>
                      <a:effectLst/>
                      <a:uLnTx/>
                      <a:uFillTx/>
                      <a:latin typeface="Calibri"/>
                      <a:ea typeface="Calibri"/>
                      <a:cs typeface="Times New Roman"/>
                    </a:endParaRPr>
                  </a:p>
                </p:txBody>
              </p:sp>
              <p:grpSp>
                <p:nvGrpSpPr>
                  <p:cNvPr id="37" name="Группа 36"/>
                  <p:cNvGrpSpPr/>
                  <p:nvPr/>
                </p:nvGrpSpPr>
                <p:grpSpPr>
                  <a:xfrm>
                    <a:off x="0" y="0"/>
                    <a:ext cx="2228850" cy="2029972"/>
                    <a:chOff x="0" y="0"/>
                    <a:chExt cx="2228850" cy="2029972"/>
                  </a:xfrm>
                </p:grpSpPr>
                <p:sp>
                  <p:nvSpPr>
                    <p:cNvPr id="38" name="Поле 35"/>
                    <p:cNvSpPr txBox="1"/>
                    <p:nvPr/>
                  </p:nvSpPr>
                  <p:spPr>
                    <a:xfrm>
                      <a:off x="1276350" y="257175"/>
                      <a:ext cx="400050" cy="426085"/>
                    </a:xfrm>
                    <a:prstGeom prst="rect">
                      <a:avLst/>
                    </a:prstGeom>
                    <a:noFill/>
                    <a:ln w="6350">
                      <a:noFill/>
                    </a:ln>
                    <a:effectLst/>
                  </p:spPr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360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libri"/>
                          <a:ea typeface="Calibri"/>
                          <a:cs typeface="Times New Roman"/>
                        </a:rPr>
                        <a:t>E</a:t>
                      </a:r>
                      <a:endParaRPr kumimoji="0" lang="ru-RU" sz="2400" i="0" u="none" strike="noStrike" kern="0" cap="none" spc="0" normalizeH="0" baseline="0" noProof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endParaRPr>
                    </a:p>
                  </p:txBody>
                </p:sp>
                <p:grpSp>
                  <p:nvGrpSpPr>
                    <p:cNvPr id="39" name="Группа 38"/>
                    <p:cNvGrpSpPr/>
                    <p:nvPr/>
                  </p:nvGrpSpPr>
                  <p:grpSpPr>
                    <a:xfrm>
                      <a:off x="0" y="0"/>
                      <a:ext cx="2228850" cy="2029972"/>
                      <a:chOff x="0" y="0"/>
                      <a:chExt cx="2228850" cy="2029972"/>
                    </a:xfrm>
                  </p:grpSpPr>
                  <p:grpSp>
                    <p:nvGrpSpPr>
                      <p:cNvPr id="40" name="Группа 39"/>
                      <p:cNvGrpSpPr/>
                      <p:nvPr/>
                    </p:nvGrpSpPr>
                    <p:grpSpPr>
                      <a:xfrm>
                        <a:off x="0" y="114300"/>
                        <a:ext cx="2228850" cy="1915672"/>
                        <a:chOff x="0" y="0"/>
                        <a:chExt cx="2228850" cy="1915672"/>
                      </a:xfrm>
                    </p:grpSpPr>
                    <p:sp>
                      <p:nvSpPr>
                        <p:cNvPr id="42" name="Поле 37"/>
                        <p:cNvSpPr txBox="1"/>
                        <p:nvPr/>
                      </p:nvSpPr>
                      <p:spPr>
                        <a:xfrm>
                          <a:off x="552450" y="523875"/>
                          <a:ext cx="400050" cy="426109"/>
                        </a:xfrm>
                        <a:prstGeom prst="rect">
                          <a:avLst/>
                        </a:prstGeom>
                        <a:noFill/>
                        <a:ln w="6350">
                          <a:noFill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t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en-US" sz="360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Calibri"/>
                              <a:cs typeface="Times New Roman"/>
                            </a:rPr>
                            <a:t>K</a:t>
                          </a:r>
                          <a:endParaRPr kumimoji="0" lang="ru-RU" sz="2400" i="0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Calibri"/>
                            <a:cs typeface="Times New Roman"/>
                          </a:endParaRPr>
                        </a:p>
                      </p:txBody>
                    </p:sp>
                    <p:grpSp>
                      <p:nvGrpSpPr>
                        <p:cNvPr id="43" name="Группа 42"/>
                        <p:cNvGrpSpPr/>
                        <p:nvPr/>
                      </p:nvGrpSpPr>
                      <p:grpSpPr>
                        <a:xfrm>
                          <a:off x="0" y="0"/>
                          <a:ext cx="2228850" cy="1915672"/>
                          <a:chOff x="0" y="0"/>
                          <a:chExt cx="2228850" cy="1915672"/>
                        </a:xfrm>
                      </p:grpSpPr>
                      <p:grpSp>
                        <p:nvGrpSpPr>
                          <p:cNvPr id="44" name="Группа 43"/>
                          <p:cNvGrpSpPr/>
                          <p:nvPr/>
                        </p:nvGrpSpPr>
                        <p:grpSpPr>
                          <a:xfrm>
                            <a:off x="0" y="0"/>
                            <a:ext cx="2228850" cy="1915672"/>
                            <a:chOff x="0" y="0"/>
                            <a:chExt cx="2228850" cy="1915672"/>
                          </a:xfrm>
                        </p:grpSpPr>
                        <p:sp>
                          <p:nvSpPr>
                            <p:cNvPr id="46" name="Поле 36"/>
                            <p:cNvSpPr txBox="1"/>
                            <p:nvPr/>
                          </p:nvSpPr>
                          <p:spPr>
                            <a:xfrm>
                              <a:off x="952500" y="1143000"/>
                              <a:ext cx="647700" cy="352425"/>
                            </a:xfrm>
                            <a:prstGeom prst="rect">
                              <a:avLst/>
                            </a:prstGeom>
                            <a:noFill/>
                            <a:ln w="6350">
                              <a:noFill/>
                            </a:ln>
                            <a:effectLst/>
                          </p:spPr>
                          <p:txBody>
                            <a:bodyPr rot="0" spcFirstLastPara="0" vert="horz" wrap="square" lIns="91440" tIns="45720" rIns="91440" bIns="45720" numCol="1" spcCol="0" rtlCol="0" fromWordArt="0" anchor="t" anchorCtr="0" forceAA="0" compatLnSpc="1">
                              <a:prstTxWarp prst="textNoShape">
                                <a:avLst/>
                              </a:prstTxWarp>
                              <a:noAutofit/>
                            </a:bodyPr>
                            <a:lstStyle/>
                            <a:p>
                              <a:pPr marL="0" marR="0" lvl="0" indent="0" defTabSz="914400" eaLnBrk="1" fontAlgn="auto" latinLnBrk="0" hangingPunct="1">
                                <a:lnSpc>
                                  <a:spcPct val="115000"/>
                                </a:lnSpc>
                                <a:spcBef>
                                  <a:spcPts val="0"/>
                                </a:spcBef>
                                <a:spcAft>
                                  <a:spcPts val="1000"/>
                                </a:spcAft>
                                <a:buClrTx/>
                                <a:buSzTx/>
                                <a:buFontTx/>
                                <a:buNone/>
                                <a:tabLst/>
                                <a:defRPr/>
                              </a:pPr>
                              <a:r>
                                <a:rPr kumimoji="0" lang="en-US" sz="3200" i="0" u="none" strike="noStrike" kern="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Calibri"/>
                                  <a:cs typeface="Times New Roman"/>
                                </a:rPr>
                                <a:t>143</a:t>
                              </a:r>
                              <a:r>
                                <a:rPr kumimoji="0" lang="en-US" sz="3600" i="0" u="none" strike="noStrike" kern="0" cap="none" spc="0" normalizeH="0" baseline="30000" noProof="0" dirty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Calibri"/>
                                  <a:cs typeface="Times New Roman"/>
                                </a:rPr>
                                <a:t>0</a:t>
                              </a:r>
                              <a:endParaRPr kumimoji="0" lang="ru-RU" sz="2400" i="0" u="none" strike="noStrike" kern="0" cap="none" spc="0" normalizeH="0" baseline="0" noProof="0" dirty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Calibri"/>
                                <a:cs typeface="Times New Roman"/>
                              </a:endParaRPr>
                            </a:p>
                          </p:txBody>
                        </p:sp>
                        <p:grpSp>
                          <p:nvGrpSpPr>
                            <p:cNvPr id="47" name="Группа 46"/>
                            <p:cNvGrpSpPr/>
                            <p:nvPr/>
                          </p:nvGrpSpPr>
                          <p:grpSpPr>
                            <a:xfrm>
                              <a:off x="0" y="0"/>
                              <a:ext cx="2228850" cy="1915672"/>
                              <a:chOff x="0" y="0"/>
                              <a:chExt cx="2228850" cy="1915672"/>
                            </a:xfrm>
                          </p:grpSpPr>
                          <p:grpSp>
                            <p:nvGrpSpPr>
                              <p:cNvPr id="48" name="Группа 47"/>
                              <p:cNvGrpSpPr/>
                              <p:nvPr/>
                            </p:nvGrpSpPr>
                            <p:grpSpPr>
                              <a:xfrm>
                                <a:off x="0" y="0"/>
                                <a:ext cx="2162175" cy="1915672"/>
                                <a:chOff x="0" y="0"/>
                                <a:chExt cx="2162175" cy="1915672"/>
                              </a:xfrm>
                            </p:grpSpPr>
                            <p:grpSp>
                              <p:nvGrpSpPr>
                                <p:cNvPr id="50" name="Группа 49"/>
                                <p:cNvGrpSpPr/>
                                <p:nvPr/>
                              </p:nvGrpSpPr>
                              <p:grpSpPr>
                                <a:xfrm>
                                  <a:off x="0" y="0"/>
                                  <a:ext cx="2162175" cy="1847850"/>
                                  <a:chOff x="0" y="0"/>
                                  <a:chExt cx="2162175" cy="1847850"/>
                                </a:xfrm>
                              </p:grpSpPr>
                              <p:grpSp>
                                <p:nvGrpSpPr>
                                  <p:cNvPr id="52" name="Группа 51"/>
                                  <p:cNvGrpSpPr/>
                                  <p:nvPr/>
                                </p:nvGrpSpPr>
                                <p:grpSpPr>
                                  <a:xfrm>
                                    <a:off x="0" y="0"/>
                                    <a:ext cx="2162175" cy="1847850"/>
                                    <a:chOff x="0" y="0"/>
                                    <a:chExt cx="2162175" cy="1847850"/>
                                  </a:xfrm>
                                </p:grpSpPr>
                                <p:grpSp>
                                  <p:nvGrpSpPr>
                                    <p:cNvPr id="55" name="Группа 54"/>
                                    <p:cNvGrpSpPr/>
                                    <p:nvPr/>
                                  </p:nvGrpSpPr>
                                  <p:grpSpPr>
                                    <a:xfrm>
                                      <a:off x="0" y="1143000"/>
                                      <a:ext cx="2162175" cy="704850"/>
                                      <a:chOff x="0" y="0"/>
                                      <a:chExt cx="2162175" cy="704850"/>
                                    </a:xfrm>
                                  </p:grpSpPr>
                                  <p:cxnSp>
                                    <p:nvCxnSpPr>
                                      <p:cNvPr id="60" name="Прямая соединительная линия 59"/>
                                      <p:cNvCxnSpPr/>
                                      <p:nvPr/>
                                    </p:nvCxnSpPr>
                                    <p:spPr>
                                      <a:xfrm>
                                        <a:off x="0" y="685800"/>
                                        <a:ext cx="2162175" cy="1905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38100" cap="flat" cmpd="sng" algn="ctr">
                                        <a:solidFill>
                                          <a:sysClr val="windowText" lastClr="000000"/>
                                        </a:solidFill>
                                        <a:prstDash val="solid"/>
                                      </a:ln>
                                      <a:effectLst/>
                                    </p:spPr>
                                  </p:cxnSp>
                                  <p:cxnSp>
                                    <p:nvCxnSpPr>
                                      <p:cNvPr id="61" name="Прямая соединительная линия 60"/>
                                      <p:cNvCxnSpPr/>
                                      <p:nvPr/>
                                    </p:nvCxnSpPr>
                                    <p:spPr>
                                      <a:xfrm flipV="1">
                                        <a:off x="0" y="0"/>
                                        <a:ext cx="1276350" cy="695325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38100" cap="flat" cmpd="sng" algn="ctr">
                                        <a:solidFill>
                                          <a:sysClr val="windowText" lastClr="000000"/>
                                        </a:solidFill>
                                        <a:prstDash val="solid"/>
                                      </a:ln>
                                      <a:effectLst/>
                                    </p:spPr>
                                  </p:cxnSp>
                                  <p:cxnSp>
                                    <p:nvCxnSpPr>
                                      <p:cNvPr id="62" name="Прямая соединительная линия 61"/>
                                      <p:cNvCxnSpPr/>
                                      <p:nvPr/>
                                    </p:nvCxnSpPr>
                                    <p:spPr>
                                      <a:xfrm>
                                        <a:off x="1276350" y="0"/>
                                        <a:ext cx="885825" cy="70485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38100" cap="flat" cmpd="sng" algn="ctr">
                                        <a:solidFill>
                                          <a:sysClr val="windowText" lastClr="000000"/>
                                        </a:solidFill>
                                        <a:prstDash val="solid"/>
                                      </a:ln>
                                      <a:effectLst/>
                                    </p:spPr>
                                  </p:cxnSp>
                                </p:grpSp>
                                <p:grpSp>
                                  <p:nvGrpSpPr>
                                    <p:cNvPr id="56" name="Группа 55"/>
                                    <p:cNvGrpSpPr/>
                                    <p:nvPr/>
                                  </p:nvGrpSpPr>
                                  <p:grpSpPr>
                                    <a:xfrm>
                                      <a:off x="0" y="0"/>
                                      <a:ext cx="1504950" cy="1838325"/>
                                      <a:chOff x="0" y="0"/>
                                      <a:chExt cx="1504950" cy="1838325"/>
                                    </a:xfrm>
                                  </p:grpSpPr>
                                  <p:cxnSp>
                                    <p:nvCxnSpPr>
                                      <p:cNvPr id="57" name="Прямая соединительная линия 56"/>
                                      <p:cNvCxnSpPr/>
                                      <p:nvPr/>
                                    </p:nvCxnSpPr>
                                    <p:spPr>
                                      <a:xfrm flipV="1">
                                        <a:off x="1276350" y="0"/>
                                        <a:ext cx="0" cy="1838325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28575" cap="flat" cmpd="sng" algn="ctr">
                                        <a:solidFill>
                                          <a:sysClr val="windowText" lastClr="000000"/>
                                        </a:solidFill>
                                        <a:prstDash val="solid"/>
                                      </a:ln>
                                      <a:effectLst/>
                                    </p:spPr>
                                  </p:cxnSp>
                                  <p:cxnSp>
                                    <p:nvCxnSpPr>
                                      <p:cNvPr id="58" name="Прямая соединительная линия 57"/>
                                      <p:cNvCxnSpPr/>
                                      <p:nvPr/>
                                    </p:nvCxnSpPr>
                                    <p:spPr>
                                      <a:xfrm flipH="1" flipV="1">
                                        <a:off x="866775" y="800100"/>
                                        <a:ext cx="409575" cy="342901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28575" cap="flat" cmpd="sng" algn="ctr">
                                        <a:solidFill>
                                          <a:sysClr val="windowText" lastClr="000000"/>
                                        </a:solidFill>
                                        <a:prstDash val="solid"/>
                                      </a:ln>
                                      <a:effectLst/>
                                    </p:spPr>
                                  </p:cxnSp>
                                  <p:cxnSp>
                                    <p:nvCxnSpPr>
                                      <p:cNvPr id="59" name="Прямая соединительная линия 58"/>
                                      <p:cNvCxnSpPr/>
                                      <p:nvPr/>
                                    </p:nvCxnSpPr>
                                    <p:spPr>
                                      <a:xfrm flipV="1">
                                        <a:off x="0" y="57150"/>
                                        <a:ext cx="1504950" cy="1771650"/>
                                      </a:xfrm>
                                      <a:prstGeom prst="line">
                                        <a:avLst/>
                                      </a:prstGeom>
                                      <a:noFill/>
                                      <a:ln w="28575" cap="flat" cmpd="sng" algn="ctr">
                                        <a:solidFill>
                                          <a:sysClr val="windowText" lastClr="000000"/>
                                        </a:solidFill>
                                        <a:prstDash val="solid"/>
                                      </a:ln>
                                      <a:effectLst/>
                                    </p:spPr>
                                  </p:cxnSp>
                                </p:grpSp>
                              </p:grpSp>
                              <p:sp>
                                <p:nvSpPr>
                                  <p:cNvPr id="53" name="Прямоугольник 52"/>
                                  <p:cNvSpPr/>
                                  <p:nvPr/>
                                </p:nvSpPr>
                                <p:spPr>
                                  <a:xfrm rot="2559910">
                                    <a:off x="809625" y="838200"/>
                                    <a:ext cx="154305" cy="145415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  <a:ln w="25400" cap="flat" cmpd="sng" algn="ctr">
                                    <a:solidFill>
                                      <a:sysClr val="windowText" lastClr="000000"/>
                                    </a:solidFill>
                                    <a:prstDash val="solid"/>
                                  </a:ln>
                                  <a:effectLst/>
                                </p:spPr>
                                <p:txBody>
      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      <a:prstTxWarp prst="textNoShape">
                                      <a:avLst/>
                                    </a:prstTxWarp>
                                    <a:noAutofit/>
                                  </a:bodyPr>
                                  <a:lstStyle/>
                                  <a:p>
                                    <a:pPr marL="0" marR="0" lvl="0" indent="0" defTabSz="91440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ru-RU" sz="4000" i="0" u="none" strike="noStrike" kern="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ysClr val="window" lastClr="FFFFFF"/>
                                      </a:solidFill>
                                      <a:effectLst/>
                                      <a:uLnTx/>
                                      <a:uFillTx/>
                                      <a:latin typeface="Calibri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  <p:sp>
                                <p:nvSpPr>
                                  <p:cNvPr id="54" name="Прямоугольник 53"/>
                                  <p:cNvSpPr/>
                                  <p:nvPr/>
                                </p:nvSpPr>
                                <p:spPr>
                                  <a:xfrm>
                                    <a:off x="1276350" y="1676400"/>
                                    <a:ext cx="123825" cy="152400"/>
                                  </a:xfrm>
                                  <a:prstGeom prst="rect">
                                    <a:avLst/>
                                  </a:prstGeom>
                                  <a:noFill/>
                                  <a:ln w="25400" cap="flat" cmpd="sng" algn="ctr">
                                    <a:solidFill>
                                      <a:sysClr val="windowText" lastClr="000000"/>
                                    </a:solidFill>
                                    <a:prstDash val="solid"/>
                                  </a:ln>
                                  <a:effectLst/>
                                </p:spPr>
                                <p:txBody>
                                  <a:bodyPr rot="0" spcFirstLastPara="0" vert="horz" wrap="square" lIns="91440" tIns="45720" rIns="91440" bIns="45720" numCol="1" spcCol="0" rtlCol="0" fromWordArt="0" anchor="ctr" anchorCtr="0" forceAA="0" compatLnSpc="1">
                                    <a:prstTxWarp prst="textNoShape">
                                      <a:avLst/>
                                    </a:prstTxWarp>
                                    <a:noAutofit/>
                                  </a:bodyPr>
                                  <a:lstStyle/>
                                  <a:p>
                                    <a:pPr marL="0" marR="0" lvl="0" indent="0" defTabSz="914400" eaLnBrk="1" fontAlgn="auto" latinLnBrk="0" hangingPunct="1">
                                      <a:lnSpc>
                                        <a:spcPct val="100000"/>
                                      </a:lnSpc>
                                      <a:spcBef>
                                        <a:spcPts val="0"/>
                                      </a:spcBef>
                                      <a:spcAft>
                                        <a:spcPts val="0"/>
                                      </a:spcAft>
                                      <a:buClrTx/>
                                      <a:buSzTx/>
                                      <a:buFontTx/>
                                      <a:buNone/>
                                      <a:tabLst/>
                                      <a:defRPr/>
                                    </a:pPr>
                                    <a:endParaRPr kumimoji="0" lang="ru-RU" sz="4000" i="0" u="none" strike="noStrike" kern="0" cap="none" spc="0" normalizeH="0" baseline="0" noProof="0">
                                      <a:ln>
                                        <a:noFill/>
                                      </a:ln>
                                      <a:solidFill>
                                        <a:sysClr val="window" lastClr="FFFFFF"/>
                                      </a:solidFill>
                                      <a:effectLst/>
                                      <a:uLnTx/>
                                      <a:uFillTx/>
                                      <a:latin typeface="Calibri"/>
                                      <a:ea typeface="+mn-ea"/>
                                      <a:cs typeface="+mn-cs"/>
                                    </a:endParaRPr>
                                  </a:p>
                                </p:txBody>
                              </p:sp>
                            </p:grpSp>
                            <p:sp>
                              <p:nvSpPr>
                                <p:cNvPr id="51" name="Поле 43"/>
                                <p:cNvSpPr txBox="1"/>
                                <p:nvPr/>
                              </p:nvSpPr>
                              <p:spPr>
                                <a:xfrm>
                                  <a:off x="190500" y="1563247"/>
                                  <a:ext cx="533400" cy="352425"/>
                                </a:xfrm>
                                <a:prstGeom prst="rect">
                                  <a:avLst/>
                                </a:prstGeom>
                                <a:noFill/>
                                <a:ln w="6350">
                                  <a:noFill/>
                                </a:ln>
                                <a:effectLst/>
                              </p:spPr>
                              <p:txBody>
                                <a:bodyPr rot="0" spcFirstLastPara="0" vert="horz" wrap="square" lIns="91440" tIns="45720" rIns="91440" bIns="45720" numCol="1" spcCol="0" rtlCol="0" fromWordArt="0" anchor="t" anchorCtr="0" forceAA="0" compatLnSpc="1">
                                  <a:prstTxWarp prst="textNoShape">
                                    <a:avLst/>
                                  </a:prstTxWarp>
                                  <a:noAutofit/>
                                </a:bodyPr>
                                <a:lstStyle/>
                                <a:p>
                                  <a:pPr marL="0" marR="0" lvl="0" indent="0" defTabSz="914400" eaLnBrk="1" fontAlgn="auto" latinLnBrk="0" hangingPunct="1">
                                    <a:lnSpc>
                                      <a:spcPct val="115000"/>
                                    </a:lnSpc>
                                    <a:spcBef>
                                      <a:spcPts val="0"/>
                                    </a:spcBef>
                                    <a:spcAft>
                                      <a:spcPts val="1000"/>
                                    </a:spcAft>
                                    <a:buClrTx/>
                                    <a:buSzTx/>
                                    <a:buFontTx/>
                                    <a:buNone/>
                                    <a:tabLst/>
                                    <a:defRPr/>
                                  </a:pPr>
                                  <a:r>
                                    <a:rPr kumimoji="0" lang="en-US" sz="3200" i="0" u="none" strike="noStrike" kern="0" cap="none" spc="0" normalizeH="0" baseline="0" noProof="0" dirty="0">
                                      <a:ln>
                                        <a:noFill/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uLnTx/>
                                      <a:uFillTx/>
                                      <a:latin typeface="Calibri"/>
                                      <a:ea typeface="Calibri"/>
                                      <a:cs typeface="Times New Roman"/>
                                    </a:rPr>
                                    <a:t>19</a:t>
                                  </a:r>
                                  <a:r>
                                    <a:rPr kumimoji="0" lang="en-US" sz="3600" i="0" u="none" strike="noStrike" kern="0" cap="none" spc="0" normalizeH="0" baseline="30000" noProof="0" dirty="0">
                                      <a:ln>
                                        <a:noFill/>
                                      </a:ln>
                                      <a:solidFill>
                                        <a:sysClr val="windowText" lastClr="000000"/>
                                      </a:solidFill>
                                      <a:effectLst/>
                                      <a:uLnTx/>
                                      <a:uFillTx/>
                                      <a:latin typeface="Calibri"/>
                                      <a:ea typeface="Calibri"/>
                                      <a:cs typeface="Times New Roman"/>
                                    </a:rPr>
                                    <a:t>0</a:t>
                                  </a:r>
                                  <a:endParaRPr kumimoji="0" lang="ru-RU" sz="2400" i="0" u="none" strike="noStrike" kern="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libri"/>
                                    <a:ea typeface="Calibri"/>
                                    <a:cs typeface="Times New Roman"/>
                                  </a:endParaRPr>
                                </a:p>
                              </p:txBody>
                            </p:sp>
                          </p:grpSp>
                          <p:sp>
                            <p:nvSpPr>
                              <p:cNvPr id="49" name="Поле 44"/>
                              <p:cNvSpPr txBox="1"/>
                              <p:nvPr/>
                            </p:nvSpPr>
                            <p:spPr>
                              <a:xfrm>
                                <a:off x="1581150" y="1563247"/>
                                <a:ext cx="647700" cy="352425"/>
                              </a:xfrm>
                              <a:prstGeom prst="rect">
                                <a:avLst/>
                              </a:prstGeom>
                              <a:noFill/>
                              <a:ln w="6350">
                                <a:noFill/>
                              </a:ln>
                              <a:effectLst/>
                            </p:spPr>
                            <p:txBody>
                              <a:bodyPr rot="0" spcFirstLastPara="0" vert="horz" wrap="square" lIns="91440" tIns="45720" rIns="91440" bIns="45720" numCol="1" spcCol="0" rtlCol="0" fromWordArt="0" anchor="t" anchorCtr="0" forceAA="0" compatLnSpc="1">
                                <a:prstTxWarp prst="textNoShape">
                                  <a:avLst/>
                                </a:prstTxWarp>
                                <a:noAutofit/>
                              </a:bodyPr>
                              <a:lstStyle/>
                              <a:p>
                                <a:pPr marL="0" marR="0" lvl="0" indent="0" defTabSz="914400" eaLnBrk="1" fontAlgn="auto" latinLnBrk="0" hangingPunct="1">
                                  <a:lnSpc>
                                    <a:spcPct val="115000"/>
                                  </a:lnSpc>
                                  <a:spcBef>
                                    <a:spcPts val="0"/>
                                  </a:spcBef>
                                  <a:spcAft>
                                    <a:spcPts val="1000"/>
                                  </a:spcAft>
                                  <a:buClrTx/>
                                  <a:buSzTx/>
                                  <a:buFontTx/>
                                  <a:buNone/>
                                  <a:tabLst/>
                                  <a:defRPr/>
                                </a:pPr>
                                <a:r>
                                  <a:rPr kumimoji="0" lang="en-US" sz="3200" i="0" u="none" strike="noStrike" kern="0" cap="none" spc="0" normalizeH="0" baseline="0" noProof="0" dirty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libri"/>
                                    <a:ea typeface="Calibri"/>
                                    <a:cs typeface="Times New Roman"/>
                                  </a:rPr>
                                  <a:t>18</a:t>
                                </a:r>
                                <a:r>
                                  <a:rPr kumimoji="0" lang="en-US" sz="3600" i="0" u="none" strike="noStrike" kern="0" cap="none" spc="0" normalizeH="0" baseline="30000" noProof="0" dirty="0">
                                    <a:ln>
                                      <a:noFill/>
                                    </a:ln>
                                    <a:solidFill>
                                      <a:sysClr val="windowText" lastClr="000000"/>
                                    </a:solidFill>
                                    <a:effectLst/>
                                    <a:uLnTx/>
                                    <a:uFillTx/>
                                    <a:latin typeface="Calibri"/>
                                    <a:ea typeface="Calibri"/>
                                    <a:cs typeface="Times New Roman"/>
                                  </a:rPr>
                                  <a:t>0</a:t>
                                </a:r>
                                <a:endParaRPr kumimoji="0" lang="ru-RU" sz="2400" i="0" u="none" strike="noStrike" kern="0" cap="none" spc="0" normalizeH="0" baseline="0" noProof="0" dirty="0">
                                  <a:ln>
                                    <a:noFill/>
                                  </a:ln>
                                  <a:solidFill>
                                    <a:sysClr val="windowText" lastClr="000000"/>
                                  </a:solidFill>
                                  <a:effectLst/>
                                  <a:uLnTx/>
                                  <a:uFillTx/>
                                  <a:latin typeface="Calibri"/>
                                  <a:ea typeface="Calibri"/>
                                  <a:cs typeface="Times New Roman"/>
                                </a:endParaRPr>
                              </a:p>
                            </p:txBody>
                          </p:sp>
                        </p:grpSp>
                      </p:grpSp>
                      <p:sp>
                        <p:nvSpPr>
                          <p:cNvPr id="45" name="Поле 45"/>
                          <p:cNvSpPr txBox="1"/>
                          <p:nvPr/>
                        </p:nvSpPr>
                        <p:spPr>
                          <a:xfrm>
                            <a:off x="942975" y="447675"/>
                            <a:ext cx="457200" cy="352425"/>
                          </a:xfrm>
                          <a:prstGeom prst="rect">
                            <a:avLst/>
                          </a:prstGeom>
                          <a:noFill/>
                          <a:ln w="28575">
                            <a:noFill/>
                          </a:ln>
                          <a:effectLst/>
                        </p:spPr>
                        <p:txBody>
                          <a:bodyPr rot="0" spcFirstLastPara="0" vert="horz" wrap="square" lIns="91440" tIns="45720" rIns="91440" bIns="45720" numCol="1" spcCol="0" rtlCol="0" fromWordArt="0" anchor="t" anchorCtr="0" forceAA="0" compatLnSpc="1">
                            <a:prstTxWarp prst="textNoShape">
                              <a:avLst/>
                            </a:prstTxWarp>
                            <a:noAutofit/>
                          </a:bodyPr>
                          <a:lstStyle/>
                          <a:p>
                            <a:pPr marL="0" marR="0" lvl="0" indent="0" defTabSz="914400" eaLnBrk="1" fontAlgn="auto" latinLnBrk="0" hangingPunct="1">
                              <a:lnSpc>
                                <a:spcPct val="115000"/>
                              </a:lnSpc>
                              <a:spcBef>
                                <a:spcPts val="0"/>
                              </a:spcBef>
                              <a:spcAft>
                                <a:spcPts val="1000"/>
                              </a:spcAft>
                              <a:buClrTx/>
                              <a:buSzTx/>
                              <a:buFontTx/>
                              <a:buNone/>
                              <a:tabLst/>
                              <a:defRPr/>
                            </a:pPr>
                            <a:r>
                              <a:rPr kumimoji="0" lang="en-US" sz="3200" i="0" u="none" strike="noStrike" kern="0" cap="none" spc="0" normalizeH="0" baseline="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Calibri"/>
                                <a:cs typeface="Times New Roman"/>
                              </a:rPr>
                              <a:t>18</a:t>
                            </a:r>
                            <a:r>
                              <a:rPr kumimoji="0" lang="en-US" sz="3600" i="0" u="none" strike="noStrike" kern="0" cap="none" spc="0" normalizeH="0" baseline="30000" noProof="0">
                                <a:ln>
                                  <a:noFill/>
                                </a:ln>
                                <a:solidFill>
                                  <a:sysClr val="windowText" lastClr="000000"/>
                                </a:solidFill>
                                <a:effectLst/>
                                <a:uLnTx/>
                                <a:uFillTx/>
                                <a:latin typeface="Calibri"/>
                                <a:ea typeface="Calibri"/>
                                <a:cs typeface="Times New Roman"/>
                              </a:rPr>
                              <a:t>0</a:t>
                            </a:r>
                            <a:endParaRPr kumimoji="0" lang="ru-RU" sz="2400" i="0" u="none" strike="noStrike" kern="0" cap="none" spc="0" normalizeH="0" baseline="0" noProof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Calibri"/>
                              <a:cs typeface="Times New Roman"/>
                            </a:endParaRPr>
                          </a:p>
                        </p:txBody>
                      </p:sp>
                    </p:grpSp>
                  </p:grpSp>
                  <p:sp>
                    <p:nvSpPr>
                      <p:cNvPr id="41" name="Поле 46"/>
                      <p:cNvSpPr txBox="1"/>
                      <p:nvPr/>
                    </p:nvSpPr>
                    <p:spPr>
                      <a:xfrm>
                        <a:off x="1209675" y="0"/>
                        <a:ext cx="295275" cy="352425"/>
                      </a:xfrm>
                      <a:prstGeom prst="rect">
                        <a:avLst/>
                      </a:prstGeom>
                      <a:noFill/>
                      <a:ln w="6350">
                        <a:noFill/>
                      </a:ln>
                      <a:effectLst/>
                    </p:spPr>
                    <p:txBody>
                      <a:bodyPr rot="0" spcFirstLastPara="0" vert="horz" wrap="square" lIns="91440" tIns="45720" rIns="91440" bIns="45720" numCol="1" spcCol="0" rtlCol="0" fromWordArt="0" anchor="t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100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en-US" sz="3200" i="0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Calibri"/>
                            <a:cs typeface="Times New Roman"/>
                          </a:rPr>
                          <a:t>T</a:t>
                        </a:r>
                        <a:endParaRPr kumimoji="0" lang="ru-RU" sz="2400" i="0" u="none" strike="noStrike" kern="0" cap="none" spc="0" normalizeH="0" baseline="0" noProof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libri"/>
                          <a:ea typeface="Calibri"/>
                          <a:cs typeface="Times New Roman"/>
                        </a:endParaRPr>
                      </a:p>
                    </p:txBody>
                  </p:sp>
                </p:grpSp>
              </p:grpSp>
            </p:grpSp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-34668" y="2961460"/>
                <a:ext cx="4572000" cy="2569934"/>
              </a:xfrm>
              <a:prstGeom prst="rect">
                <a:avLst/>
              </a:prstGeom>
            </p:spPr>
            <p:txBody>
              <a:bodyPr>
                <a:spAutoFit/>
              </a:bodyPr>
              <a:lstStyle/>
              <a:p>
                <a:pPr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2800" b="1" dirty="0">
                    <a:latin typeface="Times New Roman"/>
                    <a:ea typeface="Calibri"/>
                    <a:cs typeface="Times New Roman"/>
                  </a:rPr>
                  <a:t>1). </a:t>
                </a:r>
                <a14:m>
                  <m:oMath xmlns:m="http://schemas.openxmlformats.org/officeDocument/2006/math">
                    <m:r>
                      <a:rPr lang="ru-RU" sz="2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∠</m:t>
                    </m:r>
                    <m:r>
                      <a:rPr lang="en-US" sz="2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𝑩</m:t>
                    </m:r>
                    <m:r>
                      <a:rPr lang="ru-RU" sz="2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=</m:t>
                    </m:r>
                  </m:oMath>
                </a14:m>
                <a:r>
                  <a:rPr lang="ru-RU" sz="2800" b="1" dirty="0">
                    <a:effectLst/>
                    <a:latin typeface="Times New Roman"/>
                    <a:ea typeface="Times New Roman"/>
                    <a:cs typeface="Times New Roman"/>
                  </a:rPr>
                  <a:t> 18</a:t>
                </a:r>
                <a:r>
                  <a:rPr lang="ru-RU" sz="2800" b="1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0</a:t>
                </a:r>
                <a:endParaRPr lang="ru-RU" sz="2000" b="1" dirty="0"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2800" b="1" dirty="0">
                    <a:effectLst/>
                    <a:latin typeface="Times New Roman"/>
                    <a:ea typeface="Calibri"/>
                    <a:cs typeface="Times New Roman"/>
                  </a:rPr>
                  <a:t>2). Треугольники СНВ и СКТ подобны по двум </a:t>
                </a:r>
                <a:endParaRPr lang="ru-RU" sz="2000" b="1" dirty="0"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2800" b="1" dirty="0">
                    <a:effectLst/>
                    <a:latin typeface="Times New Roman"/>
                    <a:ea typeface="Calibri"/>
                    <a:cs typeface="Times New Roman"/>
                  </a:rPr>
                  <a:t>углам,  значит, </a:t>
                </a:r>
                <a14:m>
                  <m:oMath xmlns:m="http://schemas.openxmlformats.org/officeDocument/2006/math">
                    <m:r>
                      <a:rPr lang="ru-RU" sz="2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∠Е=</m:t>
                    </m:r>
                  </m:oMath>
                </a14:m>
                <a:r>
                  <a:rPr lang="ru-RU" sz="2800" b="1" dirty="0">
                    <a:effectLst/>
                    <a:latin typeface="Times New Roman"/>
                    <a:ea typeface="Times New Roman"/>
                    <a:cs typeface="Times New Roman"/>
                  </a:rPr>
                  <a:t> 18</a:t>
                </a:r>
                <a:r>
                  <a:rPr lang="ru-RU" sz="2800" b="1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0</a:t>
                </a:r>
                <a:r>
                  <a:rPr lang="ru-RU" sz="2800" b="1" dirty="0">
                    <a:effectLst/>
                    <a:latin typeface="Times New Roman"/>
                    <a:ea typeface="Times New Roman"/>
                    <a:cs typeface="Times New Roman"/>
                  </a:rPr>
                  <a:t>. </a:t>
                </a:r>
                <a:endParaRPr lang="ru-RU" sz="2000" b="1" dirty="0"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2800" b="1" dirty="0">
                    <a:effectLst/>
                    <a:latin typeface="Times New Roman"/>
                    <a:ea typeface="Times New Roman"/>
                    <a:cs typeface="Times New Roman"/>
                  </a:rPr>
                  <a:t>3). Тогда  </a:t>
                </a:r>
                <a14:m>
                  <m:oMath xmlns:m="http://schemas.openxmlformats.org/officeDocument/2006/math">
                    <m:r>
                      <a:rPr lang="ru-RU" sz="28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∠КЕТ= </m:t>
                    </m:r>
                  </m:oMath>
                </a14:m>
                <a:r>
                  <a:rPr lang="ru-RU" sz="2800" b="1" dirty="0">
                    <a:effectLst/>
                    <a:latin typeface="Times New Roman"/>
                    <a:ea typeface="Times New Roman"/>
                    <a:cs typeface="Times New Roman"/>
                  </a:rPr>
                  <a:t> 162</a:t>
                </a:r>
                <a:r>
                  <a:rPr lang="ru-RU" sz="2800" b="1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0</a:t>
                </a:r>
                <a:r>
                  <a:rPr lang="ru-RU" sz="2800" b="1" dirty="0">
                    <a:effectLst/>
                    <a:latin typeface="Times New Roman"/>
                    <a:ea typeface="Times New Roman"/>
                    <a:cs typeface="Times New Roman"/>
                  </a:rPr>
                  <a:t>.</a:t>
                </a:r>
                <a:endParaRPr lang="ru-RU" sz="2000" b="1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-34668" y="2961460"/>
                <a:ext cx="4572000" cy="2569934"/>
              </a:xfrm>
              <a:prstGeom prst="rect">
                <a:avLst/>
              </a:prstGeom>
              <a:blipFill rotWithShape="1">
                <a:blip r:embed="rId2"/>
                <a:stretch>
                  <a:fillRect l="-2667" t="-1425" b="-4276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1181856" y="-24"/>
            <a:ext cx="6714659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Логика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III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тур (</a:t>
            </a:r>
            <a:r>
              <a:rPr lang="ru-RU" sz="44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8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баллов)</a:t>
            </a:r>
            <a:endParaRPr lang="ru-RU" sz="4400" dirty="0">
              <a:solidFill>
                <a:srgbClr val="FF0000"/>
              </a:solidFill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3347864" y="3304013"/>
            <a:ext cx="1939826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4744" y="633287"/>
            <a:ext cx="9129255" cy="28176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200" b="1" dirty="0">
                <a:latin typeface="Times New Roman"/>
                <a:ea typeface="Calibri"/>
                <a:cs typeface="Times New Roman"/>
              </a:rPr>
              <a:t>На столе лежат в ряд четыре фигуры: треугольник, ромб, круг, квадрат.  Цвета этих фигур – зелёный, жёлтый, синий, красный.  В каком порядке лежат фигуры и каков цвет каждой из них, если  фигура красного цвета лежит между зелёной и синей. Справа от желтой фигуры лежит ромб. </a:t>
            </a:r>
            <a:r>
              <a:rPr lang="ru-RU" sz="2200" b="1" dirty="0" smtClean="0">
                <a:latin typeface="Times New Roman"/>
                <a:ea typeface="Calibri"/>
                <a:cs typeface="Times New Roman"/>
              </a:rPr>
              <a:t>Круг </a:t>
            </a:r>
            <a:r>
              <a:rPr lang="ru-RU" sz="2200" b="1" dirty="0">
                <a:latin typeface="Times New Roman"/>
                <a:ea typeface="Calibri"/>
                <a:cs typeface="Times New Roman"/>
              </a:rPr>
              <a:t>лежит правее треугольника и ромба, причем треугольник лежит не с краю и фигура синего цвета не лежит рядом с фигурой желтого цвета?</a:t>
            </a:r>
            <a:endParaRPr lang="ru-RU" sz="2200" b="1" dirty="0">
              <a:ea typeface="Calibri"/>
              <a:cs typeface="Times New Roman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2407861" y="3920687"/>
            <a:ext cx="6736139" cy="4901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Зелёный		Красный		Синий </a:t>
            </a:r>
            <a:endParaRPr lang="ru-RU" b="1" dirty="0">
              <a:ea typeface="Calibri"/>
              <a:cs typeface="Times New Roman"/>
            </a:endParaRPr>
          </a:p>
        </p:txBody>
      </p:sp>
      <p:sp>
        <p:nvSpPr>
          <p:cNvPr id="8" name="Параллелограмм 7"/>
          <p:cNvSpPr/>
          <p:nvPr/>
        </p:nvSpPr>
        <p:spPr>
          <a:xfrm rot="2149853">
            <a:off x="2580285" y="4697658"/>
            <a:ext cx="1216152" cy="914400"/>
          </a:xfrm>
          <a:prstGeom prst="parallelogram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9" name="Прямоугольник 8"/>
          <p:cNvSpPr/>
          <p:nvPr/>
        </p:nvSpPr>
        <p:spPr>
          <a:xfrm>
            <a:off x="467544" y="3933056"/>
            <a:ext cx="1367682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latin typeface="Times New Roman"/>
                <a:ea typeface="Calibri"/>
              </a:rPr>
              <a:t>Жёлтый</a:t>
            </a:r>
            <a:endParaRPr lang="ru-RU" sz="2400" b="1" dirty="0"/>
          </a:p>
        </p:txBody>
      </p:sp>
      <p:sp>
        <p:nvSpPr>
          <p:cNvPr id="10" name="Равнобедренный треугольник 9"/>
          <p:cNvSpPr/>
          <p:nvPr/>
        </p:nvSpPr>
        <p:spPr>
          <a:xfrm>
            <a:off x="5436096" y="4697658"/>
            <a:ext cx="1060704" cy="914400"/>
          </a:xfrm>
          <a:prstGeom prst="triangle">
            <a:avLst/>
          </a:prstGeom>
          <a:solidFill>
            <a:srgbClr val="FF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1" name="Овал 10"/>
          <p:cNvSpPr/>
          <p:nvPr/>
        </p:nvSpPr>
        <p:spPr>
          <a:xfrm>
            <a:off x="7900204" y="4697658"/>
            <a:ext cx="914400" cy="91440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2" name="Прямоугольник 11"/>
          <p:cNvSpPr/>
          <p:nvPr/>
        </p:nvSpPr>
        <p:spPr>
          <a:xfrm>
            <a:off x="611560" y="4725144"/>
            <a:ext cx="914400" cy="914400"/>
          </a:xfrm>
          <a:prstGeom prst="rect">
            <a:avLst/>
          </a:prstGeom>
          <a:solidFill>
            <a:srgbClr val="FFC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8" grpId="0" animBg="1"/>
      <p:bldP spid="9" grpId="0"/>
      <p:bldP spid="10" grpId="0" animBg="1"/>
      <p:bldP spid="11" grpId="0" animBg="1"/>
      <p:bldP spid="1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E:\Documents and Settings\Сапронова_О_Н\Рабочий стол\10.jpg"/>
          <p:cNvPicPr>
            <a:picLocks noChangeAspect="1" noChangeArrowheads="1"/>
          </p:cNvPicPr>
          <p:nvPr/>
        </p:nvPicPr>
        <p:blipFill>
          <a:blip r:embed="rId2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-2407" y="-24"/>
            <a:ext cx="9146407" cy="68580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-27384"/>
            <a:ext cx="8643998" cy="3672408"/>
          </a:xfrm>
        </p:spPr>
        <p:txBody>
          <a:bodyPr>
            <a:noAutofit/>
          </a:bodyPr>
          <a:lstStyle/>
          <a:p>
            <a:r>
              <a:rPr lang="en-US" sz="8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C</a:t>
            </a:r>
            <a:r>
              <a:rPr lang="ru-RU" sz="8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ерпуховская математическая регата 2017</a:t>
            </a:r>
            <a:endParaRPr lang="ru-RU" sz="88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3789040"/>
            <a:ext cx="7848872" cy="2664296"/>
          </a:xfrm>
        </p:spPr>
        <p:txBody>
          <a:bodyPr>
            <a:noAutofit/>
          </a:bodyPr>
          <a:lstStyle/>
          <a:p>
            <a:r>
              <a:rPr lang="ru-RU" sz="9600" b="1" dirty="0" smtClean="0">
                <a:solidFill>
                  <a:srgbClr val="0070C0"/>
                </a:solidFill>
                <a:latin typeface="Monotype Corsiva" pitchFamily="66" charset="0"/>
              </a:rPr>
              <a:t>Подведение </a:t>
            </a:r>
            <a:br>
              <a:rPr lang="ru-RU" sz="9600" b="1" dirty="0" smtClean="0">
                <a:solidFill>
                  <a:srgbClr val="0070C0"/>
                </a:solidFill>
                <a:latin typeface="Monotype Corsiva" pitchFamily="66" charset="0"/>
              </a:rPr>
            </a:br>
            <a:r>
              <a:rPr lang="ru-RU" sz="9600" b="1" dirty="0" smtClean="0">
                <a:solidFill>
                  <a:srgbClr val="0070C0"/>
                </a:solidFill>
                <a:latin typeface="Monotype Corsiva" pitchFamily="66" charset="0"/>
              </a:rPr>
              <a:t>итогов игры</a:t>
            </a:r>
            <a:endParaRPr lang="ru-RU" sz="96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E:\Documents and Settings\Сапронова_О_Н\Рабочий стол\10.jpg"/>
          <p:cNvPicPr>
            <a:picLocks noChangeAspect="1" noChangeArrowheads="1"/>
          </p:cNvPicPr>
          <p:nvPr/>
        </p:nvPicPr>
        <p:blipFill>
          <a:blip r:embed="rId2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-2407" y="-24"/>
            <a:ext cx="9146407" cy="68580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620688"/>
            <a:ext cx="8643998" cy="3672408"/>
          </a:xfrm>
        </p:spPr>
        <p:txBody>
          <a:bodyPr>
            <a:noAutofit/>
          </a:bodyPr>
          <a:lstStyle/>
          <a:p>
            <a:r>
              <a:rPr lang="en-US" sz="88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C</a:t>
            </a:r>
            <a:r>
              <a:rPr lang="ru-RU" sz="8800" b="1" dirty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ерпуховская математическая регата </a:t>
            </a:r>
            <a:r>
              <a:rPr lang="ru-RU" sz="8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2017</a:t>
            </a:r>
            <a:endParaRPr lang="ru-RU" sz="88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653136"/>
            <a:ext cx="6400800" cy="1847056"/>
          </a:xfrm>
        </p:spPr>
        <p:txBody>
          <a:bodyPr>
            <a:normAutofit/>
          </a:bodyPr>
          <a:lstStyle/>
          <a:p>
            <a:r>
              <a:rPr lang="ru-RU" sz="11500" b="1" dirty="0" smtClean="0">
                <a:solidFill>
                  <a:srgbClr val="0070C0"/>
                </a:solidFill>
                <a:latin typeface="Monotype Corsiva" pitchFamily="66" charset="0"/>
              </a:rPr>
              <a:t>Разминка</a:t>
            </a:r>
            <a:endParaRPr lang="ru-RU" sz="11500" b="1" dirty="0">
              <a:solidFill>
                <a:srgbClr val="0070C0"/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582612"/>
          </a:xfrm>
        </p:spPr>
        <p:txBody>
          <a:bodyPr>
            <a:noAutofit/>
          </a:bodyPr>
          <a:lstStyle/>
          <a:p>
            <a:pPr lvl="0">
              <a:spcBef>
                <a:spcPts val="0"/>
              </a:spcBef>
            </a:pPr>
            <a:r>
              <a:rPr lang="ru-RU" b="1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Разминка. (2 балла)</a:t>
            </a:r>
            <a:r>
              <a:rPr lang="ru-RU" dirty="0">
                <a:solidFill>
                  <a:srgbClr val="FF0000"/>
                </a:solidFill>
                <a:latin typeface="Times New Roman" pitchFamily="18" charset="0"/>
                <a:ea typeface="+mn-ea"/>
                <a:cs typeface="Times New Roman" pitchFamily="18" charset="0"/>
              </a:rPr>
              <a:t> </a:t>
            </a: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1171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1187624" y="2999274"/>
            <a:ext cx="1939826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0" name="Rectangle 6"/>
          <p:cNvSpPr>
            <a:spLocks noChangeArrowheads="1"/>
          </p:cNvSpPr>
          <p:nvPr/>
        </p:nvSpPr>
        <p:spPr bwMode="auto">
          <a:xfrm>
            <a:off x="0" y="866775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20" name="Rectangle 16"/>
          <p:cNvSpPr>
            <a:spLocks noChangeArrowheads="1"/>
          </p:cNvSpPr>
          <p:nvPr/>
        </p:nvSpPr>
        <p:spPr bwMode="auto">
          <a:xfrm>
            <a:off x="0" y="12954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0" y="15049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395536" y="1095375"/>
            <a:ext cx="8064895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Каждый из треугольников и </a:t>
            </a: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квадрат </a:t>
            </a:r>
            <a:endParaRPr lang="ru-RU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имеют периметр 16 см.  Чему равен </a:t>
            </a:r>
            <a:endParaRPr lang="ru-RU" b="1" dirty="0" smtClean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периметр нарисованного восьмиугольника?</a:t>
            </a:r>
            <a:endParaRPr lang="ru-RU" b="1" dirty="0">
              <a:ea typeface="Calibri"/>
              <a:cs typeface="Times New Roman"/>
            </a:endParaRPr>
          </a:p>
        </p:txBody>
      </p:sp>
      <p:grpSp>
        <p:nvGrpSpPr>
          <p:cNvPr id="17" name="Группа 16"/>
          <p:cNvGrpSpPr/>
          <p:nvPr/>
        </p:nvGrpSpPr>
        <p:grpSpPr>
          <a:xfrm>
            <a:off x="5796137" y="1533759"/>
            <a:ext cx="3024336" cy="2789486"/>
            <a:chOff x="0" y="0"/>
            <a:chExt cx="1685925" cy="1571625"/>
          </a:xfrm>
        </p:grpSpPr>
        <p:sp>
          <p:nvSpPr>
            <p:cNvPr id="18" name="Прямоугольник 17"/>
            <p:cNvSpPr/>
            <p:nvPr/>
          </p:nvSpPr>
          <p:spPr>
            <a:xfrm>
              <a:off x="628650" y="552450"/>
              <a:ext cx="428625" cy="409575"/>
            </a:xfrm>
            <a:prstGeom prst="rect">
              <a:avLst/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9" name="Равнобедренный треугольник 18"/>
            <p:cNvSpPr/>
            <p:nvPr/>
          </p:nvSpPr>
          <p:spPr>
            <a:xfrm>
              <a:off x="628650" y="0"/>
              <a:ext cx="428625" cy="552450"/>
            </a:xfrm>
            <a:prstGeom prst="triangle">
              <a:avLst>
                <a:gd name="adj" fmla="val 24445"/>
              </a:avLst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Равнобедренный треугольник 19"/>
            <p:cNvSpPr/>
            <p:nvPr/>
          </p:nvSpPr>
          <p:spPr>
            <a:xfrm>
              <a:off x="0" y="552450"/>
              <a:ext cx="628650" cy="409575"/>
            </a:xfrm>
            <a:prstGeom prst="triangle">
              <a:avLst>
                <a:gd name="adj" fmla="val 100000"/>
              </a:avLst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1" name="Равнобедренный треугольник 20"/>
            <p:cNvSpPr/>
            <p:nvPr/>
          </p:nvSpPr>
          <p:spPr>
            <a:xfrm>
              <a:off x="1057275" y="552450"/>
              <a:ext cx="628650" cy="409575"/>
            </a:xfrm>
            <a:prstGeom prst="triangle">
              <a:avLst>
                <a:gd name="adj" fmla="val 0"/>
              </a:avLst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2" name="Равнобедренный треугольник 21"/>
            <p:cNvSpPr/>
            <p:nvPr/>
          </p:nvSpPr>
          <p:spPr>
            <a:xfrm rot="10800000">
              <a:off x="628650" y="962025"/>
              <a:ext cx="428625" cy="609600"/>
            </a:xfrm>
            <a:prstGeom prst="triangle">
              <a:avLst>
                <a:gd name="adj" fmla="val 23333"/>
              </a:avLst>
            </a:prstGeom>
            <a:noFill/>
            <a:ln w="25400" cap="flat" cmpd="sng" algn="ctr">
              <a:solidFill>
                <a:sysClr val="windowText" lastClr="000000"/>
              </a:solidFill>
              <a:prstDash val="solid"/>
            </a:ln>
            <a:effectLst/>
          </p:spPr>
          <p:txBody>
            <a:bodyPr rot="0" spcFirstLastPara="0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ru-RU" sz="1800" b="0" i="0" u="none" strike="noStrike" kern="0" cap="none" spc="0" normalizeH="0" baseline="0" noProof="0">
                <a:ln>
                  <a:noFill/>
                </a:ln>
                <a:solidFill>
                  <a:sysClr val="window" lastClr="FFFFFF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sp>
        <p:nvSpPr>
          <p:cNvPr id="6" name="Прямоугольник 5"/>
          <p:cNvSpPr/>
          <p:nvPr/>
        </p:nvSpPr>
        <p:spPr>
          <a:xfrm>
            <a:off x="395536" y="3802858"/>
            <a:ext cx="8064896" cy="20744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Bef>
                <a:spcPts val="1200"/>
              </a:spcBef>
              <a:spcAft>
                <a:spcPts val="0"/>
              </a:spcAft>
            </a:pP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Если </a:t>
            </a:r>
            <a:r>
              <a:rPr lang="ru-RU" sz="2800" b="1" dirty="0">
                <a:latin typeface="Times New Roman"/>
                <a:ea typeface="Calibri"/>
                <a:cs typeface="Times New Roman"/>
              </a:rPr>
              <a:t>к периметру восьмиугольника </a:t>
            </a:r>
            <a:endParaRPr lang="ru-RU" sz="20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добавить периметр квадрата, то получится </a:t>
            </a:r>
            <a:endParaRPr lang="ru-RU" sz="20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четыре периметра треугольника, значит,  </a:t>
            </a:r>
            <a:endParaRPr lang="ru-RU" sz="20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800" b="1" dirty="0">
                <a:latin typeface="Times New Roman"/>
                <a:ea typeface="Calibri"/>
                <a:cs typeface="Times New Roman"/>
              </a:rPr>
              <a:t>64 см – 16 см = 48 см. </a:t>
            </a:r>
            <a:r>
              <a:rPr lang="ru-RU" sz="2800" b="1" dirty="0" smtClean="0">
                <a:latin typeface="Times New Roman"/>
                <a:ea typeface="Calibri"/>
                <a:cs typeface="Times New Roman"/>
              </a:rPr>
              <a:t>      </a:t>
            </a:r>
            <a:r>
              <a:rPr lang="ru-RU" sz="2800" b="1" u="sng" dirty="0" smtClean="0">
                <a:latin typeface="Times New Roman"/>
                <a:ea typeface="Calibri"/>
                <a:cs typeface="Times New Roman"/>
              </a:rPr>
              <a:t>Ответ</a:t>
            </a:r>
            <a:r>
              <a:rPr lang="ru-RU" sz="2800" b="1" u="sng" dirty="0">
                <a:latin typeface="Times New Roman"/>
                <a:ea typeface="Calibri"/>
                <a:cs typeface="Times New Roman"/>
              </a:rPr>
              <a:t>: 48 см.</a:t>
            </a:r>
            <a:endParaRPr lang="ru-RU" sz="2000" b="1" dirty="0">
              <a:ea typeface="Calibri"/>
              <a:cs typeface="Times New Roman"/>
            </a:endParaRPr>
          </a:p>
        </p:txBody>
      </p:sp>
    </p:spTree>
    <p:extLst>
      <p:ext uri="{BB962C8B-B14F-4D97-AF65-F5344CB8AC3E}">
        <p14:creationId xmlns:p14="http://schemas.microsoft.com/office/powerpoint/2010/main" val="1891793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withEffect" nodePh="1">
                                  <p:stCondLst>
                                    <p:cond delay="0"/>
                                  </p:stCondLst>
                                  <p:endCondLst>
                                    <p:cond evt="begin" delay="0">
                                      <p:tn val="5"/>
                                    </p:cond>
                                  </p:end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15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5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E:\Documents and Settings\Сапронова_О_Н\Рабочий стол\10.jpg"/>
          <p:cNvPicPr>
            <a:picLocks noChangeAspect="1" noChangeArrowheads="1"/>
          </p:cNvPicPr>
          <p:nvPr/>
        </p:nvPicPr>
        <p:blipFill>
          <a:blip r:embed="rId2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-2407" y="-24"/>
            <a:ext cx="9146407" cy="68580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260648"/>
            <a:ext cx="8643998" cy="3672408"/>
          </a:xfrm>
        </p:spPr>
        <p:txBody>
          <a:bodyPr>
            <a:noAutofit/>
          </a:bodyPr>
          <a:lstStyle/>
          <a:p>
            <a:r>
              <a:rPr lang="en-US" sz="8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C</a:t>
            </a:r>
            <a:r>
              <a:rPr lang="ru-RU" sz="8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ерпуховская математическая регата 2017</a:t>
            </a:r>
            <a:endParaRPr lang="ru-RU" sz="88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390256"/>
            <a:ext cx="6400800" cy="1847056"/>
          </a:xfrm>
        </p:spPr>
        <p:txBody>
          <a:bodyPr>
            <a:normAutofit/>
          </a:bodyPr>
          <a:lstStyle/>
          <a:p>
            <a:r>
              <a:rPr lang="en-US" sz="11500" b="1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I  </a:t>
            </a:r>
            <a:r>
              <a:rPr lang="ru-RU" sz="11500" b="1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тур</a:t>
            </a:r>
            <a:endParaRPr lang="ru-RU" sz="11500" b="1" dirty="0">
              <a:solidFill>
                <a:schemeClr val="accent5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 idx="4294967295"/>
          </p:nvPr>
        </p:nvSpPr>
        <p:spPr>
          <a:xfrm>
            <a:off x="0" y="274638"/>
            <a:ext cx="9144000" cy="582612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Алгебра.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тур (4 балла) 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082" name="Rectangle 10"/>
          <p:cNvSpPr>
            <a:spLocks noChangeArrowheads="1"/>
          </p:cNvSpPr>
          <p:nvPr/>
        </p:nvSpPr>
        <p:spPr bwMode="auto">
          <a:xfrm>
            <a:off x="0" y="1171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21507" name="Rectangle 3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2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09" name="Rectangle 5"/>
          <p:cNvSpPr>
            <a:spLocks noChangeArrowheads="1"/>
          </p:cNvSpPr>
          <p:nvPr/>
        </p:nvSpPr>
        <p:spPr bwMode="auto">
          <a:xfrm>
            <a:off x="1187624" y="2636912"/>
            <a:ext cx="1939826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6" name="Rectangle 12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21517" name="Rectangle 13"/>
          <p:cNvSpPr>
            <a:spLocks noChangeArrowheads="1"/>
          </p:cNvSpPr>
          <p:nvPr/>
        </p:nvSpPr>
        <p:spPr bwMode="auto">
          <a:xfrm>
            <a:off x="0" y="6667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8" name="Rectangle 14"/>
          <p:cNvSpPr>
            <a:spLocks noChangeArrowheads="1"/>
          </p:cNvSpPr>
          <p:nvPr/>
        </p:nvSpPr>
        <p:spPr bwMode="auto">
          <a:xfrm>
            <a:off x="0" y="87630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19" name="Rectangle 15"/>
          <p:cNvSpPr>
            <a:spLocks noChangeArrowheads="1"/>
          </p:cNvSpPr>
          <p:nvPr/>
        </p:nvSpPr>
        <p:spPr bwMode="auto">
          <a:xfrm>
            <a:off x="0" y="108585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Calibri" pitchFamily="34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1521" name="Rectangle 17"/>
          <p:cNvSpPr>
            <a:spLocks noChangeArrowheads="1"/>
          </p:cNvSpPr>
          <p:nvPr/>
        </p:nvSpPr>
        <p:spPr bwMode="auto">
          <a:xfrm>
            <a:off x="0" y="1504950"/>
            <a:ext cx="9144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216024" y="1118755"/>
            <a:ext cx="8964488" cy="13665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Дано уравнение  х</a:t>
            </a:r>
            <a:r>
              <a:rPr lang="ru-RU" sz="2400" b="1" baseline="30000" dirty="0">
                <a:latin typeface="Times New Roman"/>
                <a:ea typeface="Calibri"/>
                <a:cs typeface="Times New Roman"/>
              </a:rPr>
              <a:t>2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 – 2017х + 2016 = 0.  </a:t>
            </a:r>
            <a:endParaRPr lang="ru-RU" sz="2400" b="1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Решить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его и найти значение выражения  </a:t>
            </a:r>
            <a:endParaRPr lang="ru-RU" sz="2400" b="1" dirty="0" smtClean="0">
              <a:latin typeface="Times New Roman"/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 smtClean="0">
                <a:latin typeface="Times New Roman"/>
                <a:ea typeface="Calibri"/>
                <a:cs typeface="Times New Roman"/>
              </a:rPr>
              <a:t>а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) 1/х</a:t>
            </a:r>
            <a:r>
              <a:rPr lang="ru-RU" sz="2400" b="1" baseline="-25000" dirty="0">
                <a:latin typeface="Times New Roman"/>
                <a:ea typeface="Calibri"/>
                <a:cs typeface="Times New Roman"/>
              </a:rPr>
              <a:t>1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+ 1/</a:t>
            </a:r>
            <a:r>
              <a:rPr lang="ru-RU" sz="2400" b="1" baseline="-25000" dirty="0">
                <a:latin typeface="Times New Roman"/>
                <a:ea typeface="Calibri"/>
                <a:cs typeface="Times New Roman"/>
              </a:rPr>
              <a:t>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х</a:t>
            </a:r>
            <a:r>
              <a:rPr lang="ru-RU" sz="2400" b="1" baseline="-25000" dirty="0">
                <a:latin typeface="Times New Roman"/>
                <a:ea typeface="Calibri"/>
                <a:cs typeface="Times New Roman"/>
              </a:rPr>
              <a:t>2 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, б) х</a:t>
            </a:r>
            <a:r>
              <a:rPr lang="ru-RU" sz="2400" b="1" baseline="-25000" dirty="0">
                <a:latin typeface="Times New Roman"/>
                <a:ea typeface="Calibri"/>
                <a:cs typeface="Times New Roman"/>
              </a:rPr>
              <a:t>1 </a:t>
            </a:r>
            <a:r>
              <a:rPr lang="ru-RU" sz="2400" b="1" baseline="30000" dirty="0">
                <a:latin typeface="Times New Roman"/>
                <a:ea typeface="Calibri"/>
                <a:cs typeface="Times New Roman"/>
              </a:rPr>
              <a:t>2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 + х</a:t>
            </a:r>
            <a:r>
              <a:rPr lang="ru-RU" sz="2400" b="1" baseline="-25000" dirty="0">
                <a:latin typeface="Times New Roman"/>
                <a:ea typeface="Calibri"/>
                <a:cs typeface="Times New Roman"/>
              </a:rPr>
              <a:t>2</a:t>
            </a:r>
            <a:r>
              <a:rPr lang="ru-RU" sz="2400" b="1" baseline="30000" dirty="0">
                <a:latin typeface="Times New Roman"/>
                <a:ea typeface="Calibri"/>
                <a:cs typeface="Times New Roman"/>
              </a:rPr>
              <a:t>2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,  где х</a:t>
            </a:r>
            <a:r>
              <a:rPr lang="ru-RU" sz="2400" b="1" baseline="-25000" dirty="0">
                <a:latin typeface="Times New Roman"/>
                <a:ea typeface="Calibri"/>
                <a:cs typeface="Times New Roman"/>
              </a:rPr>
              <a:t>1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 и х</a:t>
            </a:r>
            <a:r>
              <a:rPr lang="ru-RU" sz="2400" b="1" baseline="-25000" dirty="0">
                <a:latin typeface="Times New Roman"/>
                <a:ea typeface="Calibri"/>
                <a:cs typeface="Times New Roman"/>
              </a:rPr>
              <a:t>2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 – корни данного уравнения.</a:t>
            </a:r>
            <a:endParaRPr lang="ru-RU" b="1" dirty="0">
              <a:ea typeface="Calibri"/>
              <a:cs typeface="Times New Roman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8" name="Прямоугольник 7"/>
              <p:cNvSpPr/>
              <p:nvPr/>
            </p:nvSpPr>
            <p:spPr>
              <a:xfrm>
                <a:off x="288032" y="3142592"/>
                <a:ext cx="8676456" cy="3490186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Bef>
                    <a:spcPts val="1200"/>
                  </a:spcBef>
                  <a:spcAft>
                    <a:spcPts val="0"/>
                  </a:spcAft>
                </a:pPr>
                <a:r>
                  <a:rPr lang="ru-RU" sz="3200" b="1" u="sng" dirty="0">
                    <a:latin typeface="Times New Roman"/>
                    <a:ea typeface="Calibri"/>
                    <a:cs typeface="Times New Roman"/>
                  </a:rPr>
                  <a:t>Решение: </a:t>
                </a:r>
                <a:r>
                  <a:rPr lang="ru-RU" sz="3200" b="1" dirty="0">
                    <a:effectLst/>
                    <a:latin typeface="Times New Roman"/>
                    <a:ea typeface="Calibri"/>
                    <a:cs typeface="Times New Roman"/>
                  </a:rPr>
                  <a:t> х</a:t>
                </a:r>
                <a:r>
                  <a:rPr lang="ru-RU" sz="3200" b="1" baseline="-25000" dirty="0">
                    <a:effectLst/>
                    <a:latin typeface="Times New Roman"/>
                    <a:ea typeface="Calibri"/>
                    <a:cs typeface="Times New Roman"/>
                  </a:rPr>
                  <a:t>1</a:t>
                </a:r>
                <a:r>
                  <a:rPr lang="ru-RU" sz="3200" b="1" dirty="0">
                    <a:effectLst/>
                    <a:latin typeface="Times New Roman"/>
                    <a:ea typeface="Calibri"/>
                    <a:cs typeface="Times New Roman"/>
                  </a:rPr>
                  <a:t> + х</a:t>
                </a:r>
                <a:r>
                  <a:rPr lang="ru-RU" sz="3200" b="1" baseline="-25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ru-RU" sz="3200" b="1" dirty="0">
                    <a:effectLst/>
                    <a:latin typeface="Times New Roman"/>
                    <a:ea typeface="Calibri"/>
                    <a:cs typeface="Times New Roman"/>
                  </a:rPr>
                  <a:t> = 2017, х</a:t>
                </a:r>
                <a:r>
                  <a:rPr lang="ru-RU" sz="3200" b="1" baseline="-25000" dirty="0">
                    <a:effectLst/>
                    <a:latin typeface="Times New Roman"/>
                    <a:ea typeface="Calibri"/>
                    <a:cs typeface="Times New Roman"/>
                  </a:rPr>
                  <a:t>1</a:t>
                </a:r>
                <a:r>
                  <a:rPr lang="ru-RU" sz="3200" b="1" dirty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14:m>
                  <m:oMath xmlns:m="http://schemas.openxmlformats.org/officeDocument/2006/math">
                    <m:r>
                      <a:rPr lang="ru-RU" sz="32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∙</m:t>
                    </m:r>
                  </m:oMath>
                </a14:m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 х</a:t>
                </a:r>
                <a:r>
                  <a:rPr lang="ru-RU" sz="3200" b="1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 = 2016, </a:t>
                </a:r>
                <a:r>
                  <a:rPr lang="ru-RU" sz="3200" b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/>
                </a:r>
                <a:br>
                  <a:rPr lang="ru-RU" sz="3200" b="1" dirty="0" smtClean="0">
                    <a:effectLst/>
                    <a:latin typeface="Times New Roman"/>
                    <a:ea typeface="Times New Roman"/>
                    <a:cs typeface="Times New Roman"/>
                  </a:rPr>
                </a:br>
                <a:r>
                  <a:rPr lang="ru-RU" sz="3200" b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значит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,  х</a:t>
                </a:r>
                <a:r>
                  <a:rPr lang="ru-RU" sz="3200" b="1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 = 1,  х</a:t>
                </a:r>
                <a:r>
                  <a:rPr lang="ru-RU" sz="3200" b="1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 = 2016.</a:t>
                </a:r>
                <a:endParaRPr lang="ru-RU" sz="2400" b="1" dirty="0"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а) 1/х</a:t>
                </a:r>
                <a:r>
                  <a:rPr lang="ru-RU" sz="3200" b="1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 + 1/х</a:t>
                </a:r>
                <a:r>
                  <a:rPr lang="ru-RU" sz="3200" b="1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 = (х</a:t>
                </a:r>
                <a:r>
                  <a:rPr lang="ru-RU" sz="3200" b="1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 +х</a:t>
                </a:r>
                <a:r>
                  <a:rPr lang="ru-RU" sz="3200" b="1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) : (х</a:t>
                </a:r>
                <a:r>
                  <a:rPr lang="ru-RU" sz="3200" b="1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14:m>
                  <m:oMath xmlns:m="http://schemas.openxmlformats.org/officeDocument/2006/math">
                    <m:r>
                      <a:rPr lang="ru-RU" sz="3200" b="1" i="1" baseline="-25000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∙</m:t>
                    </m:r>
                  </m:oMath>
                </a14:m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 х</a:t>
                </a:r>
                <a:r>
                  <a:rPr lang="ru-RU" sz="3200" b="1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) = 2017/2016;</a:t>
                </a:r>
                <a:endParaRPr lang="ru-RU" sz="2400" b="1" dirty="0"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б) </a:t>
                </a:r>
                <a:r>
                  <a:rPr lang="ru-RU" sz="3200" b="1" dirty="0">
                    <a:effectLst/>
                    <a:latin typeface="Times New Roman"/>
                    <a:ea typeface="Calibri"/>
                    <a:cs typeface="Times New Roman"/>
                  </a:rPr>
                  <a:t>х</a:t>
                </a:r>
                <a:r>
                  <a:rPr lang="ru-RU" sz="3200" b="1" baseline="-25000" dirty="0">
                    <a:effectLst/>
                    <a:latin typeface="Times New Roman"/>
                    <a:ea typeface="Calibri"/>
                    <a:cs typeface="Times New Roman"/>
                  </a:rPr>
                  <a:t>1 </a:t>
                </a:r>
                <a:r>
                  <a:rPr lang="ru-RU" sz="3200" b="1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ru-RU" sz="3200" b="1" dirty="0">
                    <a:effectLst/>
                    <a:latin typeface="Times New Roman"/>
                    <a:ea typeface="Calibri"/>
                    <a:cs typeface="Times New Roman"/>
                  </a:rPr>
                  <a:t> + х</a:t>
                </a:r>
                <a:r>
                  <a:rPr lang="ru-RU" sz="3200" b="1" baseline="-25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ru-RU" sz="3200" b="1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ru-RU" sz="3200" b="1" dirty="0">
                    <a:effectLst/>
                    <a:latin typeface="Times New Roman"/>
                    <a:ea typeface="Calibri"/>
                    <a:cs typeface="Times New Roman"/>
                  </a:rPr>
                  <a:t> = х</a:t>
                </a:r>
                <a:r>
                  <a:rPr lang="ru-RU" sz="3200" b="1" baseline="-25000" dirty="0">
                    <a:effectLst/>
                    <a:latin typeface="Times New Roman"/>
                    <a:ea typeface="Calibri"/>
                    <a:cs typeface="Times New Roman"/>
                  </a:rPr>
                  <a:t>1 </a:t>
                </a:r>
                <a:r>
                  <a:rPr lang="ru-RU" sz="3200" b="1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ru-RU" sz="3200" b="1" dirty="0">
                    <a:effectLst/>
                    <a:latin typeface="Times New Roman"/>
                    <a:ea typeface="Calibri"/>
                    <a:cs typeface="Times New Roman"/>
                  </a:rPr>
                  <a:t> + х</a:t>
                </a:r>
                <a:r>
                  <a:rPr lang="ru-RU" sz="3200" b="1" baseline="-25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ru-RU" sz="3200" b="1" baseline="30000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ru-RU" sz="3200" b="1" dirty="0">
                    <a:effectLst/>
                    <a:latin typeface="Times New Roman"/>
                    <a:ea typeface="Calibri"/>
                    <a:cs typeface="Times New Roman"/>
                  </a:rPr>
                  <a:t> + 2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 х</a:t>
                </a:r>
                <a:r>
                  <a:rPr lang="ru-RU" sz="3200" b="1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14:m>
                  <m:oMath xmlns:m="http://schemas.openxmlformats.org/officeDocument/2006/math">
                    <m:r>
                      <a:rPr lang="ru-RU" sz="3200" b="1" i="1" baseline="-25000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∙</m:t>
                    </m:r>
                  </m:oMath>
                </a14:m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 х</a:t>
                </a:r>
                <a:r>
                  <a:rPr lang="ru-RU" sz="3200" b="1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 -  </a:t>
                </a:r>
                <a:r>
                  <a:rPr lang="ru-RU" sz="3200" b="1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 х</a:t>
                </a:r>
                <a:r>
                  <a:rPr lang="ru-RU" sz="3200" b="1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14:m>
                  <m:oMath xmlns:m="http://schemas.openxmlformats.org/officeDocument/2006/math">
                    <m:r>
                      <a:rPr lang="ru-RU" sz="3200" b="1" i="1" baseline="-25000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∙</m:t>
                    </m:r>
                  </m:oMath>
                </a14:m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 х</a:t>
                </a:r>
                <a:r>
                  <a:rPr lang="ru-RU" sz="3200" b="1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:r>
                  <a:rPr lang="ru-RU" sz="3200" b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/>
                </a:r>
                <a:br>
                  <a:rPr lang="ru-RU" sz="3200" b="1" dirty="0" smtClean="0">
                    <a:effectLst/>
                    <a:latin typeface="Times New Roman"/>
                    <a:ea typeface="Times New Roman"/>
                    <a:cs typeface="Times New Roman"/>
                  </a:rPr>
                </a:br>
                <a:r>
                  <a:rPr lang="ru-RU" sz="3200" b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(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ru-RU" sz="3200" b="1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 + х</a:t>
                </a:r>
                <a:r>
                  <a:rPr lang="ru-RU" sz="3200" b="1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)</a:t>
                </a:r>
                <a:r>
                  <a:rPr lang="ru-RU" sz="3200" b="1" baseline="30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 - </a:t>
                </a:r>
                <a:r>
                  <a:rPr lang="ru-RU" sz="3200" b="1" dirty="0">
                    <a:effectLst/>
                    <a:latin typeface="Times New Roman"/>
                    <a:ea typeface="Calibri"/>
                    <a:cs typeface="Times New Roman"/>
                  </a:rPr>
                  <a:t>2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 х</a:t>
                </a:r>
                <a:r>
                  <a:rPr lang="ru-RU" sz="3200" b="1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1</a:t>
                </a:r>
                <a14:m>
                  <m:oMath xmlns:m="http://schemas.openxmlformats.org/officeDocument/2006/math">
                    <m:r>
                      <a:rPr lang="ru-RU" sz="3200" b="1" i="1" baseline="-25000">
                        <a:effectLst/>
                        <a:latin typeface="Cambria Math"/>
                        <a:ea typeface="Times New Roman"/>
                        <a:cs typeface="Times New Roman"/>
                      </a:rPr>
                      <m:t> ∙</m:t>
                    </m:r>
                  </m:oMath>
                </a14:m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 х</a:t>
                </a:r>
                <a:r>
                  <a:rPr lang="ru-RU" sz="3200" b="1" baseline="-25000" dirty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 = </a:t>
                </a:r>
                <a:r>
                  <a:rPr lang="ru-RU" sz="3200" b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2017</a:t>
                </a:r>
                <a:r>
                  <a:rPr lang="ru-RU" sz="3200" b="1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3200" b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- 2</a:t>
                </a:r>
                <a14:m>
                  <m:oMath xmlns:m="http://schemas.openxmlformats.org/officeDocument/2006/math">
                    <m:r>
                      <a:rPr lang="ru-RU" sz="3200" b="1" i="1">
                        <a:effectLst/>
                        <a:latin typeface="Cambria Math"/>
                        <a:ea typeface="Times New Roman"/>
                        <a:cs typeface="Times New Roman"/>
                      </a:rPr>
                      <m:t>∙ </m:t>
                    </m:r>
                  </m:oMath>
                </a14:m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2016 </a:t>
                </a:r>
                <a:r>
                  <a:rPr lang="ru-RU" sz="3200" b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=</a:t>
                </a:r>
                <a:br>
                  <a:rPr lang="ru-RU" sz="3200" b="1" dirty="0" smtClean="0">
                    <a:effectLst/>
                    <a:latin typeface="Times New Roman"/>
                    <a:ea typeface="Times New Roman"/>
                    <a:cs typeface="Times New Roman"/>
                  </a:rPr>
                </a:br>
                <a:r>
                  <a:rPr lang="ru-RU" sz="3200" b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ru-RU" sz="3200" b="1" dirty="0">
                    <a:latin typeface="Times New Roman"/>
                    <a:ea typeface="Times New Roman"/>
                    <a:cs typeface="Times New Roman"/>
                  </a:rPr>
                  <a:t>=</a:t>
                </a:r>
                <a:r>
                  <a:rPr lang="ru-RU" sz="3200" b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4068289 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– 4032 = 4064257.</a:t>
                </a:r>
                <a:endParaRPr lang="ru-RU" sz="2400" b="1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8" name="Прямоугольник 7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88032" y="3142592"/>
                <a:ext cx="8676456" cy="3490186"/>
              </a:xfrm>
              <a:prstGeom prst="rect">
                <a:avLst/>
              </a:prstGeom>
              <a:blipFill rotWithShape="1">
                <a:blip r:embed="rId2"/>
                <a:stretch>
                  <a:fillRect l="-1756" t="-1573" b="-3497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Заголовок 10"/>
          <p:cNvSpPr>
            <a:spLocks noGrp="1"/>
          </p:cNvSpPr>
          <p:nvPr>
            <p:ph type="title"/>
          </p:nvPr>
        </p:nvSpPr>
        <p:spPr>
          <a:xfrm>
            <a:off x="428596" y="142852"/>
            <a:ext cx="8229600" cy="439718"/>
          </a:xfrm>
        </p:spPr>
        <p:txBody>
          <a:bodyPr>
            <a:noAutofit/>
          </a:bodyPr>
          <a:lstStyle/>
          <a:p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Геометрия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тур (4 балла)</a:t>
            </a:r>
            <a:endParaRPr lang="ru-RU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9" name="Rectangle 16"/>
          <p:cNvSpPr>
            <a:spLocks noChangeArrowheads="1"/>
          </p:cNvSpPr>
          <p:nvPr/>
        </p:nvSpPr>
        <p:spPr bwMode="auto">
          <a:xfrm>
            <a:off x="0" y="914400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2" name="Прямоугольник 1"/>
          <p:cNvSpPr/>
          <p:nvPr/>
        </p:nvSpPr>
        <p:spPr>
          <a:xfrm>
            <a:off x="179512" y="764704"/>
            <a:ext cx="885698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latin typeface="Times New Roman"/>
                <a:ea typeface="Times New Roman"/>
              </a:rPr>
              <a:t>Дан квадрат АВС</a:t>
            </a:r>
            <a:r>
              <a:rPr lang="en-US" sz="2400" b="1" dirty="0">
                <a:latin typeface="Times New Roman"/>
                <a:ea typeface="Times New Roman"/>
              </a:rPr>
              <a:t>D</a:t>
            </a:r>
            <a:r>
              <a:rPr lang="ru-RU" sz="2400" b="1" dirty="0">
                <a:latin typeface="Times New Roman"/>
                <a:ea typeface="Times New Roman"/>
              </a:rPr>
              <a:t>.  Диагональ АС = </a:t>
            </a:r>
            <a:r>
              <a:rPr lang="ru-RU" sz="2400" b="1" dirty="0" smtClean="0">
                <a:latin typeface="Times New Roman"/>
                <a:ea typeface="Times New Roman"/>
              </a:rPr>
              <a:t>20        см</a:t>
            </a:r>
            <a:r>
              <a:rPr lang="ru-RU" sz="2400" b="1" dirty="0">
                <a:latin typeface="Times New Roman"/>
                <a:ea typeface="Times New Roman"/>
              </a:rPr>
              <a:t>.  На стороне АВ взята точка М так, что МС = 25 см. Найти периметр треугольника АМС.</a:t>
            </a:r>
            <a:endParaRPr lang="ru-RU" sz="2400" b="1" dirty="0"/>
          </a:p>
        </p:txBody>
      </p:sp>
      <p:sp>
        <p:nvSpPr>
          <p:cNvPr id="3" name="Rectangle 4"/>
          <p:cNvSpPr>
            <a:spLocks noChangeArrowheads="1"/>
          </p:cNvSpPr>
          <p:nvPr/>
        </p:nvSpPr>
        <p:spPr bwMode="auto">
          <a:xfrm>
            <a:off x="0" y="0"/>
            <a:ext cx="91440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4" name="Rectangle 5"/>
          <p:cNvSpPr>
            <a:spLocks noChangeArrowheads="1"/>
          </p:cNvSpPr>
          <p:nvPr/>
        </p:nvSpPr>
        <p:spPr bwMode="auto">
          <a:xfrm>
            <a:off x="163818" y="2609034"/>
            <a:ext cx="4337469" cy="37548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По теореме Пифагора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А</a:t>
            </a: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D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cs typeface="Times New Roman" pitchFamily="18" charset="0"/>
              </a:rPr>
              <a:t> = 20 см.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По теореме Пифагора 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ВМ = 15 см.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МА = 20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/>
                <a:ea typeface="Calibri" pitchFamily="34" charset="0"/>
                <a:cs typeface="Times New Roman" pitchFamily="18" charset="0"/>
              </a:rPr>
              <a:t>–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 15 = 5 см.</a:t>
            </a:r>
            <a:endParaRPr kumimoji="0" lang="ru-RU" sz="14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tabLst/>
            </a:pP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Р = 5+25+20   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= </a:t>
            </a:r>
            <a:b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</a:b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= 30 +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Calibri" pitchFamily="34" charset="0"/>
                <a:cs typeface="Times New Roman" pitchFamily="18" charset="0"/>
              </a:rPr>
              <a:t>20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  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(см).</a:t>
            </a:r>
            <a:endParaRPr kumimoji="0" lang="ru-RU" sz="4000" b="1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Times New Roman" pitchFamily="18" charset="0"/>
              <a:cs typeface="Times New Roman" pitchFamily="18" charset="0"/>
            </a:endParaRPr>
          </a:p>
        </p:txBody>
      </p:sp>
      <p:grpSp>
        <p:nvGrpSpPr>
          <p:cNvPr id="31" name="Группа 30"/>
          <p:cNvGrpSpPr/>
          <p:nvPr/>
        </p:nvGrpSpPr>
        <p:grpSpPr>
          <a:xfrm>
            <a:off x="4355976" y="1672641"/>
            <a:ext cx="4502749" cy="4348040"/>
            <a:chOff x="0" y="0"/>
            <a:chExt cx="2371725" cy="2104731"/>
          </a:xfrm>
        </p:grpSpPr>
        <p:sp>
          <p:nvSpPr>
            <p:cNvPr id="32" name="Поле 6"/>
            <p:cNvSpPr txBox="1"/>
            <p:nvPr/>
          </p:nvSpPr>
          <p:spPr>
            <a:xfrm>
              <a:off x="2009775" y="0"/>
              <a:ext cx="295275" cy="400050"/>
            </a:xfrm>
            <a:prstGeom prst="rect">
              <a:avLst/>
            </a:prstGeom>
            <a:noFill/>
            <a:ln w="6350">
              <a:noFill/>
            </a:ln>
            <a:effectLst/>
          </p:spPr>
          <p:txBody>
            <a:bodyPr rot="0" spcFirstLastPara="0" vert="horz" wrap="square" lIns="91440" tIns="45720" rIns="91440" bIns="45720" numCol="1" spcCol="0" rtlCol="0" fromWordArt="0" anchor="t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defTabSz="914400" eaLnBrk="1" fontAlgn="auto" latinLnBrk="0" hangingPunct="1">
                <a:lnSpc>
                  <a:spcPct val="115000"/>
                </a:lnSpc>
                <a:spcBef>
                  <a:spcPts val="0"/>
                </a:spcBef>
                <a:spcAft>
                  <a:spcPts val="100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u-RU" sz="2800" b="1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rPr>
                <a:t>С</a:t>
              </a:r>
              <a:endParaRPr kumimoji="0" lang="ru-RU" b="0" i="0" u="none" strike="noStrike" kern="0" cap="none" spc="0" normalizeH="0" baseline="0" noProof="0" dirty="0">
                <a:ln>
                  <a:noFill/>
                </a:ln>
                <a:solidFill>
                  <a:sysClr val="windowText" lastClr="000000"/>
                </a:solidFill>
                <a:effectLst/>
                <a:uLnTx/>
                <a:uFillTx/>
                <a:latin typeface="Calibri"/>
                <a:ea typeface="Calibri"/>
                <a:cs typeface="Times New Roman"/>
              </a:endParaRPr>
            </a:p>
          </p:txBody>
        </p:sp>
        <p:grpSp>
          <p:nvGrpSpPr>
            <p:cNvPr id="33" name="Группа 32"/>
            <p:cNvGrpSpPr/>
            <p:nvPr/>
          </p:nvGrpSpPr>
          <p:grpSpPr>
            <a:xfrm>
              <a:off x="0" y="0"/>
              <a:ext cx="2371725" cy="2104731"/>
              <a:chOff x="0" y="0"/>
              <a:chExt cx="2371725" cy="2104731"/>
            </a:xfrm>
          </p:grpSpPr>
          <p:sp>
            <p:nvSpPr>
              <p:cNvPr id="34" name="Поле 5"/>
              <p:cNvSpPr txBox="1"/>
              <p:nvPr/>
            </p:nvSpPr>
            <p:spPr>
              <a:xfrm>
                <a:off x="47625" y="0"/>
                <a:ext cx="257175" cy="400050"/>
              </a:xfrm>
              <a:prstGeom prst="rect">
                <a:avLst/>
              </a:prstGeom>
              <a:noFill/>
              <a:ln w="6350">
                <a:noFill/>
              </a:ln>
              <a:effectLst/>
            </p:spPr>
            <p:txBody>
              <a:bodyPr rot="0" spcFirstLastPara="0" vert="horz" wrap="square" lIns="91440" tIns="45720" rIns="91440" bIns="45720" numCol="1" spcCol="0" rtlCol="0" fromWordArt="0" anchor="t" anchorCtr="0" forceAA="0" compatLnSpc="1">
                <a:prstTxWarp prst="textNoShape">
                  <a:avLst/>
                </a:prstTxWarp>
                <a:noAutofit/>
              </a:bodyPr>
              <a:lstStyle/>
              <a:p>
                <a:pPr marL="0" marR="0" lvl="0" indent="0" defTabSz="914400" eaLnBrk="1" fontAlgn="auto" latinLnBrk="0" hangingPunct="1">
                  <a:lnSpc>
                    <a:spcPct val="115000"/>
                  </a:lnSpc>
                  <a:spcBef>
                    <a:spcPts val="0"/>
                  </a:spcBef>
                  <a:spcAft>
                    <a:spcPts val="1000"/>
                  </a:spcAft>
                  <a:buClrTx/>
                  <a:buSzTx/>
                  <a:buFontTx/>
                  <a:buNone/>
                  <a:tabLst/>
                  <a:defRPr/>
                </a:pPr>
                <a:r>
                  <a:rPr kumimoji="0" lang="ru-RU" sz="2800" b="1" i="0" u="none" strike="noStrike" kern="0" cap="none" spc="0" normalizeH="0" baseline="0" noProof="0" dirty="0">
                    <a:ln>
                      <a:noFill/>
                    </a:ln>
                    <a:solidFill>
                      <a:sysClr val="windowText" lastClr="000000"/>
                    </a:solidFill>
                    <a:effectLst/>
                    <a:uLnTx/>
                    <a:uFillTx/>
                    <a:latin typeface="Calibri"/>
                    <a:ea typeface="Calibri"/>
                    <a:cs typeface="Times New Roman"/>
                  </a:rPr>
                  <a:t>В</a:t>
                </a:r>
                <a:endParaRPr kumimoji="0" lang="ru-RU" b="0" i="0" u="none" strike="noStrike" kern="0" cap="none" spc="0" normalizeH="0" baseline="0" noProof="0" dirty="0">
                  <a:ln>
                    <a:noFill/>
                  </a:ln>
                  <a:solidFill>
                    <a:sysClr val="windowText" lastClr="000000"/>
                  </a:solidFill>
                  <a:effectLst/>
                  <a:uLnTx/>
                  <a:uFillTx/>
                  <a:latin typeface="Calibri"/>
                  <a:ea typeface="Calibri"/>
                  <a:cs typeface="Times New Roman"/>
                </a:endParaRPr>
              </a:p>
            </p:txBody>
          </p:sp>
          <p:grpSp>
            <p:nvGrpSpPr>
              <p:cNvPr id="35" name="Группа 34"/>
              <p:cNvGrpSpPr/>
              <p:nvPr/>
            </p:nvGrpSpPr>
            <p:grpSpPr>
              <a:xfrm>
                <a:off x="0" y="238125"/>
                <a:ext cx="2371725" cy="1866606"/>
                <a:chOff x="0" y="0"/>
                <a:chExt cx="2371725" cy="1866606"/>
              </a:xfrm>
            </p:grpSpPr>
            <p:cxnSp>
              <p:nvCxnSpPr>
                <p:cNvPr id="36" name="Прямая соединительная линия 35"/>
                <p:cNvCxnSpPr/>
                <p:nvPr/>
              </p:nvCxnSpPr>
              <p:spPr>
                <a:xfrm flipH="1">
                  <a:off x="323850" y="0"/>
                  <a:ext cx="1743075" cy="1714500"/>
                </a:xfrm>
                <a:prstGeom prst="line">
                  <a:avLst/>
                </a:prstGeom>
                <a:noFill/>
                <a:ln w="28575" cap="flat" cmpd="sng" algn="ctr">
                  <a:solidFill>
                    <a:sysClr val="windowText" lastClr="000000"/>
                  </a:solidFill>
                  <a:prstDash val="solid"/>
                </a:ln>
                <a:effectLst/>
              </p:spPr>
            </p:cxnSp>
            <p:grpSp>
              <p:nvGrpSpPr>
                <p:cNvPr id="37" name="Группа 36"/>
                <p:cNvGrpSpPr/>
                <p:nvPr/>
              </p:nvGrpSpPr>
              <p:grpSpPr>
                <a:xfrm>
                  <a:off x="0" y="0"/>
                  <a:ext cx="2371725" cy="1866606"/>
                  <a:chOff x="0" y="0"/>
                  <a:chExt cx="2371725" cy="1866606"/>
                </a:xfrm>
              </p:grpSpPr>
              <p:cxnSp>
                <p:nvCxnSpPr>
                  <p:cNvPr id="38" name="Прямая соединительная линия 37"/>
                  <p:cNvCxnSpPr/>
                  <p:nvPr/>
                </p:nvCxnSpPr>
                <p:spPr>
                  <a:xfrm flipH="1">
                    <a:off x="323850" y="0"/>
                    <a:ext cx="1743075" cy="1123950"/>
                  </a:xfrm>
                  <a:prstGeom prst="line">
                    <a:avLst/>
                  </a:prstGeom>
                  <a:noFill/>
                  <a:ln w="28575" cap="flat" cmpd="sng" algn="ctr">
                    <a:solidFill>
                      <a:sysClr val="windowText" lastClr="000000"/>
                    </a:solidFill>
                    <a:prstDash val="solid"/>
                  </a:ln>
                  <a:effectLst/>
                </p:spPr>
              </p:cxnSp>
              <p:grpSp>
                <p:nvGrpSpPr>
                  <p:cNvPr id="39" name="Группа 38"/>
                  <p:cNvGrpSpPr/>
                  <p:nvPr/>
                </p:nvGrpSpPr>
                <p:grpSpPr>
                  <a:xfrm>
                    <a:off x="0" y="0"/>
                    <a:ext cx="2371725" cy="1866606"/>
                    <a:chOff x="0" y="0"/>
                    <a:chExt cx="2371725" cy="1866606"/>
                  </a:xfrm>
                </p:grpSpPr>
                <p:sp>
                  <p:nvSpPr>
                    <p:cNvPr id="40" name="Поле 7"/>
                    <p:cNvSpPr txBox="1"/>
                    <p:nvPr/>
                  </p:nvSpPr>
                  <p:spPr>
                    <a:xfrm>
                      <a:off x="2066925" y="1466556"/>
                      <a:ext cx="304800" cy="400050"/>
                    </a:xfrm>
                    <a:prstGeom prst="rect">
                      <a:avLst/>
                    </a:prstGeom>
                    <a:noFill/>
                    <a:ln w="6350">
                      <a:noFill/>
                    </a:ln>
                    <a:effectLst/>
                  </p:spPr>
                  <p:txBody>
                    <a:bodyPr rot="0" spcFirstLastPara="0" vert="horz" wrap="square" lIns="91440" tIns="45720" rIns="91440" bIns="45720" numCol="1" spcCol="0" rtlCol="0" fromWordArt="0" anchor="t" anchorCtr="0" forceAA="0" compatLnSpc="1">
                      <a:prstTxWarp prst="textNoShape">
                        <a:avLst/>
                      </a:prstTxWarp>
                      <a:noAutofit/>
                    </a:bodyPr>
                    <a:lstStyle/>
                    <a:p>
                      <a:pPr marL="0" marR="0" lvl="0" indent="0" defTabSz="91440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2800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libri"/>
                          <a:ea typeface="Calibri"/>
                          <a:cs typeface="Times New Roman"/>
                        </a:rPr>
                        <a:t>D</a:t>
                      </a:r>
                      <a:endParaRPr kumimoji="0" lang="ru-RU" b="0" i="0" u="none" strike="noStrike" kern="0" cap="none" spc="0" normalizeH="0" baseline="0" noProof="0" dirty="0">
                        <a:ln>
                          <a:noFill/>
                        </a:ln>
                        <a:solidFill>
                          <a:sysClr val="windowText" lastClr="000000"/>
                        </a:solidFill>
                        <a:effectLst/>
                        <a:uLnTx/>
                        <a:uFillTx/>
                        <a:latin typeface="Calibri"/>
                        <a:ea typeface="Calibri"/>
                        <a:cs typeface="Times New Roman"/>
                      </a:endParaRPr>
                    </a:p>
                  </p:txBody>
                </p:sp>
                <p:grpSp>
                  <p:nvGrpSpPr>
                    <p:cNvPr id="41" name="Группа 40"/>
                    <p:cNvGrpSpPr/>
                    <p:nvPr/>
                  </p:nvGrpSpPr>
                  <p:grpSpPr>
                    <a:xfrm>
                      <a:off x="0" y="0"/>
                      <a:ext cx="2066925" cy="1828800"/>
                      <a:chOff x="0" y="0"/>
                      <a:chExt cx="2066925" cy="1828800"/>
                    </a:xfrm>
                  </p:grpSpPr>
                  <p:sp>
                    <p:nvSpPr>
                      <p:cNvPr id="51" name="Поле 4"/>
                      <p:cNvSpPr txBox="1"/>
                      <p:nvPr/>
                    </p:nvSpPr>
                    <p:spPr>
                      <a:xfrm>
                        <a:off x="57150" y="1428750"/>
                        <a:ext cx="304800" cy="400050"/>
                      </a:xfrm>
                      <a:prstGeom prst="rect">
                        <a:avLst/>
                      </a:prstGeom>
                      <a:noFill/>
                      <a:ln w="6350">
                        <a:noFill/>
                      </a:ln>
                      <a:effectLst/>
                    </p:spPr>
                    <p:txBody>
                      <a:bodyPr rot="0" spcFirstLastPara="0" vert="horz" wrap="square" lIns="91440" tIns="45720" rIns="91440" bIns="45720" numCol="1" spcCol="0" rtlCol="0" fromWordArt="0" anchor="t" anchorCtr="0" forceAA="0" compatLnSpc="1">
                        <a:prstTxWarp prst="textNoShape">
                          <a:avLst/>
                        </a:prstTxWarp>
                        <a:noAutofit/>
                      </a:bodyPr>
                      <a:lstStyle/>
                      <a:p>
                        <a:pPr marL="0" marR="0" lvl="0" indent="0" defTabSz="914400" eaLnBrk="1" fontAlgn="auto" latinLnBrk="0" hangingPunct="1">
                          <a:lnSpc>
                            <a:spcPct val="115000"/>
                          </a:lnSpc>
                          <a:spcBef>
                            <a:spcPts val="0"/>
                          </a:spcBef>
                          <a:spcAft>
                            <a:spcPts val="100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2800" b="1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Calibri"/>
                            <a:cs typeface="Times New Roman"/>
                          </a:rPr>
                          <a:t>А</a:t>
                        </a:r>
                        <a:endParaRPr kumimoji="0" lang="ru-RU" b="1" i="0" u="none" strike="noStrike" kern="0" cap="none" spc="0" normalizeH="0" baseline="0" noProof="0" dirty="0">
                          <a:ln>
                            <a:noFill/>
                          </a:ln>
                          <a:solidFill>
                            <a:sysClr val="windowText" lastClr="000000"/>
                          </a:solidFill>
                          <a:effectLst/>
                          <a:uLnTx/>
                          <a:uFillTx/>
                          <a:latin typeface="Calibri"/>
                          <a:ea typeface="Calibri"/>
                          <a:cs typeface="Times New Roman"/>
                        </a:endParaRPr>
                      </a:p>
                    </p:txBody>
                  </p:sp>
                  <p:grpSp>
                    <p:nvGrpSpPr>
                      <p:cNvPr id="52" name="Группа 51"/>
                      <p:cNvGrpSpPr/>
                      <p:nvPr/>
                    </p:nvGrpSpPr>
                    <p:grpSpPr>
                      <a:xfrm>
                        <a:off x="0" y="0"/>
                        <a:ext cx="2066925" cy="1714500"/>
                        <a:chOff x="0" y="0"/>
                        <a:chExt cx="2066925" cy="1714500"/>
                      </a:xfrm>
                    </p:grpSpPr>
                    <p:sp>
                      <p:nvSpPr>
                        <p:cNvPr id="53" name="Прямоугольник 52"/>
                        <p:cNvSpPr/>
                        <p:nvPr/>
                      </p:nvSpPr>
                      <p:spPr>
                        <a:xfrm>
                          <a:off x="323850" y="0"/>
                          <a:ext cx="1743075" cy="1714500"/>
                        </a:xfrm>
                        <a:prstGeom prst="rect">
                          <a:avLst/>
                        </a:prstGeom>
                        <a:noFill/>
                        <a:ln w="25400" cap="flat" cmpd="sng" algn="ctr">
                          <a:solidFill>
                            <a:sysClr val="windowText" lastClr="000000"/>
                          </a:solidFill>
                          <a:prstDash val="solid"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ctr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00000"/>
                            </a:lnSpc>
                            <a:spcBef>
                              <a:spcPts val="0"/>
                            </a:spcBef>
                            <a:spcAft>
                              <a:spcPts val="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endParaRPr kumimoji="0" lang="ru-RU" sz="2400" b="0" i="0" u="none" strike="noStrike" kern="0" cap="none" spc="0" normalizeH="0" baseline="0" noProof="0">
                            <a:ln>
                              <a:noFill/>
                            </a:ln>
                            <a:solidFill>
                              <a:sysClr val="window" lastClr="FFFFFF"/>
                            </a:solidFill>
                            <a:effectLst/>
                            <a:uLnTx/>
                            <a:uFillTx/>
                            <a:latin typeface="Calibri"/>
                            <a:ea typeface="+mn-ea"/>
                            <a:cs typeface="+mn-cs"/>
                          </a:endParaRPr>
                        </a:p>
                      </p:txBody>
                    </p:sp>
                    <p:sp>
                      <p:nvSpPr>
                        <p:cNvPr id="54" name="Поле 8"/>
                        <p:cNvSpPr txBox="1"/>
                        <p:nvPr/>
                      </p:nvSpPr>
                      <p:spPr>
                        <a:xfrm>
                          <a:off x="0" y="828675"/>
                          <a:ext cx="323850" cy="400050"/>
                        </a:xfrm>
                        <a:prstGeom prst="rect">
                          <a:avLst/>
                        </a:prstGeom>
                        <a:noFill/>
                        <a:ln w="6350">
                          <a:noFill/>
                        </a:ln>
                        <a:effectLst/>
                      </p:spPr>
                      <p:txBody>
                        <a:bodyPr rot="0" spcFirstLastPara="0" vert="horz" wrap="square" lIns="91440" tIns="45720" rIns="91440" bIns="45720" numCol="1" spcCol="0" rtlCol="0" fromWordArt="0" anchor="t" anchorCtr="0" forceAA="0" compatLnSpc="1">
                          <a:prstTxWarp prst="textNoShape">
                            <a:avLst/>
                          </a:prstTxWarp>
                          <a:noAutofit/>
                        </a:bodyPr>
                        <a:lstStyle/>
                        <a:p>
                          <a:pPr marL="0" marR="0" lvl="0" indent="0" defTabSz="914400" eaLnBrk="1" fontAlgn="auto" latinLnBrk="0" hangingPunct="1">
                            <a:lnSpc>
                              <a:spcPct val="115000"/>
                            </a:lnSpc>
                            <a:spcBef>
                              <a:spcPts val="0"/>
                            </a:spcBef>
                            <a:spcAft>
                              <a:spcPts val="1000"/>
                            </a:spcAft>
                            <a:buClrTx/>
                            <a:buSzTx/>
                            <a:buFontTx/>
                            <a:buNone/>
                            <a:tabLst/>
                            <a:defRPr/>
                          </a:pPr>
                          <a:r>
                            <a:rPr kumimoji="0" lang="ru-RU" sz="2400" b="1" i="0" u="none" strike="noStrike" kern="0" cap="none" spc="0" normalizeH="0" baseline="0" noProof="0" dirty="0">
                              <a:ln>
                                <a:noFill/>
                              </a:ln>
                              <a:solidFill>
                                <a:sysClr val="windowText" lastClr="000000"/>
                              </a:solidFill>
                              <a:effectLst/>
                              <a:uLnTx/>
                              <a:uFillTx/>
                              <a:latin typeface="Calibri"/>
                              <a:ea typeface="Calibri"/>
                              <a:cs typeface="Times New Roman"/>
                            </a:rPr>
                            <a:t>М</a:t>
                          </a:r>
                          <a:endParaRPr kumimoji="0" lang="ru-RU" sz="1600" b="0" i="0" u="none" strike="noStrike" kern="0" cap="none" spc="0" normalizeH="0" baseline="0" noProof="0" dirty="0">
                            <a:ln>
                              <a:noFill/>
                            </a:ln>
                            <a:solidFill>
                              <a:sysClr val="windowText" lastClr="000000"/>
                            </a:solidFill>
                            <a:effectLst/>
                            <a:uLnTx/>
                            <a:uFillTx/>
                            <a:latin typeface="Calibri"/>
                            <a:ea typeface="Calibri"/>
                            <a:cs typeface="Times New Roman"/>
                          </a:endParaRPr>
                        </a:p>
                      </p:txBody>
                    </p:sp>
                  </p:grpSp>
                </p:grpSp>
              </p:grpSp>
            </p:grpSp>
          </p:grpSp>
        </p:grp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5" name="Прямоугольник 4"/>
              <p:cNvSpPr/>
              <p:nvPr/>
            </p:nvSpPr>
            <p:spPr>
              <a:xfrm>
                <a:off x="1763688" y="5805264"/>
                <a:ext cx="720080" cy="5651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800" b="1" i="1"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ru-RU" sz="2800" b="1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sz="2800" b="1" dirty="0" smtClean="0"/>
                  <a:t> </a:t>
                </a:r>
                <a:endParaRPr lang="ru-RU" sz="2800" b="1" dirty="0"/>
              </a:p>
            </p:txBody>
          </p:sp>
        </mc:Choice>
        <mc:Fallback xmlns="">
          <p:sp>
            <p:nvSpPr>
              <p:cNvPr id="5" name="Прямоугольник 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1763688" y="5805264"/>
                <a:ext cx="720080" cy="565155"/>
              </a:xfrm>
              <a:prstGeom prst="rect">
                <a:avLst/>
              </a:prstGeom>
              <a:blipFill rotWithShape="1"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5" name="Прямоугольник 54"/>
              <p:cNvSpPr/>
              <p:nvPr/>
            </p:nvSpPr>
            <p:spPr>
              <a:xfrm>
                <a:off x="2368043" y="5312117"/>
                <a:ext cx="720080" cy="5651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800" b="1" i="1"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ru-RU" sz="2800" b="1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sz="2800" b="1" dirty="0" smtClean="0"/>
                  <a:t> </a:t>
                </a:r>
                <a:endParaRPr lang="ru-RU" sz="2800" b="1" dirty="0"/>
              </a:p>
            </p:txBody>
          </p:sp>
        </mc:Choice>
        <mc:Fallback xmlns="">
          <p:sp>
            <p:nvSpPr>
              <p:cNvPr id="55" name="Прямоугольник 5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2368043" y="5312117"/>
                <a:ext cx="720080" cy="565155"/>
              </a:xfrm>
              <a:prstGeom prst="rect">
                <a:avLst/>
              </a:prstGeom>
              <a:blipFill rotWithShape="1"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6" name="Rectangle 5"/>
          <p:cNvSpPr>
            <a:spLocks noChangeArrowheads="1"/>
          </p:cNvSpPr>
          <p:nvPr/>
        </p:nvSpPr>
        <p:spPr bwMode="auto">
          <a:xfrm>
            <a:off x="1148297" y="2085861"/>
            <a:ext cx="1939826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5" name="Прямоугольник 24"/>
              <p:cNvSpPr/>
              <p:nvPr/>
            </p:nvSpPr>
            <p:spPr>
              <a:xfrm>
                <a:off x="5724128" y="667899"/>
                <a:ext cx="720080" cy="565155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14:m>
                  <m:oMath xmlns:m="http://schemas.openxmlformats.org/officeDocument/2006/math">
                    <m:rad>
                      <m:radPr>
                        <m:degHide m:val="on"/>
                        <m:ctrlPr>
                          <a:rPr lang="ru-RU" sz="2800" b="1" i="1">
                            <a:latin typeface="Cambria Math"/>
                            <a:ea typeface="Times New Roman"/>
                            <a:cs typeface="Times New Roman"/>
                          </a:rPr>
                        </m:ctrlPr>
                      </m:radPr>
                      <m:deg/>
                      <m:e>
                        <m:r>
                          <a:rPr lang="ru-RU" sz="2800" b="1" i="1">
                            <a:effectLst/>
                            <a:latin typeface="Cambria Math"/>
                            <a:ea typeface="Times New Roman"/>
                            <a:cs typeface="Times New Roman"/>
                          </a:rPr>
                          <m:t>𝟐</m:t>
                        </m:r>
                      </m:e>
                    </m:rad>
                  </m:oMath>
                </a14:m>
                <a:r>
                  <a:rPr lang="ru-RU" sz="2800" b="1" dirty="0" smtClean="0"/>
                  <a:t> </a:t>
                </a:r>
                <a:r>
                  <a:rPr lang="ru-RU" sz="2800" b="1" dirty="0" smtClean="0"/>
                  <a:t> </a:t>
                </a:r>
                <a:endParaRPr lang="ru-RU" sz="2800" b="1" dirty="0"/>
              </a:p>
            </p:txBody>
          </p:sp>
        </mc:Choice>
        <mc:Fallback>
          <p:sp>
            <p:nvSpPr>
              <p:cNvPr id="25" name="Прямоугольник 24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724128" y="667899"/>
                <a:ext cx="720080" cy="565155"/>
              </a:xfrm>
              <a:prstGeom prst="rect">
                <a:avLst/>
              </a:prstGeom>
              <a:blipFill rotWithShape="1"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1357290" y="129581"/>
            <a:ext cx="6143668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Логика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.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тур (4 балла)</a:t>
            </a:r>
            <a:endParaRPr lang="ru-RU" sz="4400" dirty="0">
              <a:solidFill>
                <a:srgbClr val="FF000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75756" y="3204517"/>
            <a:ext cx="2212975" cy="9445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0" y="764704"/>
            <a:ext cx="8964488" cy="261385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У  женщины пятеро детей – Михаил, Борис, Александр, Галина и Елена. Дети посещают мать по воскресеньям. Михаил приезжает через одно воскресенье, Борис – через два, Александр – через три, Галина – через четыре, Елена  – через пять.  1 января они были у матери все вместе. Будут ли они в этом году еще раз вместе в гостях у своей мамы?</a:t>
            </a:r>
            <a:endParaRPr lang="ru-RU" b="1" dirty="0">
              <a:ea typeface="Calibri"/>
              <a:cs typeface="Times New Roman"/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08644" y="3761258"/>
            <a:ext cx="8640960" cy="30521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latin typeface="Times New Roman"/>
                <a:ea typeface="Calibri"/>
                <a:cs typeface="Times New Roman"/>
              </a:rPr>
              <a:t>Найдем наименьшее общее кратное чисел 2, 3, 4, 5, 6. Это число 60.</a:t>
            </a:r>
            <a:endParaRPr lang="ru-RU" sz="2400" b="1" dirty="0">
              <a:ea typeface="Calibri"/>
              <a:cs typeface="Times New Roman"/>
            </a:endParaRPr>
          </a:p>
          <a:p>
            <a:pPr>
              <a:lnSpc>
                <a:spcPct val="115000"/>
              </a:lnSpc>
              <a:spcAft>
                <a:spcPts val="1000"/>
              </a:spcAft>
            </a:pPr>
            <a:r>
              <a:rPr lang="ru-RU" sz="3200" b="1" dirty="0">
                <a:latin typeface="Times New Roman"/>
                <a:ea typeface="Calibri"/>
                <a:cs typeface="Times New Roman"/>
              </a:rPr>
              <a:t>В году 52 недели. Значит, в гости к своей маме её дети все вместе в этом году уже не соберутся.</a:t>
            </a:r>
            <a:endParaRPr lang="ru-RU" sz="2400" b="1" dirty="0">
              <a:ea typeface="Calibri"/>
              <a:cs typeface="Times New Roman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E:\Documents and Settings\Сапронова_О_Н\Рабочий стол\10.jpg"/>
          <p:cNvPicPr>
            <a:picLocks noChangeAspect="1" noChangeArrowheads="1"/>
          </p:cNvPicPr>
          <p:nvPr/>
        </p:nvPicPr>
        <p:blipFill>
          <a:blip r:embed="rId2" cstate="print">
            <a:lum bright="40000" contrast="-40000"/>
          </a:blip>
          <a:srcRect/>
          <a:stretch>
            <a:fillRect/>
          </a:stretch>
        </p:blipFill>
        <p:spPr bwMode="auto">
          <a:xfrm>
            <a:off x="-2407" y="-24"/>
            <a:ext cx="9146407" cy="6858024"/>
          </a:xfrm>
          <a:prstGeom prst="rect">
            <a:avLst/>
          </a:prstGeom>
          <a:noFill/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42844" y="404664"/>
            <a:ext cx="8643998" cy="3672408"/>
          </a:xfrm>
        </p:spPr>
        <p:txBody>
          <a:bodyPr>
            <a:noAutofit/>
          </a:bodyPr>
          <a:lstStyle/>
          <a:p>
            <a:r>
              <a:rPr lang="en-US" sz="8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C</a:t>
            </a:r>
            <a:r>
              <a:rPr lang="ru-RU" sz="8800" b="1" dirty="0" smtClean="0">
                <a:solidFill>
                  <a:schemeClr val="accent6">
                    <a:lumMod val="75000"/>
                  </a:schemeClr>
                </a:solidFill>
                <a:latin typeface="Monotype Corsiva" pitchFamily="66" charset="0"/>
              </a:rPr>
              <a:t>ерпуховская математическая регата 2017</a:t>
            </a:r>
            <a:endParaRPr lang="ru-RU" sz="8800" b="1" dirty="0">
              <a:solidFill>
                <a:schemeClr val="accent6">
                  <a:lumMod val="75000"/>
                </a:schemeClr>
              </a:solidFill>
              <a:latin typeface="Monotype Corsiva" pitchFamily="66" charset="0"/>
            </a:endParaRP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4678288"/>
            <a:ext cx="6400800" cy="1847056"/>
          </a:xfrm>
        </p:spPr>
        <p:txBody>
          <a:bodyPr>
            <a:normAutofit/>
          </a:bodyPr>
          <a:lstStyle/>
          <a:p>
            <a:r>
              <a:rPr lang="en-US" sz="11500" b="1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II   </a:t>
            </a:r>
            <a:r>
              <a:rPr lang="ru-RU" sz="11500" b="1" dirty="0" smtClean="0">
                <a:solidFill>
                  <a:schemeClr val="accent5">
                    <a:lumMod val="75000"/>
                  </a:schemeClr>
                </a:solidFill>
                <a:latin typeface="Monotype Corsiva" pitchFamily="66" charset="0"/>
              </a:rPr>
              <a:t>тур</a:t>
            </a:r>
            <a:endParaRPr lang="ru-RU" sz="11500" b="1" dirty="0">
              <a:solidFill>
                <a:schemeClr val="accent5">
                  <a:lumMod val="75000"/>
                </a:schemeClr>
              </a:solidFill>
              <a:latin typeface="Monotype Corsiva" pitchFamily="66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8" name="Rectangle 4"/>
          <p:cNvSpPr>
            <a:spLocks noChangeArrowheads="1"/>
          </p:cNvSpPr>
          <p:nvPr/>
        </p:nvSpPr>
        <p:spPr bwMode="auto">
          <a:xfrm>
            <a:off x="0" y="790575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itchFamily="34" charset="0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071538" y="188640"/>
            <a:ext cx="678661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Алгебра. </a:t>
            </a:r>
            <a:r>
              <a:rPr lang="en-US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II </a:t>
            </a:r>
            <a:r>
              <a:rPr lang="ru-RU" sz="4400" b="1" dirty="0" smtClean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тур (6 баллов)</a:t>
            </a:r>
            <a:r>
              <a:rPr lang="ru-RU" sz="40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endParaRPr lang="ru-RU" sz="4000" dirty="0"/>
          </a:p>
        </p:txBody>
      </p:sp>
      <p:sp>
        <p:nvSpPr>
          <p:cNvPr id="11272" name="Rectangle 8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11274" name="Rectangle 10"/>
          <p:cNvSpPr>
            <a:spLocks noChangeArrowheads="1"/>
          </p:cNvSpPr>
          <p:nvPr/>
        </p:nvSpPr>
        <p:spPr bwMode="auto">
          <a:xfrm>
            <a:off x="0" y="0"/>
            <a:ext cx="9144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323528" y="974578"/>
            <a:ext cx="8640960" cy="17643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15000"/>
              </a:lnSpc>
              <a:spcAft>
                <a:spcPts val="0"/>
              </a:spcAft>
            </a:pPr>
            <a:r>
              <a:rPr lang="ru-RU" sz="2400" b="1" dirty="0">
                <a:latin typeface="Times New Roman"/>
                <a:ea typeface="Calibri"/>
                <a:cs typeface="Times New Roman"/>
              </a:rPr>
              <a:t>В Солнечном городе прошли соревнования на кольцевой трассе на велосипедах.  </a:t>
            </a:r>
            <a:r>
              <a:rPr lang="ru-RU" sz="2400" b="1" dirty="0" err="1">
                <a:latin typeface="Times New Roman"/>
                <a:ea typeface="Calibri"/>
                <a:cs typeface="Times New Roman"/>
              </a:rPr>
              <a:t>Знайка</a:t>
            </a:r>
            <a:r>
              <a:rPr lang="ru-RU" sz="2400" b="1" dirty="0">
                <a:latin typeface="Times New Roman"/>
                <a:ea typeface="Calibri"/>
                <a:cs typeface="Times New Roman"/>
              </a:rPr>
              <a:t> проезжал круг на 3 мин быстрее, чем Незнайка,  и через 1 ч обогнал его ровно на круг. За какое время каждый из них проезжает  круг?</a:t>
            </a:r>
            <a:endParaRPr lang="ru-RU" b="1" dirty="0">
              <a:ea typeface="Calibri"/>
              <a:cs typeface="Times New Roman"/>
            </a:endParaRPr>
          </a:p>
        </p:txBody>
      </p:sp>
      <p:sp>
        <p:nvSpPr>
          <p:cNvPr id="10" name="Rectangle 5"/>
          <p:cNvSpPr>
            <a:spLocks noChangeArrowheads="1"/>
          </p:cNvSpPr>
          <p:nvPr/>
        </p:nvSpPr>
        <p:spPr bwMode="auto">
          <a:xfrm>
            <a:off x="1187624" y="2636912"/>
            <a:ext cx="1939826" cy="86177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Решение</a:t>
            </a:r>
            <a:r>
              <a:rPr kumimoji="0" lang="ru-RU" sz="32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Times New Roman" pitchFamily="18" charset="0"/>
                <a:ea typeface="Times New Roman" pitchFamily="18" charset="0"/>
                <a:cs typeface="Times New Roman" pitchFamily="18" charset="0"/>
              </a:rPr>
              <a:t>.</a:t>
            </a:r>
            <a:endParaRPr kumimoji="0" lang="ru-RU" sz="3200" b="1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Прямоугольник 3"/>
              <p:cNvSpPr/>
              <p:nvPr/>
            </p:nvSpPr>
            <p:spPr>
              <a:xfrm>
                <a:off x="323528" y="3140968"/>
                <a:ext cx="8640960" cy="3380221"/>
              </a:xfrm>
              <a:prstGeom prst="rect">
                <a:avLst/>
              </a:prstGeom>
            </p:spPr>
            <p:txBody>
              <a:bodyPr wrap="square">
                <a:spAutoFit/>
              </a:bodyPr>
              <a:lstStyle/>
              <a:p>
                <a:pPr>
                  <a:lnSpc>
                    <a:spcPct val="115000"/>
                  </a:lnSpc>
                  <a:spcBef>
                    <a:spcPts val="1200"/>
                  </a:spcBef>
                  <a:spcAft>
                    <a:spcPts val="0"/>
                  </a:spcAft>
                </a:pPr>
                <a:r>
                  <a:rPr lang="ru-RU" sz="3200" b="1" dirty="0">
                    <a:latin typeface="Times New Roman"/>
                    <a:ea typeface="Calibri"/>
                    <a:cs typeface="Times New Roman"/>
                  </a:rPr>
                  <a:t>Пусть  </a:t>
                </a:r>
                <a:r>
                  <a:rPr lang="ru-RU" sz="3200" b="1" dirty="0" err="1">
                    <a:latin typeface="Times New Roman"/>
                    <a:ea typeface="Calibri"/>
                    <a:cs typeface="Times New Roman"/>
                  </a:rPr>
                  <a:t>Знайка</a:t>
                </a:r>
                <a:r>
                  <a:rPr lang="ru-RU" sz="3200" b="1" dirty="0">
                    <a:latin typeface="Times New Roman"/>
                    <a:ea typeface="Calibri"/>
                    <a:cs typeface="Times New Roman"/>
                  </a:rPr>
                  <a:t> проезжает круг за х мин, тогда Незнайка – за (х+3) мин.   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ru-RU" sz="40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40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𝟔𝟎</m:t>
                        </m:r>
                      </m:num>
                      <m:den>
                        <m:r>
                          <a:rPr lang="en-US" sz="40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</m:den>
                    </m:f>
                    <m:r>
                      <a:rPr lang="ru-RU" sz="40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− </m:t>
                    </m:r>
                    <m:f>
                      <m:fPr>
                        <m:ctrlPr>
                          <a:rPr lang="ru-RU" sz="40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</m:ctrlPr>
                      </m:fPr>
                      <m:num>
                        <m:r>
                          <a:rPr lang="ru-RU" sz="40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𝟔𝟎</m:t>
                        </m:r>
                      </m:num>
                      <m:den>
                        <m:r>
                          <a:rPr lang="ru-RU" sz="40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𝒙</m:t>
                        </m:r>
                        <m:r>
                          <a:rPr lang="ru-RU" sz="40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+</m:t>
                        </m:r>
                        <m:r>
                          <a:rPr lang="ru-RU" sz="4000" b="1" i="1">
                            <a:effectLst/>
                            <a:latin typeface="Cambria Math"/>
                            <a:ea typeface="Calibri"/>
                            <a:cs typeface="Times New Roman"/>
                          </a:rPr>
                          <m:t>𝟑</m:t>
                        </m:r>
                      </m:den>
                    </m:f>
                    <m:r>
                      <a:rPr lang="ru-RU" sz="40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= </m:t>
                    </m:r>
                    <m:r>
                      <a:rPr lang="ru-RU" sz="4000" b="1" i="1">
                        <a:effectLst/>
                        <a:latin typeface="Cambria Math"/>
                        <a:ea typeface="Calibri"/>
                        <a:cs typeface="Times New Roman"/>
                      </a:rPr>
                      <m:t>𝟏</m:t>
                    </m:r>
                  </m:oMath>
                </a14:m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;    </a:t>
                </a:r>
                <a:r>
                  <a:rPr lang="ru-RU" sz="3200" b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/>
                </a:r>
                <a:br>
                  <a:rPr lang="ru-RU" sz="3200" b="1" dirty="0" smtClean="0">
                    <a:effectLst/>
                    <a:latin typeface="Times New Roman"/>
                    <a:ea typeface="Times New Roman"/>
                    <a:cs typeface="Times New Roman"/>
                  </a:rPr>
                </a:br>
                <a:r>
                  <a:rPr lang="ru-RU" sz="3200" b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х</a:t>
                </a:r>
                <a:r>
                  <a:rPr lang="ru-RU" sz="3200" b="1" baseline="30000" dirty="0" smtClean="0">
                    <a:effectLst/>
                    <a:latin typeface="Times New Roman"/>
                    <a:ea typeface="Times New Roman"/>
                    <a:cs typeface="Times New Roman"/>
                  </a:rPr>
                  <a:t>2</a:t>
                </a:r>
                <a:r>
                  <a:rPr lang="ru-RU" sz="3200" b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+3х – 180 = 0;    х=12;    12+3=15 (мин).</a:t>
                </a:r>
                <a:endParaRPr lang="ru-RU" sz="3200" b="1" dirty="0">
                  <a:ea typeface="Calibri"/>
                  <a:cs typeface="Times New Roman"/>
                </a:endParaRPr>
              </a:p>
              <a:p>
                <a:pPr>
                  <a:lnSpc>
                    <a:spcPct val="115000"/>
                  </a:lnSpc>
                  <a:spcAft>
                    <a:spcPts val="0"/>
                  </a:spcAft>
                </a:pPr>
                <a:r>
                  <a:rPr lang="ru-RU" sz="3200" b="1" u="sng" dirty="0">
                    <a:effectLst/>
                    <a:latin typeface="Times New Roman"/>
                    <a:ea typeface="Times New Roman"/>
                    <a:cs typeface="Times New Roman"/>
                  </a:rPr>
                  <a:t>Ответ:</a:t>
                </a:r>
                <a:r>
                  <a:rPr lang="ru-RU" sz="3200" b="1" dirty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ru-RU" sz="3200" b="1" dirty="0" smtClean="0">
                    <a:effectLst/>
                    <a:latin typeface="Times New Roman"/>
                    <a:ea typeface="Times New Roman"/>
                    <a:cs typeface="Times New Roman"/>
                  </a:rPr>
                  <a:t> </a:t>
                </a:r>
                <a:r>
                  <a:rPr lang="ru-RU" sz="3200" b="1" dirty="0" err="1" smtClean="0">
                    <a:effectLst/>
                    <a:latin typeface="Times New Roman"/>
                    <a:ea typeface="Calibri"/>
                    <a:cs typeface="Times New Roman"/>
                  </a:rPr>
                  <a:t>Знайка</a:t>
                </a:r>
                <a:r>
                  <a:rPr lang="ru-RU" sz="3200" b="1" dirty="0" smtClean="0">
                    <a:effectLst/>
                    <a:latin typeface="Times New Roman"/>
                    <a:ea typeface="Calibri"/>
                    <a:cs typeface="Times New Roman"/>
                  </a:rPr>
                  <a:t> </a:t>
                </a:r>
                <a:r>
                  <a:rPr lang="ru-RU" sz="3200" b="1" dirty="0">
                    <a:effectLst/>
                    <a:latin typeface="Times New Roman"/>
                    <a:ea typeface="Calibri"/>
                    <a:cs typeface="Times New Roman"/>
                  </a:rPr>
                  <a:t>проезжает круг за 12 мин, </a:t>
                </a:r>
                <a:r>
                  <a:rPr lang="ru-RU" sz="3200" b="1" dirty="0" smtClean="0">
                    <a:effectLst/>
                    <a:latin typeface="Times New Roman"/>
                    <a:ea typeface="Calibri"/>
                    <a:cs typeface="Times New Roman"/>
                  </a:rPr>
                  <a:t/>
                </a:r>
                <a:br>
                  <a:rPr lang="ru-RU" sz="3200" b="1" dirty="0" smtClean="0">
                    <a:effectLst/>
                    <a:latin typeface="Times New Roman"/>
                    <a:ea typeface="Calibri"/>
                    <a:cs typeface="Times New Roman"/>
                  </a:rPr>
                </a:br>
                <a:r>
                  <a:rPr lang="ru-RU" sz="3200" b="1" dirty="0" smtClean="0">
                    <a:effectLst/>
                    <a:latin typeface="Times New Roman"/>
                    <a:ea typeface="Calibri"/>
                    <a:cs typeface="Times New Roman"/>
                  </a:rPr>
                  <a:t>а </a:t>
                </a:r>
                <a:r>
                  <a:rPr lang="ru-RU" sz="3200" b="1" dirty="0">
                    <a:effectLst/>
                    <a:latin typeface="Times New Roman"/>
                    <a:ea typeface="Calibri"/>
                    <a:cs typeface="Times New Roman"/>
                  </a:rPr>
                  <a:t>Незнайка – за 15 мин.</a:t>
                </a:r>
                <a:endParaRPr lang="ru-RU" sz="3200" b="1" dirty="0">
                  <a:ea typeface="Calibri"/>
                  <a:cs typeface="Times New Roman"/>
                </a:endParaRPr>
              </a:p>
            </p:txBody>
          </p:sp>
        </mc:Choice>
        <mc:Fallback xmlns="">
          <p:sp>
            <p:nvSpPr>
              <p:cNvPr id="4" name="Прямоугольник 3"/>
              <p:cNvSpPr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23528" y="3140968"/>
                <a:ext cx="8640960" cy="3380221"/>
              </a:xfrm>
              <a:prstGeom prst="rect">
                <a:avLst/>
              </a:prstGeom>
              <a:blipFill rotWithShape="1">
                <a:blip r:embed="rId2"/>
                <a:stretch>
                  <a:fillRect l="-1763" t="-1622" r="-1693" b="-3423"/>
                </a:stretch>
              </a:blipFill>
            </p:spPr>
            <p:txBody>
              <a:bodyPr/>
              <a:lstStyle/>
              <a:p>
                <a:r>
                  <a:rPr lang="ru-RU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1637</TotalTime>
  <Words>920</Words>
  <Application>Microsoft Office PowerPoint</Application>
  <PresentationFormat>Экран (4:3)</PresentationFormat>
  <Paragraphs>120</Paragraphs>
  <Slides>16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16</vt:i4>
      </vt:variant>
    </vt:vector>
  </HeadingPairs>
  <TitlesOfParts>
    <vt:vector size="17" baseType="lpstr">
      <vt:lpstr>Тема Office</vt:lpstr>
      <vt:lpstr>Cерпуховская математическая регата 2017</vt:lpstr>
      <vt:lpstr>Cерпуховская математическая регата 2017</vt:lpstr>
      <vt:lpstr>Разминка. (2 балла) </vt:lpstr>
      <vt:lpstr>Cерпуховская математическая регата 2017</vt:lpstr>
      <vt:lpstr>Алгебра. I тур (4 балла) </vt:lpstr>
      <vt:lpstr>Геометрия. I тур (4 балла)</vt:lpstr>
      <vt:lpstr>Презентация PowerPoint</vt:lpstr>
      <vt:lpstr>Cерпуховская математическая регата 2017</vt:lpstr>
      <vt:lpstr>Презентация PowerPoint</vt:lpstr>
      <vt:lpstr>Геометрия. II тур (6 баллов)</vt:lpstr>
      <vt:lpstr>Презентация PowerPoint</vt:lpstr>
      <vt:lpstr>Cерпуховская математическая регата 2017</vt:lpstr>
      <vt:lpstr>Презентация PowerPoint</vt:lpstr>
      <vt:lpstr>Геометрия. III тур (8 баллов)</vt:lpstr>
      <vt:lpstr>Презентация PowerPoint</vt:lpstr>
      <vt:lpstr>Cерпуховская математическая регата 2017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Математическая регата 2013</dc:title>
  <cp:lastModifiedBy>comp.you</cp:lastModifiedBy>
  <cp:revision>139</cp:revision>
  <dcterms:modified xsi:type="dcterms:W3CDTF">2017-04-10T06:06:12Z</dcterms:modified>
</cp:coreProperties>
</file>