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notesMasterIdLst>
    <p:notesMasterId r:id="rId21"/>
  </p:notesMasterIdLst>
  <p:sldIdLst>
    <p:sldId id="260" r:id="rId2"/>
    <p:sldId id="256" r:id="rId3"/>
    <p:sldId id="257" r:id="rId4"/>
    <p:sldId id="262" r:id="rId5"/>
    <p:sldId id="271" r:id="rId6"/>
    <p:sldId id="263" r:id="rId7"/>
    <p:sldId id="261" r:id="rId8"/>
    <p:sldId id="266" r:id="rId9"/>
    <p:sldId id="259" r:id="rId10"/>
    <p:sldId id="264" r:id="rId11"/>
    <p:sldId id="265" r:id="rId12"/>
    <p:sldId id="267" r:id="rId13"/>
    <p:sldId id="272" r:id="rId14"/>
    <p:sldId id="268" r:id="rId15"/>
    <p:sldId id="273" r:id="rId16"/>
    <p:sldId id="269" r:id="rId17"/>
    <p:sldId id="274" r:id="rId18"/>
    <p:sldId id="270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A8B7CF89-8F35-409E-B46B-D31029632BFE}">
          <p14:sldIdLst>
            <p14:sldId id="260"/>
            <p14:sldId id="256"/>
          </p14:sldIdLst>
        </p14:section>
        <p14:section name="Untitled Section" id="{7E32E664-52CA-4C9F-95FD-299448F7DF22}">
          <p14:sldIdLst>
            <p14:sldId id="257"/>
            <p14:sldId id="262"/>
            <p14:sldId id="271"/>
            <p14:sldId id="263"/>
            <p14:sldId id="261"/>
            <p14:sldId id="266"/>
            <p14:sldId id="259"/>
            <p14:sldId id="264"/>
            <p14:sldId id="265"/>
            <p14:sldId id="267"/>
            <p14:sldId id="272"/>
            <p14:sldId id="268"/>
            <p14:sldId id="273"/>
            <p14:sldId id="269"/>
            <p14:sldId id="274"/>
            <p14:sldId id="270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7DCDB-6200-4145-948F-2427F330D2D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983DF-570D-47E8-B19B-B9BCE22E72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716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983DF-570D-47E8-B19B-B9BCE22E72D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762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45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751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59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147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437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75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050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763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91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170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7880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889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1820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813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37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28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14B3D-35B1-467C-9988-00BF9EA0C98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4599B98-6E8D-4572-8C8C-869F646F7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974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85E3A3-C41B-4191-B2AB-A0AAAB3CC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416" y="278876"/>
            <a:ext cx="11056775" cy="36638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«Эффективная школа»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отделение «Жар – птица»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br>
              <a:rPr lang="ru-RU" sz="4000" dirty="0"/>
            </a:b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проекты</a:t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средство  развития дошкольников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CF1FA5-46E1-4164-9AC4-2227550A1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3484" y="5211192"/>
            <a:ext cx="2831128" cy="70003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Чеботникова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Т.А</a:t>
            </a:r>
          </a:p>
        </p:txBody>
      </p:sp>
    </p:spTree>
    <p:extLst>
      <p:ext uri="{BB962C8B-B14F-4D97-AF65-F5344CB8AC3E}">
        <p14:creationId xmlns:p14="http://schemas.microsoft.com/office/powerpoint/2010/main" val="582905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2293E98-354B-4212-B22B-AD7E84BE35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3803" y="506027"/>
            <a:ext cx="8915399" cy="6169981"/>
          </a:xfrm>
        </p:spPr>
        <p:txBody>
          <a:bodyPr>
            <a:noAutofit/>
          </a:bodyPr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Одним из ключевых аспектов выполнения Федерального государственного стандарта дошкольного образования, является организация педагогами развивающей предметно-пространственной среды. Поиски путей повышения её эффективности и совершенствования всегда оказываются связанными с разработкой максимально эффективных способов и средств организации педагогического взаимодействия с детьми в условиях семьи и детского сада. Одним из таких способов является проектная деятельность.</a:t>
            </a:r>
          </a:p>
          <a:p>
            <a:r>
              <a:rPr lang="ru-RU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Проектная деятельность в детском саду</a:t>
            </a: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— это педагогическая технология, при которой дети под руководством педагога решают значимую для них проблему или задачу, а итогом становится конкретный, осязаемый результат: поделка, эксперимент, театральная постановка, альбом или праздник. Ключевая особенность проектов— </a:t>
            </a:r>
            <a:r>
              <a:rPr lang="ru-RU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самостоятельная активность детей</a:t>
            </a: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они не просто получают знания в готовом виде, а добывают их сами: ищут информацию, экспериментируют, планируют работу. Это позволяет ребёнку не только познавать мир, но и воплощать новые знания в реальные продукты</a:t>
            </a:r>
            <a:r>
              <a:rPr lang="ru-RU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795358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D2CFF13-E610-4ECF-B524-2C52746F900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47" y="1597982"/>
            <a:ext cx="5262109" cy="3961430"/>
          </a:xfrm>
        </p:spPr>
      </p:pic>
      <p:pic>
        <p:nvPicPr>
          <p:cNvPr id="6" name="Объект 2">
            <a:extLst>
              <a:ext uri="{FF2B5EF4-FFF2-40B4-BE49-F238E27FC236}">
                <a16:creationId xmlns:a16="http://schemas.microsoft.com/office/drawing/2014/main" id="{76FF63AE-76AD-4C5B-B8F4-A9F3520FF4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341" y="1597982"/>
            <a:ext cx="4715271" cy="3961430"/>
          </a:xfrm>
        </p:spPr>
      </p:pic>
    </p:spTree>
    <p:extLst>
      <p:ext uri="{BB962C8B-B14F-4D97-AF65-F5344CB8AC3E}">
        <p14:creationId xmlns:p14="http://schemas.microsoft.com/office/powerpoint/2010/main" val="1511317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21240CC-C46A-47E5-90CC-C05B20F9CEB1}"/>
              </a:ext>
            </a:extLst>
          </p:cNvPr>
          <p:cNvSpPr txBox="1"/>
          <p:nvPr/>
        </p:nvSpPr>
        <p:spPr>
          <a:xfrm>
            <a:off x="1873188" y="1340528"/>
            <a:ext cx="9454719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Одной из форм проектной деятельности являются интерактивные проекты.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целенаправленная деятельность, в которой дети взаимодействуют друг с другом, с педагогом и, как правило, с интерактивными средствами (компьютером, интерактивной доской, песочницей и т.д.) для решения какой-либо задачи или проблемы. Ключевая особенность — ребёнок становится активным субъектом деятельности, а не просто исполнителем указаний взрослого.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Основное отличие интерактивного проекта от обычного  — </a:t>
            </a:r>
            <a:r>
              <a:rPr lang="ru-RU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наличие обратной связи</a:t>
            </a:r>
            <a:r>
              <a:rPr lang="ru-RU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интерактивном процессе ваши действия напрямую влияют на то, что происходит дальше: вы выбираете опцию, решаете задачу, участвуете в дискуссии. Это создаёт динамичный обмен, где нет жёстко заданных, неизменных шагов.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Интерактивные проекты действительно становятся мощным инструментом для всестороннего развития дошкольников, поскольку сочетают активное взаимодействие, познавательную мотивацию и практическую деятельность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 напрямую влияет на  развитие детей.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именно через такое взаимодействие  развитие идет сразу в нескольких направлениях.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Для создания интерактивных проектов в образовании применяют целый комплекс педагогических технологий — они часто комбинируются между собой.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8E8B65-1C0D-42BD-9213-CBC95C8DB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3390" y="346229"/>
            <a:ext cx="9791221" cy="719091"/>
          </a:xfrm>
        </p:spPr>
        <p:txBody>
          <a:bodyPr>
            <a:normAutofit fontScale="90000"/>
          </a:bodyPr>
          <a:lstStyle/>
          <a:p>
            <a:r>
              <a:rPr lang="en-U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7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такое интерактивный проект для дошкольников?</a:t>
            </a:r>
            <a:br>
              <a:rPr lang="ru-RU" sz="27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4276039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9CE88C-565C-4217-9D58-891D48263192}"/>
              </a:ext>
            </a:extLst>
          </p:cNvPr>
          <p:cNvSpPr txBox="1"/>
          <p:nvPr/>
        </p:nvSpPr>
        <p:spPr>
          <a:xfrm>
            <a:off x="1047565" y="213064"/>
            <a:ext cx="10608816" cy="6177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1800"/>
              </a:spcBef>
              <a:spcAft>
                <a:spcPts val="900"/>
              </a:spcAf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Как интерактивные проекты развивают ребёнка?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Такие проекты комплексно воздействуют на развитие дошкольника, развивая сразу несколько сфер: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Познавательная сфера.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 процессе работы над проектом дети сталкиваются с новыми задачами, которые требуют анализа, сравнения, классификации, обобщения. Это стимулирует мышление, память, внимание, воображение.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Речевое развитие.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Интерактивные проекты часто строятся на обсуждении, диалоге, совместном поиске решений. Это напрямую влияет на обогащение словарного запаса, развитие связной речи, умения аргументировать свою точку зрения. </a:t>
            </a: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Социально-коммуникативная сфера.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Работа в малых группах, парное взаимодействие, обсуждение результатов — всё это учит детей сотрудничать, договариваться, слушать других, проявлять эмпатию. </a:t>
            </a: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Эмоциональная и волевая сферы.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Успешное выполнение задачи и преодоление трудностей в проекте формирует уверенность в себе, целеустремлённость, умение справляться с неудачами. </a:t>
            </a: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Мелкая моторика и пространственная ориентация.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Многие интерактивные средства (конструкторы, интерактивные столы, песочницы) требуют точных, координированных движений, что напрямую влияет на развитие моторики. </a:t>
            </a: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Творческие способности.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Проекты часто предполагают создание чего-то нового: макета, презентации, сказки. Это стимулирует воображение и креативное мышление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16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16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77E26-9C72-46E4-B685-592855C75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045" y="328474"/>
            <a:ext cx="9693567" cy="781235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Технологии, применяемые для создания интерактивных проектов</a:t>
            </a:r>
            <a:endParaRPr lang="ru-RU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0071C-DF01-4302-9D38-CD56AF4E4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147" y="1225118"/>
            <a:ext cx="9773466" cy="50087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создания интерактивных проектов в образовании применяют целый комплекс педагогических технологий — они часто комбинируются между собой.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Технологии, ориентированные на совместную деятельность и диалог</a:t>
            </a:r>
          </a:p>
          <a:p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 проектного обучения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Кооперативное (групповое) обучение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Дискуссионные и диалоговые технологии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Имитационные и игровые технологии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Кейс-технология (case study). 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Деловые, ролевые и сюжетно-ролевые игры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Симуляции и тренажёры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Исследовательские и проблемно-ориентированные технологии</a:t>
            </a: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Проблемное обучение</a:t>
            </a:r>
          </a:p>
          <a:p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Мини-исследования и учебные эксперименты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826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95426BA-5440-4962-BC3C-2980C42696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13" y="1543655"/>
            <a:ext cx="5181600" cy="412029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B5B96-BAF3-43D1-BE84-3D4300066D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5939" y="1598613"/>
            <a:ext cx="4638472" cy="40653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D6C7D8-EDE6-4B6A-B862-E6D0C4276A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939" y="1543655"/>
            <a:ext cx="4638472" cy="412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705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5591FE2-FCD7-4804-87D6-E624C7A65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49583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форме организации и продолжительности проекты  подразделяются на </a:t>
            </a:r>
            <a:b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8D1A86-8CAE-4EC6-AA38-160C14C7C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2381" y="1704513"/>
            <a:ext cx="8992231" cy="4206709"/>
          </a:xfrm>
        </p:spPr>
        <p:txBody>
          <a:bodyPr/>
          <a:lstStyle/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Краткосрочные (1–3 дня)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Мини-проекты под конкретную задачу: «День без пластика» (сортировка, подсчёт, создание плаката, как бумажного, так и );</a:t>
            </a:r>
            <a:endParaRPr lang="ru-RU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Средней продолжительности (1–2 недели)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Тематические проекты: «Город профессий» (интервью с сотрудниками сада, мини-квесты, интерактивные игры, выставка макетов), «Книга добрых историй» (сбор рассказов, иллюстраций, создание «книжек – малышек» и т.д., как в бумажном, так и в электронном виде на смарт-панели или интерактивном планшете. Например: добавляют QR‑коды с короткими рассказами (записанными воспитателем со слов детей);</a:t>
            </a:r>
            <a:endParaRPr lang="ru-RU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Долгосрочные (месяц и более)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Проекты с регулярными этапами и видимым результатом: «Огород на окне» (посев, замеры, схемы, фотодневник или видио-презентация, дегустация), «Календарь природы» (ежедневные наблюдения, графики, схемы, как бумажные,так и в электронном виде, итоговая презентация).</a:t>
            </a:r>
            <a:endParaRPr lang="ru-RU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0039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1F8E5-CF0A-4C85-B64E-5C9BA01F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5333" y="277412"/>
            <a:ext cx="9277164" cy="976312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Технологические и цифровые инструменты как часть проектной технологии в детском саду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FDE33684-7CA6-4182-865C-90F1444D6B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088" y="2000371"/>
            <a:ext cx="5181600" cy="345892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988E5-3260-4880-A30C-D6DC24B0EE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42370" y="1598613"/>
            <a:ext cx="4452041" cy="4262436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Tx/>
              <a:buChar char="-"/>
            </a:pPr>
            <a:r>
              <a:rPr lang="ru-RU" sz="2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Интерактивные планшеты и доски</a:t>
            </a:r>
          </a:p>
          <a:p>
            <a:pPr marL="285750" indent="-285750">
              <a:buFontTx/>
              <a:buChar char="-"/>
            </a:pPr>
            <a:r>
              <a:rPr lang="ru-RU" sz="2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Интерактивные столы</a:t>
            </a:r>
          </a:p>
          <a:p>
            <a:pPr marL="285750" indent="-285750">
              <a:buFontTx/>
              <a:buChar char="-"/>
            </a:pPr>
            <a:r>
              <a:rPr lang="ru-RU" sz="2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Интерактивный пол</a:t>
            </a:r>
          </a:p>
          <a:p>
            <a:pPr marL="285750" indent="-285750">
              <a:buFontTx/>
              <a:buChar char="-"/>
            </a:pPr>
            <a:r>
              <a:rPr lang="ru-RU" sz="2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Интерактивные песочницы</a:t>
            </a:r>
          </a:p>
          <a:p>
            <a:pPr marL="285750" indent="-285750">
              <a:buFontTx/>
              <a:buChar char="-"/>
            </a:pPr>
            <a:r>
              <a:rPr lang="ru-RU" sz="2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окумент-камеры</a:t>
            </a:r>
          </a:p>
          <a:p>
            <a:pPr marL="285750" indent="-285750">
              <a:buFontTx/>
              <a:buChar char="-"/>
            </a:pPr>
            <a:r>
              <a:rPr lang="ru-RU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Простые программируемые игрушки (Bee-Bot, Blue-Bot, роботы-черепашки)</a:t>
            </a:r>
          </a:p>
          <a:p>
            <a:pPr marL="285750" indent="-285750">
              <a:buFontTx/>
              <a:buChar char="-"/>
            </a:pPr>
            <a:r>
              <a:rPr lang="ru-RU" sz="2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Интерактивная сенсорная панель</a:t>
            </a:r>
          </a:p>
          <a:p>
            <a:endParaRPr lang="ru-RU" sz="21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Сами по себе цифровые инструменты не являются педагогической технологией, но становятся её инструментом при правильном методическом сопровождении.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77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EE05195A-65A1-4F68-8383-A80BB421A51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974" y="3520987"/>
            <a:ext cx="4338637" cy="3044023"/>
          </a:xfr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09E69F7-9EF0-4167-AC34-BC3B9421CF5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439" y="3543159"/>
            <a:ext cx="4259202" cy="2999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1311874-268E-4D90-8B77-C965E16385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381" y="173392"/>
            <a:ext cx="4190260" cy="325560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7C1543A-D187-4447-B2BA-ECAF5D514E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974" y="171685"/>
            <a:ext cx="4338637" cy="325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77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70B4B822-D6A6-4B84-A186-2E3C2375A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3" y="328474"/>
            <a:ext cx="8915400" cy="870011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Проекты с использованием интерактивных досок, столов, планшетов  и сенсорных панелей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154C588-7D6B-4570-9A97-15E5BE9E517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0" r="18090"/>
          <a:stretch>
            <a:fillRect/>
          </a:stretch>
        </p:blipFill>
        <p:spPr>
          <a:xfrm>
            <a:off x="7997825" y="1739900"/>
            <a:ext cx="3506788" cy="4121150"/>
          </a:xfr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13D7CCD-44AA-4C4D-8008-FBD650F1C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89213" y="1367161"/>
            <a:ext cx="5311913" cy="5069150"/>
          </a:xfrm>
        </p:spPr>
        <p:txBody>
          <a:bodyPr>
            <a:normAutofit fontScale="77500" lnSpcReduction="20000"/>
          </a:bodyPr>
          <a:lstStyle/>
          <a:p>
            <a:endParaRPr lang="ru-RU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Сенсорные панели, интерактивные доски, столы и планшеты развивают целый комплекс навыков:</a:t>
            </a:r>
          </a:p>
          <a:p>
            <a:pPr marL="342900" indent="-342900">
              <a:buFontTx/>
              <a:buChar char="-"/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Когнитивные навыки </a:t>
            </a:r>
          </a:p>
          <a:p>
            <a:pPr marL="342900" indent="-342900">
              <a:buFontTx/>
              <a:buChar char="-"/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Моторику и сенсорику</a:t>
            </a:r>
          </a:p>
          <a:p>
            <a:pPr marL="342900" indent="-342900">
              <a:buFontTx/>
              <a:buChar char="-"/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Речевые и языковые навыки         </a:t>
            </a:r>
          </a:p>
          <a:p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  Социально- эмоциональные навыки </a:t>
            </a:r>
          </a:p>
          <a:p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  Предметные знания</a:t>
            </a:r>
          </a:p>
          <a:p>
            <a:endParaRPr lang="ru-RU" sz="23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3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3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ru-RU" sz="2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Пример:</a:t>
            </a:r>
            <a:r>
              <a:rPr lang="ru-RU" sz="2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Д/и «Сложи человечиков из геометрических фигур» — на доске дети собирают заданную картинку из геометрических фигур.</a:t>
            </a:r>
            <a:endParaRPr lang="ru-RU" sz="23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3493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49EFF-D868-4713-BD6B-1C9EC503C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446089"/>
            <a:ext cx="8915399" cy="628110"/>
          </a:xfrm>
        </p:spPr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YS Text"/>
              </a:rPr>
              <a:t>           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Проекты с использованием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YS Text"/>
              </a:rPr>
              <a:t> </a:t>
            </a:r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интерактивных песочниц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E066C26-4A2E-4C37-9DA1-1C14727A71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738" y="1538287"/>
            <a:ext cx="4206875" cy="422332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292AF-CE92-4940-8F88-C685496B2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89212" y="1422398"/>
            <a:ext cx="4628334" cy="5262487"/>
          </a:xfrm>
        </p:spPr>
        <p:txBody>
          <a:bodyPr>
            <a:normAutofit lnSpcReduction="10000"/>
          </a:bodyPr>
          <a:lstStyle/>
          <a:p>
            <a:r>
              <a:rPr lang="ru-RU" sz="1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песочница — это не просто игрушка, а целый развивающий комплекс, который затрагивает такие навыки и сферы:</a:t>
            </a:r>
            <a:endParaRPr lang="ru-RU" sz="19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Сенсорное восприятие и тактильную чувствительность</a:t>
            </a:r>
          </a:p>
          <a:p>
            <a:r>
              <a:rPr lang="ru-RU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Мелкую моторику.</a:t>
            </a:r>
          </a:p>
          <a:p>
            <a:r>
              <a:rPr lang="ru-RU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Пространственное мышление</a:t>
            </a:r>
          </a:p>
          <a:p>
            <a:r>
              <a:rPr lang="ru-RU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Воображение и креативность</a:t>
            </a:r>
          </a:p>
          <a:p>
            <a:r>
              <a:rPr lang="ru-RU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Познавательные процессы.</a:t>
            </a:r>
          </a:p>
          <a:p>
            <a:r>
              <a:rPr lang="ru-RU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Речь</a:t>
            </a:r>
          </a:p>
          <a:p>
            <a:r>
              <a:rPr lang="ru-RU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Коммуникативные навыки.</a:t>
            </a:r>
          </a:p>
          <a:p>
            <a:r>
              <a:rPr lang="ru-RU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Исполнительные функции и саморегуляцию</a:t>
            </a:r>
          </a:p>
          <a:p>
            <a:r>
              <a:rPr lang="ru-RU" sz="1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-Эмоциональную сферу.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235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56D68FF-6199-4C68-B6F3-D48BDA83E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446088"/>
            <a:ext cx="8915400" cy="550861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Проекты с робототехникой и алгоритмикой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745C4CA-9B65-4C90-8792-036C7A34B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17072" y="1233996"/>
            <a:ext cx="5175682" cy="5042517"/>
          </a:xfrm>
        </p:spPr>
        <p:txBody>
          <a:bodyPr>
            <a:normAutofit lnSpcReduction="10000"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Простые программируемые игрушки (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серию мини-роботов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Bee-Bot, Blue-Bot, роботы-черепашки). </a:t>
            </a:r>
          </a:p>
          <a:p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Игрушка рассчитана на детей примерно от 3 до 7–10 лет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YS Text"/>
              </a:rPr>
              <a:t>. </a:t>
            </a:r>
          </a:p>
          <a:p>
            <a:r>
              <a:rPr lang="ru-RU" sz="2400" dirty="0">
                <a:solidFill>
                  <a:srgbClr val="000000"/>
                </a:solidFill>
                <a:latin typeface="YS Text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 учатся давать команды, строить маршрут,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YS Text"/>
              </a:rPr>
              <a:t> 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планировать последовательность действий,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исправлять ошибки. Развивают пространственное мышление, планирование, командную работу,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YS Text"/>
              </a:rPr>
              <a:t> </a:t>
            </a:r>
            <a:r>
              <a:rPr lang="ru-RU" sz="1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мелкую моторику.</a:t>
            </a:r>
            <a:endParaRPr lang="ru-RU" sz="19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  <a:p>
            <a:r>
              <a:rPr lang="ru-RU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программирует маршрут, ставит робота в стартовую точку и нажимает «GO», используя  готовые тематические коврики (с изображениями фруктов, животных, цифр, лабиринтов).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3F360C0-4603-4644-A33A-C1994811AD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558" y="1233488"/>
            <a:ext cx="3470671" cy="4627562"/>
          </a:xfrm>
        </p:spPr>
      </p:pic>
    </p:spTree>
    <p:extLst>
      <p:ext uri="{BB962C8B-B14F-4D97-AF65-F5344CB8AC3E}">
        <p14:creationId xmlns:p14="http://schemas.microsoft.com/office/powerpoint/2010/main" val="2003880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6159F-481E-4B80-8E9A-CB473EB60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10718"/>
            <a:ext cx="8915399" cy="87889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подготовке и реализации проектов важно учитывать возраст дошкольников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2076C5-E567-4ACD-B9A3-35360ED41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9212" y="1189609"/>
            <a:ext cx="8915399" cy="519343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ts val="2100"/>
              </a:lnSpc>
              <a:spcBef>
                <a:spcPts val="1800"/>
              </a:spcBef>
              <a:spcAft>
                <a:spcPts val="900"/>
              </a:spcAft>
            </a:pPr>
            <a:endParaRPr lang="ru-RU" sz="29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  <a:spcBef>
                <a:spcPts val="1800"/>
              </a:spcBef>
              <a:spcAft>
                <a:spcPts val="900"/>
              </a:spcAft>
            </a:pPr>
            <a:r>
              <a:rPr lang="ru-RU" sz="2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Особенности проектной деятельности  для старшего дошкольного возраста</a:t>
            </a:r>
            <a:endParaRPr lang="ru-RU" sz="2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Планирование и рефлексия</a:t>
            </a:r>
            <a:r>
              <a:rPr lang="ru-RU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начале проекта дети вместе с педагогом составляют «дорожную карту» (что хотим сделать, какие шаги, кто что делает). В конце — рефлексия: что получилось, что было сложно, что улучшим в следующий раз.</a:t>
            </a:r>
            <a:endParaRPr lang="ru-RU" sz="2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Фиксация результатов</a:t>
            </a:r>
            <a:r>
              <a:rPr lang="ru-RU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Старшие дошкольники могут вести дневники наблюдений, заполнять таблицы, делать подписи к рисункам, записывать короткие рассказы под диктовку.</a:t>
            </a:r>
            <a:endParaRPr lang="ru-RU" sz="2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продукта</a:t>
            </a:r>
            <a:r>
              <a:rPr lang="ru-RU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Защита проекта перед другой группой, родителями, съёмка мини-ролика, организация мини-выставки. Это повышает мотивацию и закрепляет навыки коммуникации.</a:t>
            </a:r>
            <a:endParaRPr lang="ru-RU" sz="2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Дифференциация ролей</a:t>
            </a:r>
            <a:r>
              <a:rPr lang="ru-RU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Дети распределяют обязанности: «фотограф», «записывающий», «ведущий», «дизайнер», «контролёр времени». Так развиваются самостоятельность и умение работать в команде.</a:t>
            </a:r>
            <a:endParaRPr lang="ru-RU" sz="2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862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6" y="1518082"/>
            <a:ext cx="5782158" cy="4336618"/>
          </a:xfrm>
        </p:spPr>
      </p:pic>
      <p:pic>
        <p:nvPicPr>
          <p:cNvPr id="10" name="Объект 2">
            <a:extLst>
              <a:ext uri="{FF2B5EF4-FFF2-40B4-BE49-F238E27FC236}">
                <a16:creationId xmlns:a16="http://schemas.microsoft.com/office/drawing/2014/main" id="{F73DE72D-3A90-4D89-84E9-EDC45FC8725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860" y="1517535"/>
            <a:ext cx="3751057" cy="4337712"/>
          </a:xfrm>
        </p:spPr>
      </p:pic>
    </p:spTree>
    <p:extLst>
      <p:ext uri="{BB962C8B-B14F-4D97-AF65-F5344CB8AC3E}">
        <p14:creationId xmlns:p14="http://schemas.microsoft.com/office/powerpoint/2010/main" val="3245724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8F68B-64DD-4823-8ECE-4E4936D04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864" y="609600"/>
            <a:ext cx="9462747" cy="544497"/>
          </a:xfrm>
        </p:spPr>
        <p:txBody>
          <a:bodyPr>
            <a:normAutofit fontScale="90000"/>
          </a:bodyPr>
          <a:lstStyle/>
          <a:p>
            <a:r>
              <a:rPr lang="ru-RU" sz="4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проектной деятельности  для младших дошкольников</a:t>
            </a:r>
            <a:endParaRPr lang="ru-RU" sz="2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4D485-8321-4940-9193-E0B7E1F56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9212" y="1651247"/>
            <a:ext cx="8915399" cy="469628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Ведущая роль педагога</a:t>
            </a:r>
            <a:r>
              <a:rPr lang="ru-RU" sz="1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младшей группе взрослый задаёт алгоритм и выполняет действия вместе с ребёнком; в средней — постепенно передаёт инициативу, но остаётся рядом.</a:t>
            </a:r>
            <a:endParaRPr lang="ru-RU" sz="1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Короткие этапы и частая смена деятельности</a:t>
            </a:r>
            <a:r>
              <a:rPr lang="ru-RU" sz="1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Для 3–4 лет — 10–15 минут на один вид деятельности; для 4–5 лет — до 20 минут.</a:t>
            </a:r>
            <a:endParaRPr lang="ru-RU" sz="1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Опора на реальный опыт</a:t>
            </a:r>
            <a:r>
              <a:rPr lang="ru-RU" sz="1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Все понятия и действия должны быть связаны с тем, что ребёнок уже знает и может потрогать.</a:t>
            </a:r>
            <a:endParaRPr lang="ru-RU" sz="1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Минимум текста, максимум наглядности</a:t>
            </a:r>
            <a:r>
              <a:rPr lang="ru-RU" sz="1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Инструкции дают в виде картинок, жестов, образцов; результат фиксируют наклейками, фото, простыми схемами.</a:t>
            </a:r>
            <a:endParaRPr lang="ru-RU" sz="1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9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Обязательная рефлексия в игровой форме</a:t>
            </a:r>
            <a:r>
              <a:rPr lang="ru-RU" sz="1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конце каждого этапа — вопрос: «Что понравилось?», «Что было легко/трудно?» Для младших — выбор смайлика (улыбка/грусть), для средних — короткий рассказ по схеме «сначала… потом… в конце…».</a:t>
            </a:r>
            <a:endParaRPr lang="ru-RU" sz="19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374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5BC922D-3233-41CB-A95E-FF078C6D568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488" y="1428141"/>
            <a:ext cx="3879541" cy="4758431"/>
          </a:xfr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3B4C0874-2074-4554-912B-D47014C48F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211" y="1409222"/>
            <a:ext cx="4483222" cy="4777350"/>
          </a:xfrm>
        </p:spPr>
      </p:pic>
    </p:spTree>
    <p:extLst>
      <p:ext uri="{BB962C8B-B14F-4D97-AF65-F5344CB8AC3E}">
        <p14:creationId xmlns:p14="http://schemas.microsoft.com/office/powerpoint/2010/main" val="2994003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68380-358F-4ACD-BB0B-0A262605A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967" y="408373"/>
            <a:ext cx="8915399" cy="5850384"/>
          </a:xfrm>
        </p:spPr>
        <p:txBody>
          <a:bodyPr>
            <a:normAutofit/>
          </a:bodyPr>
          <a:lstStyle/>
          <a:p>
            <a:pPr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Важные условия эффективности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интерактивные проекты действительно работали на развитие, нужно учитывать несколько моментов: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Учёт возраста и индивидуальных особенностей.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Задания должны быть посильны и соответствовать уровню развития каждого ребёнка. 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Баланс между игрой и обучением.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Интерактивность должна органично вплетаться в образовательный процесс, а не заменять традиционные формы работы. 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Соблюдение санитарных норм.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При использовании интерактивного оборудования важно строго дозировать время работы с ним, чтобы не навредить здоровью детей. 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комфортной атмосферы.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Ребёнок должен чувствовать себя уверенно, ощущать успех и не бояться ошибок.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образом, интерактивные проекты — это не просто модный тренд, а эффективный инструмент, который помогает дошкольнику развиваться целостно: интеллектуально, эмоционально, социально и творчески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049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1568E0-4572-450A-A523-FAE304A22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1074198"/>
            <a:ext cx="8911687" cy="1242874"/>
          </a:xfrm>
        </p:spPr>
        <p:txBody>
          <a:bodyPr>
            <a:normAutofit/>
          </a:bodyPr>
          <a:lstStyle/>
          <a:p>
            <a:r>
              <a:rPr lang="ru-RU" dirty="0"/>
              <a:t>    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72933669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561</TotalTime>
  <Words>1538</Words>
  <Application>Microsoft Office PowerPoint</Application>
  <PresentationFormat>Widescreen</PresentationFormat>
  <Paragraphs>94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Century Gothic</vt:lpstr>
      <vt:lpstr>Symbol</vt:lpstr>
      <vt:lpstr>Times New Roman</vt:lpstr>
      <vt:lpstr>Wingdings 3</vt:lpstr>
      <vt:lpstr>YS Text</vt:lpstr>
      <vt:lpstr>Wisp</vt:lpstr>
      <vt:lpstr>Муниципальное бюджетное общеобразовательное учреждение «Эффективная школа» дошкольное отделение «Жар – птица»                                Интерактивные проекты как средство  развития дошкольников</vt:lpstr>
      <vt:lpstr>PowerPoint Presentation</vt:lpstr>
      <vt:lpstr>PowerPoint Presentation</vt:lpstr>
      <vt:lpstr>            Что такое интерактивный проект для дошкольников? </vt:lpstr>
      <vt:lpstr>PowerPoint Presentation</vt:lpstr>
      <vt:lpstr>Технологии, применяемые для создания интерактивных проектов</vt:lpstr>
      <vt:lpstr>PowerPoint Presentation</vt:lpstr>
      <vt:lpstr>       По форме организации и продолжительности проекты  подразделяются на  </vt:lpstr>
      <vt:lpstr>Технологические и цифровые инструменты как часть проектной технологии в детском саду </vt:lpstr>
      <vt:lpstr>PowerPoint Presentation</vt:lpstr>
      <vt:lpstr>Проекты с использованием интерактивных досок, столов, планшетов  и сенсорных панелей.</vt:lpstr>
      <vt:lpstr>           Проекты с использованием интерактивных песочниц</vt:lpstr>
      <vt:lpstr>                Проекты с робототехникой и алгоритмикой</vt:lpstr>
      <vt:lpstr>При подготовке и реализации проектов важно учитывать возраст дошкольников</vt:lpstr>
      <vt:lpstr>PowerPoint Presentation</vt:lpstr>
      <vt:lpstr>      Особенности проектной деятельности  для младших дошкольников</vt:lpstr>
      <vt:lpstr>PowerPoint Presentation</vt:lpstr>
      <vt:lpstr>                                Важные условия эффективности     Чтобы интерактивные проекты действительно работали на развитие, нужно учитывать несколько моментов: Учёт возраста и индивидуальных особенностей. Задания должны быть посильны и соответствовать уровню развития каждого ребёнка.  Баланс между игрой и обучением. Интерактивность должна органично вплетаться в образовательный процесс, а не заменять традиционные формы работы.  Соблюдение санитарных норм. При использовании интерактивного оборудования важно строго дозировать время работы с ним, чтобы не навредить здоровью детей.  Создание комфортной атмосферы. Ребёнок должен чувствовать себя уверенно, ощущать успех и не бояться ошибок.    Таким образом, интерактивные проекты — это не просто модный тренд, а эффективный инструмент, который помогает дошкольнику развиваться целостно: интеллектуально, эмоционально, социально и творчески. </vt:lpstr>
      <vt:lpstr>         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александр чеботников</dc:creator>
  <cp:lastModifiedBy>александр чеботников</cp:lastModifiedBy>
  <cp:revision>37</cp:revision>
  <dcterms:created xsi:type="dcterms:W3CDTF">2026-09-12T15:31:13Z</dcterms:created>
  <dcterms:modified xsi:type="dcterms:W3CDTF">2026-09-14T17:07:34Z</dcterms:modified>
</cp:coreProperties>
</file>