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7" r:id="rId8"/>
    <p:sldId id="262" r:id="rId9"/>
    <p:sldId id="263" r:id="rId10"/>
    <p:sldId id="269" r:id="rId11"/>
    <p:sldId id="264" r:id="rId12"/>
    <p:sldId id="266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«Оболенская средняя общеобразовательная школа» 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/>
              <a:t>            </a:t>
            </a:r>
          </a:p>
          <a:p>
            <a:pPr algn="ctr">
              <a:buNone/>
            </a:pPr>
            <a:r>
              <a:rPr lang="ru-RU" b="1" i="1" dirty="0"/>
              <a:t>«ТРИЗ технология в развитии  пространственного ориентирования</a:t>
            </a:r>
          </a:p>
          <a:p>
            <a:pPr algn="ctr">
              <a:buNone/>
            </a:pPr>
            <a:r>
              <a:rPr lang="ru-RU" b="1" i="1" dirty="0"/>
              <a:t> у старших дошкольников»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   </a:t>
            </a:r>
          </a:p>
          <a:p>
            <a:pPr algn="r">
              <a:buNone/>
            </a:pPr>
            <a:r>
              <a:rPr lang="ru-RU" dirty="0"/>
              <a:t>	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</a:t>
            </a:r>
          </a:p>
          <a:p>
            <a:pPr algn="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Паламарчук О.А., </a:t>
            </a:r>
          </a:p>
          <a:p>
            <a:pPr algn="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Серпухов, п. Оболенск</a:t>
            </a:r>
          </a:p>
          <a:p>
            <a:pPr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октябрь, 2026 г</a:t>
            </a:r>
          </a:p>
          <a:p>
            <a:pPr algn="ctr">
              <a:buNone/>
            </a:pPr>
            <a:endParaRPr lang="ru-RU" dirty="0"/>
          </a:p>
        </p:txBody>
      </p:sp>
      <p:sp>
        <p:nvSpPr>
          <p:cNvPr id="3" name="AutoShape 4" descr="Picture background">
            <a:extLst>
              <a:ext uri="{FF2B5EF4-FFF2-40B4-BE49-F238E27FC236}">
                <a16:creationId xmlns:a16="http://schemas.microsoft.com/office/drawing/2014/main" id="{D6FC6A77-9560-2220-997D-9B907460E2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14678" y="357166"/>
            <a:ext cx="54292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Как с помощью инструментов ТРИЗ  </a:t>
            </a:r>
            <a:r>
              <a:rPr lang="ru-RU" dirty="0"/>
              <a:t>развивать у детей пространственные представления: умение ориентироваться в линейном, двухмерном и трёхмерном пространстве, осваивать соответствующую терминологию и учиться «читать» схемы. </a:t>
            </a:r>
          </a:p>
        </p:txBody>
      </p:sp>
      <p:sp>
        <p:nvSpPr>
          <p:cNvPr id="10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Ольга\Desktop\ques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14290"/>
            <a:ext cx="1688427" cy="16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429124" y="2489577"/>
            <a:ext cx="421484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Пространственные представлени</a:t>
            </a:r>
            <a:r>
              <a:rPr lang="ru-RU" dirty="0"/>
              <a:t>я — база для успешного обучения в школе (математика, чтение карт, конструирование). </a:t>
            </a:r>
          </a:p>
        </p:txBody>
      </p:sp>
      <p:sp>
        <p:nvSpPr>
          <p:cNvPr id="1031" name="AutoShape 7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2" name="Picture 8" descr="C:\Users\Ольга\Desktop\YCRvThYYGnggNVEKJmuaasKY7vw8KgTaI7CcOGWSDg-0e_wEN_urCmHA2VTuS9n4N92RlH6s4UZ_OO7ElKH0aDo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28" y="2357430"/>
            <a:ext cx="1609694" cy="20121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4000496" y="4714885"/>
            <a:ext cx="464347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ТРИЗ  технология  </a:t>
            </a: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здесь работает не сама по себе, а как набор инструментов, которые учат детей системно анализировать пространство, сужать поиск, видеть связи и применять разные точки зрения</a:t>
            </a: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5" name="Picture 11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4643446"/>
            <a:ext cx="2231063" cy="1500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" y="0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</a:t>
            </a:r>
            <a:endParaRPr kumimoji="0" lang="ru-R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6" name="AutoShape 6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2" name="AutoShape 2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4" name="AutoShape 2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86" name="AutoShape 2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90" name="AutoShape 3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94" name="AutoShape 3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396" name="AutoShape 3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214678" y="2071678"/>
            <a:ext cx="3000396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78" name="Picture 18" descr="https://avatars.mds.yandex.net/i?id=f8da2fc5f4dd8bf9f8cc9a2cf1d1d941a703ec94-3510031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6182" y="2285992"/>
            <a:ext cx="1619240" cy="1619241"/>
          </a:xfrm>
          <a:prstGeom prst="rect">
            <a:avLst/>
          </a:prstGeom>
          <a:noFill/>
        </p:spPr>
      </p:pic>
      <p:sp>
        <p:nvSpPr>
          <p:cNvPr id="33" name="Прямоугольник 32"/>
          <p:cNvSpPr/>
          <p:nvPr/>
        </p:nvSpPr>
        <p:spPr>
          <a:xfrm>
            <a:off x="3214678" y="0"/>
            <a:ext cx="3000396" cy="19288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92" name="Picture 32" descr="https://avatars.mds.yandex.net/i?id=3c92044b356942e9e7cf77c5396e008edf6ed684-7998362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07016" y="285728"/>
            <a:ext cx="2615689" cy="1214446"/>
          </a:xfrm>
          <a:prstGeom prst="rect">
            <a:avLst/>
          </a:prstGeom>
          <a:noFill/>
        </p:spPr>
      </p:pic>
      <p:sp>
        <p:nvSpPr>
          <p:cNvPr id="34" name="Прямоугольник 33"/>
          <p:cNvSpPr/>
          <p:nvPr/>
        </p:nvSpPr>
        <p:spPr>
          <a:xfrm>
            <a:off x="3214678" y="4572008"/>
            <a:ext cx="3000396" cy="22859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88" name="Picture 28" descr="https://avatars.mds.yandex.net/i?id=62693e87ba5f9d4f709379b722387c07608f75ea-5859525-images-thumbs&amp;n=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5214950"/>
            <a:ext cx="804887" cy="1307431"/>
          </a:xfrm>
          <a:prstGeom prst="rect">
            <a:avLst/>
          </a:prstGeom>
          <a:noFill/>
        </p:spPr>
      </p:pic>
      <p:pic>
        <p:nvPicPr>
          <p:cNvPr id="15380" name="Picture 20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5715016"/>
            <a:ext cx="778792" cy="857232"/>
          </a:xfrm>
          <a:prstGeom prst="rect">
            <a:avLst/>
          </a:prstGeom>
          <a:noFill/>
        </p:spPr>
      </p:pic>
      <p:pic>
        <p:nvPicPr>
          <p:cNvPr id="12" name="Рисунок 11" descr="C:\Users\Оксана\Desktop\triangle-between-a-house-and-the-roof-housing-wildstar-forums-qL6ef0-clipart.png"/>
          <p:cNvPicPr/>
          <p:nvPr/>
        </p:nvPicPr>
        <p:blipFill>
          <a:blip r:embed="rId6" cstate="print"/>
          <a:srcRect l="3340" t="6397" r="3132"/>
          <a:stretch>
            <a:fillRect/>
          </a:stretch>
        </p:blipFill>
        <p:spPr bwMode="auto">
          <a:xfrm>
            <a:off x="3357554" y="6072206"/>
            <a:ext cx="1199742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0" descr="https://avatars.mds.yandex.net/i?id=01dfc0c03c313740b09fc0ae54ca42cdb0567695-10956341-images-thumbs&amp;n=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80" y="4857760"/>
            <a:ext cx="898752" cy="785794"/>
          </a:xfrm>
          <a:prstGeom prst="rect">
            <a:avLst/>
          </a:prstGeom>
          <a:noFill/>
        </p:spPr>
      </p:pic>
      <p:pic>
        <p:nvPicPr>
          <p:cNvPr id="15376" name="Picture 16" descr="https://avatars.mds.yandex.net/i?id=f0a7ab4df54eead83879e8869bead702955ce537-10465625-images-thumbs&amp;n=1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571868" y="4857760"/>
            <a:ext cx="785798" cy="785798"/>
          </a:xfrm>
          <a:prstGeom prst="rect">
            <a:avLst/>
          </a:prstGeom>
          <a:noFill/>
        </p:spPr>
      </p:pic>
      <p:sp>
        <p:nvSpPr>
          <p:cNvPr id="35" name="Прямоугольник 34"/>
          <p:cNvSpPr/>
          <p:nvPr/>
        </p:nvSpPr>
        <p:spPr>
          <a:xfrm>
            <a:off x="0" y="2071678"/>
            <a:ext cx="3071802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398" name="Picture 38" descr="https://avatars.mds.yandex.net/i?id=57e6bf74375b2e821889aa45cdfac52eae1c2a8c-16437103-images-thumbs&amp;n=1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57158" y="2357430"/>
            <a:ext cx="2272029" cy="1663729"/>
          </a:xfrm>
          <a:prstGeom prst="rect">
            <a:avLst/>
          </a:prstGeom>
          <a:noFill/>
        </p:spPr>
      </p:pic>
      <p:sp>
        <p:nvSpPr>
          <p:cNvPr id="36" name="Прямоугольник 35"/>
          <p:cNvSpPr/>
          <p:nvPr/>
        </p:nvSpPr>
        <p:spPr>
          <a:xfrm>
            <a:off x="6357950" y="2071678"/>
            <a:ext cx="2786050" cy="2286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400" name="Picture 40" descr="https://avatars.mds.yandex.net/i?id=4daa5e4f39594c1f78d8a4175f09deb81b886d7e-5231453-images-thumbs&amp;n=13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072330" y="2214554"/>
            <a:ext cx="1643042" cy="2053803"/>
          </a:xfrm>
          <a:prstGeom prst="rect">
            <a:avLst/>
          </a:prstGeom>
          <a:noFill/>
        </p:spPr>
      </p:pic>
      <p:sp>
        <p:nvSpPr>
          <p:cNvPr id="37" name="Прямоугольник 36"/>
          <p:cNvSpPr/>
          <p:nvPr/>
        </p:nvSpPr>
        <p:spPr>
          <a:xfrm rot="10800000" flipV="1">
            <a:off x="214282" y="531031"/>
            <a:ext cx="26432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«Системный оператор» (3×3 клетки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429388" y="5000636"/>
            <a:ext cx="22860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для пространственно-временных связей</a:t>
            </a:r>
            <a:endParaRPr lang="ru-RU" sz="2000" dirty="0"/>
          </a:p>
        </p:txBody>
      </p:sp>
      <p:pic>
        <p:nvPicPr>
          <p:cNvPr id="15402" name="Picture 42" descr="https://avatars.mds.yandex.net/i?id=27e9be764599b85548557d771d5fe99a81e3f18a-5232405-images-thumbs&amp;n=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215338" y="2285992"/>
            <a:ext cx="404795" cy="4047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778674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«Метод маленьких  человечков» -для понимания Объема и структуры</a:t>
            </a:r>
          </a:p>
        </p:txBody>
      </p:sp>
      <p:pic>
        <p:nvPicPr>
          <p:cNvPr id="17412" name="Picture 4" descr="https://avatars.mds.yandex.net/i?id=de777d84183b0cbf17e599bb095d89852708988a-16334182-images-thumbs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285860"/>
            <a:ext cx="2690810" cy="2690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4" name="Picture 6" descr="https://avatars.mds.yandex.net/i?id=a7762d3c01fad17a3217ce76ddc9b057f8dc602b-9233044-images-thumbs&amp;n=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071942"/>
            <a:ext cx="2619372" cy="26193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IMG_879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5164348" y="1646018"/>
            <a:ext cx="2690767" cy="2018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IMG_8793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5250661" y="4321975"/>
            <a:ext cx="2571767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Стрелка вправо 11"/>
          <p:cNvSpPr/>
          <p:nvPr/>
        </p:nvSpPr>
        <p:spPr>
          <a:xfrm>
            <a:off x="3857620" y="2500306"/>
            <a:ext cx="1357322" cy="556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857620" y="4929198"/>
            <a:ext cx="1357322" cy="55607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500042"/>
            <a:ext cx="87129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Морфологический анализ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учит комбинировать разные признаки (форма, размер, положение), что тренирует умение мысленно «переставлять» объекты в пространстве и прогнозировать результат. </a:t>
            </a:r>
          </a:p>
          <a:p>
            <a:endParaRPr lang="ru-RU" sz="2000" dirty="0">
              <a:latin typeface="+mj-lt"/>
            </a:endParaRPr>
          </a:p>
        </p:txBody>
      </p:sp>
      <p:pic>
        <p:nvPicPr>
          <p:cNvPr id="10" name="Рисунок 9" descr="IMG_878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17636" y="1664970"/>
            <a:ext cx="4704078" cy="3528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IMG_8745.jpeg">
            <a:extLst>
              <a:ext uri="{FF2B5EF4-FFF2-40B4-BE49-F238E27FC236}">
                <a16:creationId xmlns:a16="http://schemas.microsoft.com/office/drawing/2014/main" id="{80AC9A9F-DB95-198F-FBD1-98BAE8FEC86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342492" y="3787214"/>
            <a:ext cx="3326148" cy="24946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IMG_8747.jpeg">
            <a:extLst>
              <a:ext uri="{FF2B5EF4-FFF2-40B4-BE49-F238E27FC236}">
                <a16:creationId xmlns:a16="http://schemas.microsoft.com/office/drawing/2014/main" id="{5FEAE900-3328-649F-A9FE-3A87E60F694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493514" y="3980943"/>
            <a:ext cx="3104744" cy="2328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785794"/>
            <a:ext cx="778674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- это главный инструмент ТРИЗ, который  расширяет умение  детей ориентироваться в пространстве.</a:t>
            </a:r>
          </a:p>
          <a:p>
            <a:endParaRPr lang="ru-RU" dirty="0"/>
          </a:p>
          <a:p>
            <a:r>
              <a:rPr lang="ru-RU" b="1" dirty="0"/>
              <a:t>«Да-</a:t>
            </a:r>
            <a:r>
              <a:rPr lang="ru-RU" b="1" dirty="0" err="1"/>
              <a:t>нетка</a:t>
            </a:r>
            <a:r>
              <a:rPr lang="ru-RU" b="1" dirty="0"/>
              <a:t>»  </a:t>
            </a:r>
            <a:r>
              <a:rPr lang="ru-RU" dirty="0"/>
              <a:t>поддерживает детский  интерес к раскрытию тайны, поиску неизвестного.</a:t>
            </a:r>
          </a:p>
          <a:p>
            <a:r>
              <a:rPr lang="ru-RU" dirty="0"/>
              <a:t>Предусматривает не перебор вариантов, а целенаправленную систему  поиска объекта.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3286116" y="2143116"/>
            <a:ext cx="58578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1" y="214290"/>
            <a:ext cx="7715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</a:rPr>
              <a:t>«</a:t>
            </a:r>
            <a:r>
              <a:rPr lang="ru-RU" sz="2000" b="1" dirty="0" err="1">
                <a:latin typeface="+mj-lt"/>
              </a:rPr>
              <a:t>Да-нетка</a:t>
            </a:r>
            <a:r>
              <a:rPr lang="ru-RU" sz="2000" b="1" dirty="0">
                <a:latin typeface="+mj-lt"/>
              </a:rPr>
              <a:t>» с пространственными координатами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72000" y="2571744"/>
            <a:ext cx="41434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Правила игры:</a:t>
            </a:r>
          </a:p>
          <a:p>
            <a:r>
              <a:rPr lang="ru-RU" dirty="0"/>
              <a:t> с помощью вопросов, на которые можно ответить только «да» или «нет», сузить поле поиска и угадать загаданный объект</a:t>
            </a:r>
          </a:p>
        </p:txBody>
      </p:sp>
      <p:pic>
        <p:nvPicPr>
          <p:cNvPr id="2" name="Picture 2" descr="C:\Users\Ольга\Downloads\9f5a0c78-0c0e-4596-8ba3-d8a7408177a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357562"/>
            <a:ext cx="4000453" cy="30003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Users\Ольга\Desktop\IMG_8847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72330" y="3944430"/>
            <a:ext cx="1613087" cy="25063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8662" y="357166"/>
            <a:ext cx="750099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>
                <a:latin typeface="+mj-lt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2000" b="1" i="1" dirty="0" err="1">
                <a:latin typeface="+mj-lt"/>
                <a:ea typeface="Times New Roman" pitchFamily="18" charset="0"/>
                <a:cs typeface="Times New Roman" pitchFamily="18" charset="0"/>
              </a:rPr>
              <a:t>Да-нетка</a:t>
            </a:r>
            <a:r>
              <a:rPr lang="ru-RU" sz="2000" b="1" i="1" dirty="0">
                <a:latin typeface="+mj-lt"/>
                <a:ea typeface="Times New Roman" pitchFamily="18" charset="0"/>
                <a:cs typeface="Times New Roman" pitchFamily="18" charset="0"/>
              </a:rPr>
              <a:t> -линейное пространство.</a:t>
            </a:r>
            <a:r>
              <a:rPr lang="ru-RU" sz="2000" b="1" dirty="0">
                <a:latin typeface="+mj-lt"/>
                <a:ea typeface="Times New Roman" pitchFamily="18" charset="0"/>
                <a:cs typeface="Times New Roman" pitchFamily="18" charset="0"/>
              </a:rPr>
              <a:t> 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Times New Roman" pitchFamily="18" charset="0"/>
                <a:cs typeface="Times New Roman" pitchFamily="18" charset="0"/>
              </a:rPr>
              <a:t>Объекты выстроены в линию (горизонтально, вертикально).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ea typeface="Times New Roman" pitchFamily="18" charset="0"/>
                <a:cs typeface="Times New Roman" pitchFamily="18" charset="0"/>
              </a:rPr>
              <a:t>Вводятся  понятия: </a:t>
            </a:r>
            <a:r>
              <a:rPr lang="ru-RU" dirty="0">
                <a:ea typeface="Times New Roman" pitchFamily="18" charset="0"/>
                <a:cs typeface="Times New Roman" pitchFamily="18" charset="0"/>
              </a:rPr>
              <a:t>«до», «после», «между», «перед», «правый/левый», «крайний», «серединный».</a:t>
            </a:r>
          </a:p>
        </p:txBody>
      </p:sp>
      <p:pic>
        <p:nvPicPr>
          <p:cNvPr id="4" name="Рисунок 3" descr="IMG_8778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-162746" y="3218650"/>
            <a:ext cx="3206729" cy="2405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8777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7884" y="3573016"/>
            <a:ext cx="3427504" cy="25706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3" descr="C:\Users\Ольга\Desktop\IMG_8848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357486" y="-16216450"/>
            <a:ext cx="2895598" cy="3485348"/>
          </a:xfrm>
          <a:prstGeom prst="rect">
            <a:avLst/>
          </a:prstGeom>
          <a:noFill/>
        </p:spPr>
      </p:pic>
      <p:pic>
        <p:nvPicPr>
          <p:cNvPr id="15" name="Рисунок 14" descr="IMG_8848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7767" y="2060848"/>
            <a:ext cx="2876750" cy="34626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8753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78563" y="821513"/>
            <a:ext cx="3143274" cy="23574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286116" y="571480"/>
            <a:ext cx="25717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b="1" dirty="0">
                <a:latin typeface="+mj-lt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b="1" dirty="0" err="1">
                <a:latin typeface="+mj-lt"/>
                <a:ea typeface="Times New Roman" pitchFamily="18" charset="0"/>
                <a:cs typeface="Arial" pitchFamily="34" charset="0"/>
              </a:rPr>
              <a:t>Да-нетка</a:t>
            </a:r>
            <a:r>
              <a:rPr lang="ru-RU" sz="2000" b="1" dirty="0">
                <a:latin typeface="+mj-lt"/>
                <a:ea typeface="Times New Roman" pitchFamily="18" charset="0"/>
                <a:cs typeface="Arial" pitchFamily="34" charset="0"/>
              </a:rPr>
              <a:t>» </a:t>
            </a:r>
          </a:p>
          <a:p>
            <a:pPr algn="ctr"/>
            <a:r>
              <a:rPr lang="ru-RU" sz="2000" b="1" dirty="0">
                <a:latin typeface="+mj-lt"/>
                <a:ea typeface="Times New Roman" pitchFamily="18" charset="0"/>
                <a:cs typeface="Arial" pitchFamily="34" charset="0"/>
              </a:rPr>
              <a:t>           на плоскости  </a:t>
            </a:r>
            <a:endParaRPr lang="ru-RU" sz="2000" dirty="0"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00364" y="1285860"/>
            <a:ext cx="32861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Times New Roman" pitchFamily="18" charset="0"/>
                <a:cs typeface="Times New Roman" pitchFamily="18" charset="0"/>
              </a:rPr>
              <a:t>Поиск идёт на листе, доске, столе.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ea typeface="Times New Roman" pitchFamily="18" charset="0"/>
                <a:cs typeface="Times New Roman" pitchFamily="18" charset="0"/>
              </a:rPr>
              <a:t>Дети осваивают: </a:t>
            </a:r>
            <a:r>
              <a:rPr lang="ru-RU" dirty="0">
                <a:ea typeface="Times New Roman" pitchFamily="18" charset="0"/>
                <a:cs typeface="Times New Roman" pitchFamily="18" charset="0"/>
              </a:rPr>
              <a:t>«правая/левая», «верхняя/нижняя», «дальняя/ближняя» части, «центр», «угол», «сторона». </a:t>
            </a:r>
          </a:p>
        </p:txBody>
      </p:sp>
      <p:pic>
        <p:nvPicPr>
          <p:cNvPr id="7" name="Рисунок 6" descr="IMG_878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6033507" y="681609"/>
            <a:ext cx="3167047" cy="2375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_8790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726" y="3643314"/>
            <a:ext cx="2646028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IMG_8791.jpe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7554" y="3714752"/>
            <a:ext cx="2618571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IMG_8789.jpe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215074" y="3643314"/>
            <a:ext cx="2699952" cy="265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42976" y="571480"/>
            <a:ext cx="721523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err="1">
                <a:latin typeface="+mj-lt"/>
                <a:ea typeface="Times New Roman" pitchFamily="18" charset="0"/>
                <a:cs typeface="Times New Roman" pitchFamily="18" charset="0"/>
              </a:rPr>
              <a:t>Да-нетка</a:t>
            </a:r>
            <a:r>
              <a:rPr lang="ru-RU" sz="2000" b="1" i="1" dirty="0">
                <a:latin typeface="+mj-lt"/>
                <a:ea typeface="Times New Roman" pitchFamily="18" charset="0"/>
                <a:cs typeface="Times New Roman" pitchFamily="18" charset="0"/>
              </a:rPr>
              <a:t>»   в 3</a:t>
            </a:r>
            <a:r>
              <a:rPr lang="en-US" sz="2000" b="1" i="1" dirty="0">
                <a:latin typeface="+mj-lt"/>
                <a:ea typeface="Times New Roman" pitchFamily="18" charset="0"/>
                <a:cs typeface="Times New Roman" pitchFamily="18" charset="0"/>
              </a:rPr>
              <a:t>D</a:t>
            </a:r>
            <a:r>
              <a:rPr lang="ru-RU" sz="2000" b="1" i="1" dirty="0">
                <a:latin typeface="+mj-lt"/>
                <a:ea typeface="Times New Roman" pitchFamily="18" charset="0"/>
                <a:cs typeface="Times New Roman" pitchFamily="18" charset="0"/>
              </a:rPr>
              <a:t> - измерении, объёмное пространство.</a:t>
            </a:r>
            <a:r>
              <a:rPr lang="ru-RU" sz="2000" dirty="0">
                <a:latin typeface="+mj-lt"/>
                <a:ea typeface="Times New Roman" pitchFamily="18" charset="0"/>
                <a:cs typeface="Times New Roman" pitchFamily="18" charset="0"/>
              </a:rPr>
              <a:t> 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Times New Roman" pitchFamily="18" charset="0"/>
                <a:cs typeface="Times New Roman" pitchFamily="18" charset="0"/>
              </a:rPr>
              <a:t>Поиск  объекта в комнате, шкафу, коробке.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ea typeface="Times New Roman" pitchFamily="18" charset="0"/>
                <a:cs typeface="Times New Roman" pitchFamily="18" charset="0"/>
              </a:rPr>
              <a:t>Акцент на: </a:t>
            </a:r>
            <a:r>
              <a:rPr lang="ru-RU" dirty="0">
                <a:ea typeface="Times New Roman" pitchFamily="18" charset="0"/>
                <a:cs typeface="Times New Roman" pitchFamily="18" charset="0"/>
              </a:rPr>
              <a:t>«правая/левая», «верхняя/нижняя», «передняя/задняя» части комнаты; «центр», «угол»  и  стороны объемного пространства </a:t>
            </a:r>
            <a:endParaRPr lang="ru-RU" dirty="0">
              <a:cs typeface="Arial" pitchFamily="34" charset="0"/>
            </a:endParaRPr>
          </a:p>
        </p:txBody>
      </p:sp>
      <p:pic>
        <p:nvPicPr>
          <p:cNvPr id="1027" name="Picture 3" descr="F:\IMG_899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2285992"/>
            <a:ext cx="2621757" cy="41434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F:\IMG_8996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714620"/>
            <a:ext cx="4320000" cy="33651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ая выноска 5"/>
          <p:cNvSpPr/>
          <p:nvPr/>
        </p:nvSpPr>
        <p:spPr>
          <a:xfrm>
            <a:off x="6858016" y="857232"/>
            <a:ext cx="1857388" cy="164307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Используйте наглядность.</a:t>
            </a:r>
            <a:endParaRPr lang="ru-RU" dirty="0"/>
          </a:p>
        </p:txBody>
      </p:sp>
      <p:sp>
        <p:nvSpPr>
          <p:cNvPr id="7" name="Прямоугольная выноска 6"/>
          <p:cNvSpPr/>
          <p:nvPr/>
        </p:nvSpPr>
        <p:spPr>
          <a:xfrm>
            <a:off x="500034" y="3429000"/>
            <a:ext cx="1857388" cy="164307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Усложняйте постепенно</a:t>
            </a:r>
            <a:endParaRPr lang="ru-RU" dirty="0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2857488" y="4929198"/>
            <a:ext cx="3643338" cy="1571636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Обсуждайте ход решения</a:t>
            </a:r>
            <a:endParaRPr lang="ru-RU" dirty="0"/>
          </a:p>
        </p:txBody>
      </p:sp>
      <p:sp>
        <p:nvSpPr>
          <p:cNvPr id="9" name="Прямоугольная выноска 8"/>
          <p:cNvSpPr/>
          <p:nvPr/>
        </p:nvSpPr>
        <p:spPr>
          <a:xfrm>
            <a:off x="428596" y="857232"/>
            <a:ext cx="1857388" cy="164307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Делайте акцент на игре.</a:t>
            </a:r>
            <a:r>
              <a:rPr lang="ru-RU" dirty="0"/>
              <a:t> </a:t>
            </a:r>
          </a:p>
        </p:txBody>
      </p:sp>
      <p:sp>
        <p:nvSpPr>
          <p:cNvPr id="10" name="Прямоугольная выноска 9"/>
          <p:cNvSpPr/>
          <p:nvPr/>
        </p:nvSpPr>
        <p:spPr>
          <a:xfrm>
            <a:off x="6858016" y="3429000"/>
            <a:ext cx="1857388" cy="164307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Стимулируйте речь.</a:t>
            </a:r>
            <a:r>
              <a:rPr lang="ru-RU" dirty="0"/>
              <a:t>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071802" y="2500306"/>
            <a:ext cx="2857520" cy="19145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Полезные советы</a:t>
            </a:r>
          </a:p>
        </p:txBody>
      </p:sp>
      <p:sp>
        <p:nvSpPr>
          <p:cNvPr id="14" name="Прямоугольная выноска 13"/>
          <p:cNvSpPr/>
          <p:nvPr/>
        </p:nvSpPr>
        <p:spPr>
          <a:xfrm>
            <a:off x="2928926" y="285728"/>
            <a:ext cx="3429024" cy="1643074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Комбинируйте с другими видами деятельности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7" y="214290"/>
            <a:ext cx="8358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+mj-lt"/>
              </a:rPr>
              <a:t>ТРИЗ-  игры, способствующие закреплению </a:t>
            </a:r>
          </a:p>
          <a:p>
            <a:r>
              <a:rPr lang="ru-RU" sz="2000" b="1" dirty="0">
                <a:latin typeface="+mj-lt"/>
              </a:rPr>
              <a:t>пространственного ориентирования на листе бумаги.</a:t>
            </a:r>
          </a:p>
        </p:txBody>
      </p:sp>
      <p:pic>
        <p:nvPicPr>
          <p:cNvPr id="5" name="Рисунок 4" descr="IMG_883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071538" y="4357670"/>
            <a:ext cx="2857519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Ольга\Downloads\IMG_883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071546"/>
            <a:ext cx="3257234" cy="2771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643306" y="2643182"/>
            <a:ext cx="1714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«Поставь автомобиль в гараж»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86644" y="5429264"/>
            <a:ext cx="15001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«Где спряталась рыбка?»</a:t>
            </a:r>
          </a:p>
        </p:txBody>
      </p:sp>
      <p:pic>
        <p:nvPicPr>
          <p:cNvPr id="9" name="Рисунок 8" descr="C:\Users\Ольга\Downloads\B7ABA1B5-CE01-4468-8C93-7454D4E1F58A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4000504"/>
            <a:ext cx="2286016" cy="2643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3" descr="C:\Users\Ольга\Downloads\1831EBCB-B6E3-49C1-B482-0A18B97D0E9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1142984"/>
            <a:ext cx="2254487" cy="26433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500042"/>
            <a:ext cx="757242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Использование </a:t>
            </a:r>
            <a:r>
              <a:rPr lang="ru-RU" sz="2000" b="1" dirty="0"/>
              <a:t>приёмов ТРИЗ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/>
              <a:t> </a:t>
            </a:r>
            <a:r>
              <a:rPr lang="ru-RU" dirty="0"/>
              <a:t>делает формирование пространственных представлений живым и интересным;</a:t>
            </a:r>
          </a:p>
          <a:p>
            <a:pPr>
              <a:buFont typeface="Arial" pitchFamily="34" charset="0"/>
              <a:buChar char="•"/>
            </a:pPr>
            <a:r>
              <a:rPr lang="ru-RU" dirty="0"/>
              <a:t> ребёнок учится не просто запоминать слова («справа-с лева», , «вверху- внизу»), а понимать суть пространственных отношений, видеть связи между объектами. </a:t>
            </a:r>
          </a:p>
        </p:txBody>
      </p:sp>
      <p:pic>
        <p:nvPicPr>
          <p:cNvPr id="3074" name="Picture 2" descr="F:\фото ТРИЗ26\IMG_2992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5984" y="2500306"/>
            <a:ext cx="4762533" cy="35719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076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571472" y="6143644"/>
            <a:ext cx="7715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        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22560-6C2E-AC3D-4FF1-6414C857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22246BB5-BE46-FA23-1DB3-747C186AB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«Оболенская средняя общеобразовательная школа» </a:t>
            </a:r>
          </a:p>
        </p:txBody>
      </p:sp>
      <p:sp>
        <p:nvSpPr>
          <p:cNvPr id="5" name="Содержимое 4">
            <a:extLst>
              <a:ext uri="{FF2B5EF4-FFF2-40B4-BE49-F238E27FC236}">
                <a16:creationId xmlns:a16="http://schemas.microsoft.com/office/drawing/2014/main" id="{A58E97B1-E589-E2BB-D641-6A2A8EB1E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b="1" i="1" dirty="0"/>
              <a:t>            </a:t>
            </a:r>
          </a:p>
          <a:p>
            <a:pPr algn="ctr">
              <a:buNone/>
            </a:pPr>
            <a:r>
              <a:rPr lang="ru-RU" b="1" i="1" dirty="0"/>
              <a:t>«ТРИЗ технология в развитии  пространственного ориентирования</a:t>
            </a:r>
          </a:p>
          <a:p>
            <a:pPr algn="ctr">
              <a:buNone/>
            </a:pPr>
            <a:r>
              <a:rPr lang="ru-RU" b="1" i="1" dirty="0"/>
              <a:t> у старших дошкольников»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dirty="0"/>
              <a:t>   </a:t>
            </a:r>
          </a:p>
          <a:p>
            <a:pPr algn="r">
              <a:buNone/>
            </a:pPr>
            <a:r>
              <a:rPr lang="ru-RU" dirty="0"/>
              <a:t>	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Составила:</a:t>
            </a:r>
          </a:p>
          <a:p>
            <a:pPr algn="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Паламарчук О.А., </a:t>
            </a:r>
          </a:p>
          <a:p>
            <a:pPr algn="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</a:t>
            </a:r>
          </a:p>
          <a:p>
            <a:pPr algn="ctr">
              <a:buNone/>
            </a:pPr>
            <a:endParaRPr lang="ru-RU" dirty="0"/>
          </a:p>
          <a:p>
            <a:pPr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Серпухов, п. Оболенск</a:t>
            </a:r>
          </a:p>
          <a:p>
            <a:pPr algn="ctr">
              <a:buNone/>
            </a:pP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октябрь, 2026 г</a:t>
            </a:r>
          </a:p>
          <a:p>
            <a:pPr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1538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бычная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512</Words>
  <Application>Microsoft Office PowerPoint</Application>
  <PresentationFormat>Экран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Тема Office</vt:lpstr>
      <vt:lpstr>Муниципальное бюджетное общеобразовательное учреждение «Оболенская средняя общеобразовательная школа»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Муниципальное бюджетное общеобразовательное учреждение «Оболенская средняя общеобразовательная школа»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бюджетное образовательное учреждение «Оболенская СОШ»</dc:title>
  <dc:creator>Ольга</dc:creator>
  <cp:lastModifiedBy>Пользователь</cp:lastModifiedBy>
  <cp:revision>102</cp:revision>
  <dcterms:created xsi:type="dcterms:W3CDTF">2026-10-11T07:07:50Z</dcterms:created>
  <dcterms:modified xsi:type="dcterms:W3CDTF">2026-10-21T13:19:50Z</dcterms:modified>
</cp:coreProperties>
</file>