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3" r:id="rId3"/>
    <p:sldId id="257" r:id="rId4"/>
    <p:sldId id="274" r:id="rId5"/>
    <p:sldId id="275" r:id="rId6"/>
    <p:sldId id="276" r:id="rId7"/>
    <p:sldId id="277" r:id="rId8"/>
    <p:sldId id="279" r:id="rId9"/>
    <p:sldId id="278" r:id="rId10"/>
    <p:sldId id="280" r:id="rId11"/>
    <p:sldId id="281" r:id="rId12"/>
    <p:sldId id="263" r:id="rId13"/>
    <p:sldId id="282" r:id="rId14"/>
    <p:sldId id="283" r:id="rId15"/>
    <p:sldId id="266" r:id="rId16"/>
    <p:sldId id="267" r:id="rId17"/>
    <p:sldId id="284" r:id="rId18"/>
    <p:sldId id="27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80" d="100"/>
          <a:sy n="80" d="100"/>
        </p:scale>
        <p:origin x="552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FA8CFAC-B040-41FB-BBFE-D894057596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-469900"/>
            <a:ext cx="7766936" cy="6629400"/>
          </a:xfrm>
        </p:spPr>
        <p:txBody>
          <a:bodyPr/>
          <a:lstStyle/>
          <a:p>
            <a:pPr algn="ctr"/>
            <a:r>
              <a:rPr lang="ru-RU" sz="4400" i="1" dirty="0" smtClean="0"/>
              <a:t>ГИА-2026 </a:t>
            </a:r>
            <a:r>
              <a:rPr lang="ru-RU" sz="4400" i="1" dirty="0"/>
              <a:t>года:</a:t>
            </a:r>
            <a:br>
              <a:rPr lang="ru-RU" sz="4400" i="1" dirty="0"/>
            </a:br>
            <a:r>
              <a:rPr lang="ru-RU" sz="4400" i="1" dirty="0"/>
              <a:t>изменения в </a:t>
            </a:r>
            <a:r>
              <a:rPr lang="ru-RU" sz="4400" i="1" dirty="0" smtClean="0"/>
              <a:t>КИМ </a:t>
            </a:r>
            <a:r>
              <a:rPr lang="ru-RU" sz="4400" i="1" dirty="0"/>
              <a:t>ОГЭ по литературе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D408012-DB55-4F6D-AE14-6B33D6B46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1499" y="4050833"/>
            <a:ext cx="4892503" cy="1096899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Чукина</a:t>
            </a:r>
            <a:r>
              <a:rPr lang="ru-RU" dirty="0" smtClean="0">
                <a:solidFill>
                  <a:schemeClr val="tx1"/>
                </a:solidFill>
              </a:rPr>
              <a:t> Е.С., </a:t>
            </a:r>
            <a:r>
              <a:rPr lang="ru-RU" dirty="0">
                <a:solidFill>
                  <a:schemeClr val="tx1"/>
                </a:solidFill>
              </a:rPr>
              <a:t>учитель русского языка и </a:t>
            </a:r>
            <a:r>
              <a:rPr lang="ru-RU" dirty="0" smtClean="0">
                <a:solidFill>
                  <a:schemeClr val="tx1"/>
                </a:solidFill>
              </a:rPr>
              <a:t>литературы МБОУ 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«Эффективная школа</a:t>
            </a:r>
            <a:r>
              <a:rPr lang="ru-RU" dirty="0">
                <a:solidFill>
                  <a:schemeClr val="tx1"/>
                </a:solidFill>
              </a:rPr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196001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Задание 5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 smtClean="0"/>
              <a:t>	Здесь </a:t>
            </a:r>
            <a:r>
              <a:rPr lang="ru-RU" sz="3200" dirty="0"/>
              <a:t>также изменились критерии оценивания. Критерий К1 теперь принесет 2 балла вместо 3, но появился новый критерий оценивания – «</a:t>
            </a:r>
            <a:r>
              <a:rPr lang="ru-RU" sz="3200" dirty="0" err="1"/>
              <a:t>Фактологическая</a:t>
            </a:r>
            <a:r>
              <a:rPr lang="ru-RU" sz="3200" dirty="0"/>
              <a:t> точность». За него дадут 2 балла</a:t>
            </a:r>
            <a:r>
              <a:rPr lang="ru-RU" sz="3200" dirty="0" smtClean="0"/>
              <a:t>.</a:t>
            </a:r>
          </a:p>
          <a:p>
            <a:pPr marL="0" indent="0" algn="just">
              <a:buNone/>
            </a:pPr>
            <a:r>
              <a:rPr lang="ru-RU" sz="3200" dirty="0" smtClean="0"/>
              <a:t> </a:t>
            </a:r>
            <a:r>
              <a:rPr lang="ru-RU" sz="3200" dirty="0"/>
              <a:t>Таким образом, общая оценка за сочинение принесет 17 баллов – на 1 балл выше, чем в прошлом </a:t>
            </a:r>
            <a:r>
              <a:rPr lang="ru-RU" sz="3200" dirty="0" smtClean="0"/>
              <a:t>году.</a:t>
            </a:r>
            <a:r>
              <a:rPr lang="ru-RU" sz="3200" dirty="0"/>
              <a:t>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7206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/>
              <a:t>Другие изменения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3200" dirty="0" smtClean="0"/>
              <a:t>Общие </a:t>
            </a:r>
            <a:r>
              <a:rPr lang="ru-RU" sz="3200" dirty="0"/>
              <a:t>изменения в ОГЭ по литературе в этом учебном году: повысился финальный балл за всю работу – он вырос с 37 до 39 баллов</a:t>
            </a:r>
            <a:r>
              <a:rPr lang="ru-RU" sz="3200" dirty="0" smtClean="0"/>
              <a:t>.</a:t>
            </a:r>
          </a:p>
          <a:p>
            <a:pPr marL="0" indent="0">
              <a:buNone/>
            </a:pPr>
            <a:r>
              <a:rPr lang="ru-RU" sz="3200" dirty="0" smtClean="0"/>
              <a:t> </a:t>
            </a:r>
            <a:r>
              <a:rPr lang="ru-RU" sz="3200" dirty="0"/>
              <a:t>Еще важное уточнение: в 2026 году разработчики КИМ прилагают пошаговые инструкции к заданиям экзамена. Это поможет ребятам лучше понять, что от них требуют экзаменаторы.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124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7A4E5F2-42D6-4414-A40D-8986E94F6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00" b="1" i="1" dirty="0"/>
              <a:t>Структура КИМ</a:t>
            </a:r>
            <a:br>
              <a:rPr lang="ru-RU" sz="2200" b="1" i="1" dirty="0"/>
            </a:br>
            <a:r>
              <a:rPr lang="ru-RU" sz="2200" b="1" i="1" dirty="0"/>
              <a:t>Экзаменационная работа по литературе состоит из двух </a:t>
            </a:r>
            <a:r>
              <a:rPr lang="ru-RU" sz="2200" b="1" i="1" dirty="0" smtClean="0"/>
              <a:t>частей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D86FEDF-CCBC-4E92-AAF6-062A2F8E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28801"/>
            <a:ext cx="12192000" cy="488949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	</a:t>
            </a:r>
            <a:r>
              <a:rPr lang="ru-RU" sz="6400" dirty="0" smtClean="0">
                <a:solidFill>
                  <a:schemeClr val="tx1"/>
                </a:solidFill>
              </a:rPr>
              <a:t>1 </a:t>
            </a:r>
            <a:r>
              <a:rPr lang="ru-RU" sz="6400" dirty="0" smtClean="0">
                <a:solidFill>
                  <a:schemeClr val="tx1"/>
                </a:solidFill>
              </a:rPr>
              <a:t>часть</a:t>
            </a:r>
          </a:p>
          <a:p>
            <a:r>
              <a:rPr lang="ru-RU" sz="6400" dirty="0">
                <a:solidFill>
                  <a:schemeClr val="tx1"/>
                </a:solidFill>
              </a:rPr>
              <a:t>	1 комплекс заданий (фрагмент эпического, или лироэпического, или драматического произведения):</a:t>
            </a:r>
          </a:p>
          <a:p>
            <a:r>
              <a:rPr lang="ru-RU" sz="6400" dirty="0">
                <a:solidFill>
                  <a:schemeClr val="tx1"/>
                </a:solidFill>
              </a:rPr>
              <a:t>	2 вариативных задания с развёрнутым</a:t>
            </a:r>
          </a:p>
          <a:p>
            <a:r>
              <a:rPr lang="ru-RU" sz="6400" dirty="0">
                <a:solidFill>
                  <a:schemeClr val="tx1"/>
                </a:solidFill>
              </a:rPr>
              <a:t>ответом (</a:t>
            </a:r>
            <a:r>
              <a:rPr lang="ru-RU" sz="6400" dirty="0" smtClean="0">
                <a:solidFill>
                  <a:schemeClr val="tx1"/>
                </a:solidFill>
              </a:rPr>
              <a:t>№ 1.1 </a:t>
            </a:r>
            <a:r>
              <a:rPr lang="ru-RU" sz="6400" dirty="0">
                <a:solidFill>
                  <a:schemeClr val="tx1"/>
                </a:solidFill>
              </a:rPr>
              <a:t>или 1.2. и </a:t>
            </a:r>
            <a:r>
              <a:rPr lang="ru-RU" sz="6400" dirty="0" smtClean="0">
                <a:solidFill>
                  <a:schemeClr val="tx1"/>
                </a:solidFill>
              </a:rPr>
              <a:t>№ 2.1 </a:t>
            </a:r>
            <a:r>
              <a:rPr lang="ru-RU" sz="6400" dirty="0">
                <a:solidFill>
                  <a:schemeClr val="tx1"/>
                </a:solidFill>
              </a:rPr>
              <a:t>или 2.2) - 3–5 предложений.</a:t>
            </a:r>
          </a:p>
          <a:p>
            <a:r>
              <a:rPr lang="ru-RU" sz="6400" dirty="0">
                <a:solidFill>
                  <a:schemeClr val="tx1"/>
                </a:solidFill>
              </a:rPr>
              <a:t> 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smtClean="0">
                <a:solidFill>
                  <a:schemeClr val="tx1"/>
                </a:solidFill>
              </a:rPr>
              <a:t>2 </a:t>
            </a:r>
            <a:r>
              <a:rPr lang="ru-RU" sz="6400" dirty="0">
                <a:solidFill>
                  <a:schemeClr val="tx1"/>
                </a:solidFill>
              </a:rPr>
              <a:t>комплекс заданий (лирическое произведение):</a:t>
            </a:r>
          </a:p>
          <a:p>
            <a:r>
              <a:rPr lang="ru-RU" sz="6400" dirty="0">
                <a:solidFill>
                  <a:schemeClr val="tx1"/>
                </a:solidFill>
              </a:rPr>
              <a:t> 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smtClean="0">
                <a:solidFill>
                  <a:schemeClr val="tx1"/>
                </a:solidFill>
              </a:rPr>
              <a:t>1 </a:t>
            </a:r>
            <a:r>
              <a:rPr lang="ru-RU" sz="6400" dirty="0">
                <a:solidFill>
                  <a:schemeClr val="tx1"/>
                </a:solidFill>
              </a:rPr>
              <a:t>вариативное задание с </a:t>
            </a:r>
            <a:r>
              <a:rPr lang="ru-RU" sz="6400" dirty="0" smtClean="0">
                <a:solidFill>
                  <a:schemeClr val="tx1"/>
                </a:solidFill>
              </a:rPr>
              <a:t>развёрнутым ответом </a:t>
            </a:r>
            <a:r>
              <a:rPr lang="ru-RU" sz="6400" dirty="0">
                <a:solidFill>
                  <a:schemeClr val="tx1"/>
                </a:solidFill>
              </a:rPr>
              <a:t>(</a:t>
            </a:r>
            <a:r>
              <a:rPr lang="ru-RU" sz="6400" dirty="0" smtClean="0">
                <a:solidFill>
                  <a:schemeClr val="tx1"/>
                </a:solidFill>
              </a:rPr>
              <a:t>№ 3.1 </a:t>
            </a:r>
            <a:r>
              <a:rPr lang="ru-RU" sz="6400" dirty="0">
                <a:solidFill>
                  <a:schemeClr val="tx1"/>
                </a:solidFill>
              </a:rPr>
              <a:t>или 3.2) - 3–5 предложений.</a:t>
            </a:r>
          </a:p>
          <a:p>
            <a:r>
              <a:rPr lang="ru-RU" sz="6400" dirty="0">
                <a:solidFill>
                  <a:schemeClr val="tx1"/>
                </a:solidFill>
              </a:rPr>
              <a:t>	1 задание с развёрнутым ответом (</a:t>
            </a:r>
            <a:r>
              <a:rPr lang="ru-RU" sz="6400" dirty="0" smtClean="0">
                <a:solidFill>
                  <a:schemeClr val="tx1"/>
                </a:solidFill>
              </a:rPr>
              <a:t>№ 4</a:t>
            </a:r>
            <a:r>
              <a:rPr lang="ru-RU" sz="6400" dirty="0">
                <a:solidFill>
                  <a:schemeClr val="tx1"/>
                </a:solidFill>
              </a:rPr>
              <a:t>) - 5–8 предложений</a:t>
            </a:r>
            <a:r>
              <a:rPr lang="ru-RU" sz="64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6400" dirty="0" smtClean="0"/>
              <a:t>	</a:t>
            </a:r>
          </a:p>
          <a:p>
            <a:pPr marL="0" indent="0">
              <a:buNone/>
            </a:pPr>
            <a:r>
              <a:rPr lang="ru-RU" sz="6400" dirty="0"/>
              <a:t>	</a:t>
            </a:r>
            <a:r>
              <a:rPr lang="ru-RU" sz="6400" dirty="0" smtClean="0"/>
              <a:t>2 часть</a:t>
            </a:r>
          </a:p>
          <a:p>
            <a:r>
              <a:rPr lang="ru-RU" sz="6400" dirty="0" smtClean="0"/>
              <a:t>5 </a:t>
            </a:r>
            <a:r>
              <a:rPr lang="ru-RU" sz="6400" dirty="0"/>
              <a:t>тем для сочинения на выбор. </a:t>
            </a:r>
            <a:endParaRPr lang="ru-RU" sz="6400" dirty="0" smtClean="0"/>
          </a:p>
          <a:p>
            <a:r>
              <a:rPr lang="ru-RU" sz="6400" dirty="0" smtClean="0"/>
              <a:t>Письменное </a:t>
            </a:r>
            <a:r>
              <a:rPr lang="ru-RU" sz="6400" dirty="0"/>
              <a:t>рассуждение ученика должно быть написано не менее, чем на 150 слов. </a:t>
            </a:r>
            <a:endParaRPr lang="ru-RU" sz="6400" dirty="0" smtClean="0"/>
          </a:p>
          <a:p>
            <a:r>
              <a:rPr lang="ru-RU" sz="6400" dirty="0" smtClean="0"/>
              <a:t>В нем </a:t>
            </a:r>
            <a:r>
              <a:rPr lang="ru-RU" sz="6400" dirty="0"/>
              <a:t>должны быть аргументы, доказывающие мнение ученика, и отсылки к тексту художественного произведения выбранной темы (№ 5.1 – 5.5)</a:t>
            </a:r>
          </a:p>
          <a:p>
            <a:endParaRPr lang="ru-RU" sz="6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/>
              <a:t>	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24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Темы ОГЭ по литературе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  </a:t>
            </a:r>
          </a:p>
          <a:p>
            <a:pPr marL="0" indent="0" algn="just">
              <a:buNone/>
            </a:pPr>
            <a:r>
              <a:rPr lang="ru-RU" dirty="0" smtClean="0"/>
              <a:t>		</a:t>
            </a:r>
            <a:r>
              <a:rPr lang="ru-RU" sz="2000" dirty="0" smtClean="0"/>
              <a:t>Темы </a:t>
            </a:r>
            <a:r>
              <a:rPr lang="ru-RU" sz="2000" dirty="0"/>
              <a:t>ОГЭ по литературе в 9 классе охватывают произведения разных эпох:</a:t>
            </a:r>
          </a:p>
          <a:p>
            <a:pPr algn="just"/>
            <a:r>
              <a:rPr lang="ru-RU" sz="2000" dirty="0"/>
              <a:t>Д</a:t>
            </a:r>
            <a:r>
              <a:rPr lang="ru-RU" sz="2000" dirty="0" smtClean="0"/>
              <a:t>ревнерусская </a:t>
            </a:r>
            <a:r>
              <a:rPr lang="ru-RU" sz="2000" dirty="0"/>
              <a:t>литература и отечественная литература XVIII в. и первой половины XIX в.;</a:t>
            </a:r>
          </a:p>
          <a:p>
            <a:pPr algn="just"/>
            <a:r>
              <a:rPr lang="ru-RU" sz="2000" dirty="0"/>
              <a:t>О</a:t>
            </a:r>
            <a:r>
              <a:rPr lang="ru-RU" sz="2000" dirty="0" smtClean="0"/>
              <a:t>течественная </a:t>
            </a:r>
            <a:r>
              <a:rPr lang="ru-RU" sz="2000" dirty="0"/>
              <a:t>литература второй половины XIX – начала XX в.; </a:t>
            </a:r>
          </a:p>
          <a:p>
            <a:pPr algn="just"/>
            <a:r>
              <a:rPr lang="ru-RU" sz="2000" dirty="0"/>
              <a:t>О</a:t>
            </a:r>
            <a:r>
              <a:rPr lang="ru-RU" sz="2000" dirty="0" smtClean="0"/>
              <a:t>течественная </a:t>
            </a:r>
            <a:r>
              <a:rPr lang="ru-RU" sz="2000" dirty="0"/>
              <a:t>литература конца XIX – XXI в. </a:t>
            </a:r>
          </a:p>
          <a:p>
            <a:pPr marL="0" indent="0" algn="just">
              <a:buNone/>
            </a:pPr>
            <a:r>
              <a:rPr lang="ru-RU" sz="2000" dirty="0" smtClean="0"/>
              <a:t>	Чтобы </a:t>
            </a:r>
            <a:r>
              <a:rPr lang="ru-RU" sz="2000" dirty="0"/>
              <a:t>качественно и эффективно подготовиться к экзамену, следует в самом начале обучения изучить кодификатор. Его можно найти на официальном сайте ФИПИ: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78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Кодификатор ОГЭ по литератур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013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29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9BF3D42-3133-4B16-9ECA-22BCB222A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/>
              <a:t>Дополнительные материалы и оборудование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196F674-F6B9-4FDD-919D-B7E54D51B8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01801"/>
            <a:ext cx="10320866" cy="50165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2800" dirty="0"/>
              <a:t>Экзаменуемый имеет право пользоваться орфографическим словарем, полными текстами художественных произведений, а также сборниками лирики («Список произведений, по которым могут формулироваться задания КИМ по литературе основного государственного экзамена»).</a:t>
            </a:r>
          </a:p>
          <a:p>
            <a:r>
              <a:rPr lang="ru-RU" sz="2800" dirty="0"/>
              <a:t>Продолжительность ОГЭ по литературе – 3 часа 55 минут.</a:t>
            </a:r>
          </a:p>
          <a:p>
            <a:pPr marL="0" indent="0">
              <a:buNone/>
            </a:pPr>
            <a:r>
              <a:rPr lang="ru-RU" sz="2800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60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22E85C1-1BD0-4E3F-A990-817F811D7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850966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Оценивание экзаменационной </a:t>
            </a:r>
            <a:r>
              <a:rPr lang="ru-RU" b="1" i="1" dirty="0" smtClean="0"/>
              <a:t>работы              </a:t>
            </a:r>
            <a:r>
              <a:rPr lang="ru-RU" b="1" i="1" dirty="0"/>
              <a:t>ОГЭ - </a:t>
            </a:r>
            <a:r>
              <a:rPr lang="ru-RU" b="1" i="1" dirty="0" smtClean="0"/>
              <a:t>2026 </a:t>
            </a:r>
            <a:r>
              <a:rPr lang="ru-RU" b="1" i="1" dirty="0"/>
              <a:t/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6E95B93-057B-4E0E-AE4C-35561123A7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1"/>
            <a:ext cx="10663766" cy="52451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/>
              <a:t>Часть </a:t>
            </a:r>
            <a:r>
              <a:rPr lang="ru-RU" sz="2800" dirty="0" smtClean="0"/>
              <a:t>1 </a:t>
            </a:r>
            <a:r>
              <a:rPr lang="ru-RU" sz="2800" dirty="0"/>
              <a:t>= </a:t>
            </a:r>
            <a:r>
              <a:rPr lang="ru-RU" sz="2800" dirty="0" smtClean="0"/>
              <a:t>22 б</a:t>
            </a:r>
            <a:endParaRPr lang="ru-RU" sz="2800" dirty="0"/>
          </a:p>
          <a:p>
            <a:r>
              <a:rPr lang="ru-RU" sz="2800" dirty="0"/>
              <a:t>5</a:t>
            </a:r>
            <a:r>
              <a:rPr lang="ru-RU" sz="2800" dirty="0" smtClean="0"/>
              <a:t>б </a:t>
            </a:r>
            <a:r>
              <a:rPr lang="ru-RU" sz="2800" dirty="0"/>
              <a:t>(№1.1 или </a:t>
            </a:r>
            <a:r>
              <a:rPr lang="ru-RU" sz="2800" dirty="0" smtClean="0"/>
              <a:t>1.2</a:t>
            </a:r>
            <a:r>
              <a:rPr lang="ru-RU" sz="2800" dirty="0"/>
              <a:t>)</a:t>
            </a:r>
            <a:endParaRPr lang="ru-RU" sz="2800" dirty="0"/>
          </a:p>
          <a:p>
            <a:r>
              <a:rPr lang="ru-RU" sz="2800" dirty="0"/>
              <a:t>5б (№2.1 или 2.2</a:t>
            </a:r>
            <a:r>
              <a:rPr lang="ru-RU" sz="2800" dirty="0" smtClean="0"/>
              <a:t>)</a:t>
            </a:r>
            <a:endParaRPr lang="ru-RU" sz="2800" dirty="0"/>
          </a:p>
          <a:p>
            <a:r>
              <a:rPr lang="ru-RU" sz="2800" dirty="0"/>
              <a:t>5</a:t>
            </a:r>
            <a:r>
              <a:rPr lang="ru-RU" sz="2800" dirty="0" smtClean="0"/>
              <a:t>б </a:t>
            </a:r>
            <a:r>
              <a:rPr lang="ru-RU" sz="2800" dirty="0"/>
              <a:t>(№3.1 или 3.2</a:t>
            </a:r>
            <a:r>
              <a:rPr lang="ru-RU" sz="2800" dirty="0" smtClean="0"/>
              <a:t>)</a:t>
            </a:r>
            <a:endParaRPr lang="ru-RU" sz="2800" dirty="0"/>
          </a:p>
          <a:p>
            <a:r>
              <a:rPr lang="ru-RU" sz="2800" dirty="0"/>
              <a:t>7</a:t>
            </a:r>
            <a:r>
              <a:rPr lang="ru-RU" sz="2800" dirty="0" smtClean="0"/>
              <a:t>б </a:t>
            </a:r>
            <a:r>
              <a:rPr lang="ru-RU" sz="2800" dirty="0"/>
              <a:t>(№4)</a:t>
            </a:r>
          </a:p>
          <a:p>
            <a:pPr marL="0" indent="0">
              <a:buNone/>
            </a:pPr>
            <a:r>
              <a:rPr lang="ru-RU" sz="2800" dirty="0" smtClean="0"/>
              <a:t>	При </a:t>
            </a:r>
            <a:r>
              <a:rPr lang="ru-RU" sz="2800" dirty="0"/>
              <a:t>оценке выполнения всех типов заданий учитывается речевое и грамматическое оформление ответов.</a:t>
            </a:r>
          </a:p>
          <a:p>
            <a:r>
              <a:rPr lang="ru-RU" sz="2800" dirty="0"/>
              <a:t>Часть </a:t>
            </a:r>
            <a:r>
              <a:rPr lang="ru-RU" sz="2800" dirty="0" smtClean="0"/>
              <a:t>2 </a:t>
            </a:r>
            <a:r>
              <a:rPr lang="ru-RU" sz="2800" dirty="0"/>
              <a:t>= </a:t>
            </a:r>
            <a:r>
              <a:rPr lang="ru-RU" sz="2800" dirty="0" smtClean="0"/>
              <a:t>17 б</a:t>
            </a:r>
            <a:endParaRPr lang="ru-RU" sz="2800" dirty="0"/>
          </a:p>
          <a:p>
            <a:r>
              <a:rPr lang="ru-RU" sz="2800" dirty="0"/>
              <a:t>Максимальный балл – </a:t>
            </a:r>
            <a:r>
              <a:rPr lang="ru-RU" sz="2800" dirty="0" smtClean="0"/>
              <a:t>39 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150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Шкала перевода баллов ОГЭ по литературе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000" dirty="0"/>
              <a:t>За всю работу без ошибок, написанную с соблюдением всех требований и правил, </a:t>
            </a:r>
            <a:r>
              <a:rPr lang="ru-RU" sz="2000" b="1" dirty="0"/>
              <a:t>максимально могут выставить 39 баллов</a:t>
            </a:r>
            <a:r>
              <a:rPr lang="ru-RU" sz="2000" dirty="0"/>
              <a:t>. </a:t>
            </a:r>
            <a:endParaRPr lang="ru-RU" sz="2000" dirty="0" smtClean="0"/>
          </a:p>
          <a:p>
            <a:pPr algn="just"/>
            <a:r>
              <a:rPr lang="ru-RU" sz="2000" dirty="0" smtClean="0"/>
              <a:t>Как </a:t>
            </a:r>
            <a:r>
              <a:rPr lang="ru-RU" sz="2000" dirty="0"/>
              <a:t>правило, ежегодно публикуют шкалу перевода баллов ОГЭ по литературе. Рекомендации </a:t>
            </a:r>
            <a:r>
              <a:rPr lang="ru-RU" sz="2000" dirty="0" err="1"/>
              <a:t>Рособрнадзора</a:t>
            </a:r>
            <a:r>
              <a:rPr lang="ru-RU" sz="2000" dirty="0"/>
              <a:t> в этом году пока не опубликованы, поэтому можно ориентироваться на шкалу 2025 (обратите внимание, что максимальный первичный балл изменился): </a:t>
            </a:r>
          </a:p>
          <a:p>
            <a:r>
              <a:rPr lang="ru-RU" sz="2000" dirty="0"/>
              <a:t>«2» — от 0 до 15 баллов;</a:t>
            </a:r>
          </a:p>
          <a:p>
            <a:r>
              <a:rPr lang="ru-RU" sz="2000" dirty="0"/>
              <a:t>«3» — от 16 до 23 баллов;</a:t>
            </a:r>
          </a:p>
          <a:p>
            <a:r>
              <a:rPr lang="ru-RU" sz="2000" dirty="0"/>
              <a:t>«4» — от 24 до 31 баллов;</a:t>
            </a:r>
          </a:p>
          <a:p>
            <a:r>
              <a:rPr lang="ru-RU" sz="2000" dirty="0"/>
              <a:t>«5» — от 32 до </a:t>
            </a:r>
            <a:r>
              <a:rPr lang="ru-RU" sz="2000" dirty="0" smtClean="0"/>
              <a:t>37 </a:t>
            </a:r>
            <a:r>
              <a:rPr lang="ru-RU" sz="2000" dirty="0"/>
              <a:t>баллов.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076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BF1653B-C3F4-47EF-A566-FA26C8C43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i="1" dirty="0"/>
              <a:t>Спасибо за внимание</a:t>
            </a:r>
            <a:r>
              <a:rPr lang="ru-RU" i="1" dirty="0"/>
              <a:t>!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1CF1F5CE-CDCC-4BFE-ABF8-7645F76DE8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6432" y="1701800"/>
            <a:ext cx="8101368" cy="515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28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A87FA184-2985-42E0-AE6F-E96F006E45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8202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84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27584E0-2C9E-4C44-8E56-608422057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16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2026 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/>
              <a:t>ИЗМЕНЕНИЯ В КИМ </a:t>
            </a:r>
            <a:r>
              <a:rPr lang="ru-RU" b="1" i="1" dirty="0" smtClean="0"/>
              <a:t>ОГЭ</a:t>
            </a:r>
            <a:r>
              <a:rPr lang="ru-RU" i="1" dirty="0"/>
              <a:t> </a:t>
            </a:r>
            <a:br>
              <a:rPr lang="ru-RU" i="1" dirty="0"/>
            </a:br>
            <a:r>
              <a:rPr lang="ru-RU" b="1" u="sng" dirty="0" smtClean="0"/>
              <a:t>Задание 1 и 3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Изменения </a:t>
            </a:r>
            <a:r>
              <a:rPr lang="ru-RU" i="1" dirty="0"/>
              <a:t>в экзамене по литературе в основном коснулись критериев оценивания</a:t>
            </a:r>
            <a:r>
              <a:rPr lang="ru-RU" i="1" dirty="0" smtClean="0"/>
              <a:t>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CD84BF7-3126-4212-98D6-8BFD184E0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692401"/>
            <a:ext cx="10231966" cy="5524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 algn="just">
              <a:buNone/>
            </a:pPr>
            <a:r>
              <a:rPr lang="ru-RU" sz="4100" dirty="0" smtClean="0"/>
              <a:t>	</a:t>
            </a:r>
            <a:endParaRPr lang="ru-RU" sz="2600" dirty="0"/>
          </a:p>
          <a:p>
            <a:pPr marL="0" indent="0" algn="just">
              <a:buNone/>
            </a:pPr>
            <a:r>
              <a:rPr lang="ru-RU" sz="2600" dirty="0" smtClean="0"/>
              <a:t>	1 </a:t>
            </a:r>
            <a:r>
              <a:rPr lang="ru-RU" sz="2600" dirty="0"/>
              <a:t>и 3 задание экзамена теперь оценивают в 5 баллов. Напомним, что в прошлом году за них ставили 4 балла</a:t>
            </a:r>
            <a:r>
              <a:rPr lang="ru-RU" sz="2600" dirty="0" smtClean="0"/>
              <a:t>.</a:t>
            </a:r>
          </a:p>
          <a:p>
            <a:pPr marL="0" indent="0" algn="just">
              <a:buNone/>
            </a:pPr>
            <a:r>
              <a:rPr lang="ru-RU" sz="2600" dirty="0" smtClean="0"/>
              <a:t> </a:t>
            </a:r>
            <a:r>
              <a:rPr lang="ru-RU" sz="2600" dirty="0"/>
              <a:t>Эти вопросы требуют развернутых ответов, в которых ученику нужно привести примеры из предложенного текста. В задании 1 текст – это проза, в задании 3 – лирика. </a:t>
            </a:r>
          </a:p>
          <a:p>
            <a:pPr marL="0" indent="0">
              <a:buNone/>
            </a:pP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64109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Задание 1 в ОГЭ по литератур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012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62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Демоверсия ОГЭ по литературе задание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48" y="0"/>
            <a:ext cx="1036704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24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Задание 4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 algn="just">
              <a:buNone/>
            </a:pPr>
            <a:r>
              <a:rPr lang="ru-RU" sz="8000" dirty="0" smtClean="0"/>
              <a:t>	Задание </a:t>
            </a:r>
            <a:r>
              <a:rPr lang="ru-RU" sz="8000" dirty="0"/>
              <a:t>4 на ОГЭ по литературе — это сопоставление одного из предложенных произведений с исходным текстом. Необходимо сопоставить их между с собой, сравнить два текста между собой, проанализировать каждый из них и привести аргументы. Четкий и связный ответ должен быть написан на 5-8 предложений с опорой на содержание текстов. </a:t>
            </a:r>
            <a:endParaRPr lang="ru-RU" sz="8000" dirty="0" smtClean="0"/>
          </a:p>
          <a:p>
            <a:pPr marL="0" indent="0" algn="just">
              <a:buNone/>
            </a:pPr>
            <a:r>
              <a:rPr lang="ru-RU" sz="8000" dirty="0"/>
              <a:t>Изменилась в этом задании только его ценность: первичный балл снизили с 8 до 7 баллов.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967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Демоверсия ОГЭ по литературе задание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3822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66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Задание 5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600" dirty="0" smtClean="0"/>
              <a:t>Одно </a:t>
            </a:r>
            <a:r>
              <a:rPr lang="ru-RU" sz="3600" dirty="0"/>
              <a:t>из практических заданий в ОГЭ по литературе – сочинение. В задании 5 нужно написать сочинение на предложенную тему. Важно, чтобы творческая работа имела объем не менее 150 слов, иначе проверять ее просто не будут. Вот как выглядит задание в ОГЭ: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035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Демоверсия ОГЭ по литературе задание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4108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7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</TotalTime>
  <Words>183</Words>
  <Application>Microsoft Office PowerPoint</Application>
  <PresentationFormat>Широкоэкранный</PresentationFormat>
  <Paragraphs>65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Trebuchet MS</vt:lpstr>
      <vt:lpstr>Wingdings 3</vt:lpstr>
      <vt:lpstr>Аспект</vt:lpstr>
      <vt:lpstr>ГИА-2026 года: изменения в КИМ ОГЭ по литературе   </vt:lpstr>
      <vt:lpstr>Презентация PowerPoint</vt:lpstr>
      <vt:lpstr>2026  ИЗМЕНЕНИЯ В КИМ ОГЭ  Задание 1 и 3 Изменения в экзамене по литературе в основном коснулись критериев оценивания.</vt:lpstr>
      <vt:lpstr>Презентация PowerPoint</vt:lpstr>
      <vt:lpstr>Презентация PowerPoint</vt:lpstr>
      <vt:lpstr>Задание 4 </vt:lpstr>
      <vt:lpstr>Презентация PowerPoint</vt:lpstr>
      <vt:lpstr>Задание 5  </vt:lpstr>
      <vt:lpstr>Презентация PowerPoint</vt:lpstr>
      <vt:lpstr>Задание 5  </vt:lpstr>
      <vt:lpstr>Другие изменения  </vt:lpstr>
      <vt:lpstr>Структура КИМ Экзаменационная работа по литературе состоит из двух частей</vt:lpstr>
      <vt:lpstr>Темы ОГЭ по литературе</vt:lpstr>
      <vt:lpstr>Презентация PowerPoint</vt:lpstr>
      <vt:lpstr>Дополнительные материалы и оборудование </vt:lpstr>
      <vt:lpstr>Оценивание экзаменационной работы              ОГЭ - 2026  </vt:lpstr>
      <vt:lpstr>Шкала перевода баллов ОГЭ по литературе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ГИА-2025 года: изменения в КИМ ЕГЭ и ОГЭ по литературе</dc:title>
  <dc:creator>--009889</dc:creator>
  <cp:lastModifiedBy>e9032</cp:lastModifiedBy>
  <cp:revision>10</cp:revision>
  <dcterms:created xsi:type="dcterms:W3CDTF">2024-11-24T18:33:17Z</dcterms:created>
  <dcterms:modified xsi:type="dcterms:W3CDTF">2025-10-04T13:32:10Z</dcterms:modified>
</cp:coreProperties>
</file>