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73" r:id="rId8"/>
    <p:sldId id="274" r:id="rId9"/>
    <p:sldId id="289" r:id="rId10"/>
    <p:sldId id="290" r:id="rId11"/>
    <p:sldId id="291" r:id="rId12"/>
    <p:sldId id="288" r:id="rId13"/>
  </p:sldIdLst>
  <p:sldSz cx="9144000" cy="5143500" type="screen16x9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2702" cy="36689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42358" y="0"/>
            <a:ext cx="5501641" cy="375373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36058" y="3668902"/>
            <a:ext cx="4607941" cy="14745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666489"/>
            <a:ext cx="4616196" cy="14770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12334" y="646557"/>
            <a:ext cx="3397884" cy="1534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16169" cy="367792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336" y="0"/>
            <a:ext cx="4819964" cy="37537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9266" y="3668902"/>
            <a:ext cx="4594733" cy="147459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3666489"/>
            <a:ext cx="4616196" cy="14770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2965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49266" y="3668902"/>
            <a:ext cx="4594733" cy="14745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2412"/>
            <a:ext cx="3528060" cy="3672204"/>
          </a:xfrm>
          <a:custGeom>
            <a:avLst/>
            <a:gdLst/>
            <a:ahLst/>
            <a:cxnLst/>
            <a:rect l="l" t="t" r="r" b="b"/>
            <a:pathLst>
              <a:path w="3528060" h="3672204">
                <a:moveTo>
                  <a:pt x="3528060" y="0"/>
                </a:moveTo>
                <a:lnTo>
                  <a:pt x="0" y="0"/>
                </a:lnTo>
                <a:lnTo>
                  <a:pt x="0" y="3671951"/>
                </a:lnTo>
                <a:lnTo>
                  <a:pt x="3528060" y="3671951"/>
                </a:lnTo>
                <a:lnTo>
                  <a:pt x="35280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666489"/>
            <a:ext cx="4616196" cy="147701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93598"/>
            <a:ext cx="6415024" cy="358101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06319" y="91820"/>
            <a:ext cx="6084061" cy="36358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862965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49266" y="3668902"/>
            <a:ext cx="4594733" cy="14745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9841" y="1276299"/>
            <a:ext cx="3129279" cy="10502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759" y="1101928"/>
            <a:ext cx="7905115" cy="3099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5" Type="http://schemas.openxmlformats.org/officeDocument/2006/relationships/image" Target="../media/image26.jpg"/><Relationship Id="rId10" Type="http://schemas.openxmlformats.org/officeDocument/2006/relationships/image" Target="../media/image21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2.png"/><Relationship Id="rId7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3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12.png"/><Relationship Id="rId7" Type="http://schemas.openxmlformats.org/officeDocument/2006/relationships/image" Target="../media/image3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1821"/>
            <a:ext cx="8890635" cy="5052060"/>
            <a:chOff x="0" y="91821"/>
            <a:chExt cx="8890635" cy="5052060"/>
          </a:xfrm>
        </p:grpSpPr>
        <p:sp>
          <p:nvSpPr>
            <p:cNvPr id="3" name="object 3"/>
            <p:cNvSpPr/>
            <p:nvPr/>
          </p:nvSpPr>
          <p:spPr>
            <a:xfrm>
              <a:off x="107997" y="104140"/>
              <a:ext cx="3420110" cy="3570604"/>
            </a:xfrm>
            <a:custGeom>
              <a:avLst/>
              <a:gdLst/>
              <a:ahLst/>
              <a:cxnLst/>
              <a:rect l="l" t="t" r="r" b="b"/>
              <a:pathLst>
                <a:path w="3420110" h="3570604">
                  <a:moveTo>
                    <a:pt x="0" y="3570224"/>
                  </a:moveTo>
                  <a:lnTo>
                    <a:pt x="3420062" y="3570224"/>
                  </a:lnTo>
                  <a:lnTo>
                    <a:pt x="3420062" y="0"/>
                  </a:lnTo>
                  <a:lnTo>
                    <a:pt x="0" y="0"/>
                  </a:lnTo>
                  <a:lnTo>
                    <a:pt x="0" y="3570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66490"/>
              <a:ext cx="4616196" cy="14770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3599"/>
              <a:ext cx="6415024" cy="35810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319" y="91821"/>
              <a:ext cx="6084061" cy="3635882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96029" y="1035558"/>
            <a:ext cx="3210560" cy="7943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634">
              <a:lnSpc>
                <a:spcPts val="1939"/>
              </a:lnSpc>
              <a:spcBef>
                <a:spcPts val="345"/>
              </a:spcBef>
            </a:pPr>
            <a:r>
              <a:rPr sz="1800" spc="-10" dirty="0"/>
              <a:t>ОРГАНИЗАЦИОННО- МЕТОДИЧЕСКОЕ</a:t>
            </a:r>
            <a:endParaRPr sz="1800"/>
          </a:p>
          <a:p>
            <a:pPr marL="12700">
              <a:lnSpc>
                <a:spcPts val="1920"/>
              </a:lnSpc>
            </a:pPr>
            <a:r>
              <a:rPr sz="1800" dirty="0"/>
              <a:t>И</a:t>
            </a:r>
            <a:r>
              <a:rPr sz="1800" spc="-40" dirty="0"/>
              <a:t> </a:t>
            </a:r>
            <a:r>
              <a:rPr sz="1800" spc="-10" dirty="0"/>
              <a:t>КОНСУЛЬТАЦИОННОЕ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796029" y="1776476"/>
            <a:ext cx="4249420" cy="993221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1939"/>
              </a:lnSpc>
              <a:spcBef>
                <a:spcPts val="345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 dirty="0">
              <a:latin typeface="Verdana"/>
              <a:cs typeface="Verdana"/>
            </a:endParaRPr>
          </a:p>
          <a:p>
            <a:pPr marL="12700">
              <a:lnSpc>
                <a:spcPts val="1814"/>
              </a:lnSpc>
            </a:pPr>
            <a:r>
              <a:rPr sz="1800" b="1" spc="-10" dirty="0" smtClean="0">
                <a:solidFill>
                  <a:srgbClr val="FFFFFF"/>
                </a:solidFill>
                <a:latin typeface="Verdana"/>
                <a:cs typeface="Verdana"/>
              </a:rPr>
              <a:t>ОБРАЗОВАТЕЛЬН</a:t>
            </a:r>
            <a:r>
              <a:rPr lang="ru-RU" b="1" spc="-10" dirty="0" smtClean="0">
                <a:solidFill>
                  <a:srgbClr val="FFFFFF"/>
                </a:solidFill>
                <a:latin typeface="Verdana"/>
                <a:cs typeface="Verdana"/>
              </a:rPr>
              <a:t>ОЙ ОРГАНИЗАЦИИ</a:t>
            </a:r>
            <a:endParaRPr sz="1800" dirty="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1" y="0"/>
            <a:ext cx="9144000" cy="3750310"/>
            <a:chOff x="-1" y="0"/>
            <a:chExt cx="9144000" cy="3750310"/>
          </a:xfrm>
        </p:grpSpPr>
        <p:sp>
          <p:nvSpPr>
            <p:cNvPr id="11" name="object 11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" y="3677928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89">
                  <a:moveTo>
                    <a:pt x="9144000" y="0"/>
                  </a:moveTo>
                  <a:lnTo>
                    <a:pt x="0" y="0"/>
                  </a:lnTo>
                  <a:lnTo>
                    <a:pt x="0" y="72000"/>
                  </a:lnTo>
                  <a:lnTo>
                    <a:pt x="9144000" y="72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279" y="-711706"/>
            <a:ext cx="9144000" cy="5143500"/>
            <a:chOff x="-1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36" cy="5143499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623604" y="-336200"/>
            <a:ext cx="857273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Основания для установления первой квалификационной категории</a:t>
            </a:r>
            <a:endParaRPr lang="en-US" b="1" dirty="0" smtClean="0"/>
          </a:p>
          <a:p>
            <a:r>
              <a:rPr lang="ru-RU" sz="1400" dirty="0" smtClean="0"/>
              <a:t> </a:t>
            </a:r>
            <a:r>
              <a:rPr lang="ru-RU" sz="1600" dirty="0" smtClean="0"/>
              <a:t>Первая квалификационная категория </a:t>
            </a:r>
            <a:endParaRPr lang="en-US" sz="1600" dirty="0" smtClean="0"/>
          </a:p>
          <a:p>
            <a:r>
              <a:rPr lang="ru-RU" sz="1600" dirty="0" smtClean="0"/>
              <a:t>Категория устанавливается педагогическим работникам на основе показателей их профессиональной деятельности: </a:t>
            </a:r>
            <a:endParaRPr lang="en-US" sz="1600" dirty="0" smtClean="0"/>
          </a:p>
          <a:p>
            <a:r>
              <a:rPr lang="ru-RU" sz="1600" dirty="0" smtClean="0"/>
              <a:t> стабильные положительные результаты освоения обучающимися образовательных программ, в т. ч. в области искусств, физической культуры и спорта, по итогам мониторингов и иных форм контроля, проводимых организацией; </a:t>
            </a:r>
            <a:endParaRPr lang="en-US" sz="1600" dirty="0" smtClean="0"/>
          </a:p>
          <a:p>
            <a:r>
              <a:rPr lang="ru-RU" sz="1600" dirty="0" smtClean="0"/>
              <a:t> стабильные положительные результаты освоения обучающимися образовательных программ по итогам мониторинга системы образования, проводимого в порядке, установленном Правительством РФ; </a:t>
            </a:r>
            <a:endParaRPr lang="en-US" sz="1600" dirty="0" smtClean="0"/>
          </a:p>
          <a:p>
            <a:r>
              <a:rPr lang="ru-RU" sz="1600" dirty="0" smtClean="0"/>
              <a:t> выявление развития у обучающихся способностей к научной (интеллектуальной), творческой, физкультурно-спортивной деятельности;</a:t>
            </a:r>
            <a:endParaRPr lang="en-US" sz="1600" dirty="0" smtClean="0"/>
          </a:p>
          <a:p>
            <a:r>
              <a:rPr lang="ru-RU" sz="1600" dirty="0" smtClean="0"/>
              <a:t>  личный вклад в повышение качества образования, совершенствование методов обучения и воспитания, транслирование в педагогических коллективах опыта практических результатов своей профессиональной деятельности, активное участие в работе методических объединений педагогических работников организации.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47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7279" y="-711706"/>
            <a:ext cx="9144000" cy="5143500"/>
            <a:chOff x="-1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36" cy="5143499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623605" y="-336200"/>
            <a:ext cx="8352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Основания для установления высшей квалификационной категории</a:t>
            </a:r>
            <a:endParaRPr lang="en-US" b="1" dirty="0" smtClean="0"/>
          </a:p>
          <a:p>
            <a:r>
              <a:rPr lang="ru-RU" sz="1400" dirty="0" smtClean="0"/>
              <a:t> </a:t>
            </a:r>
            <a:r>
              <a:rPr lang="ru-RU" dirty="0" smtClean="0"/>
              <a:t>Высшая квалификационная категория</a:t>
            </a:r>
          </a:p>
          <a:p>
            <a:r>
              <a:rPr lang="ru-RU" dirty="0" smtClean="0"/>
              <a:t> Категория устанавливается педагогическим работникам на основе показателей их профессиональной деятельности:</a:t>
            </a:r>
          </a:p>
          <a:p>
            <a:r>
              <a:rPr lang="ru-RU" dirty="0" smtClean="0"/>
              <a:t>  достижение обучающимися положительной динамики результатов освоения образовательных программ, в т. ч. в области искусств, физической культуры и спорта, по итогам мониторингов, проводимых организацией; </a:t>
            </a:r>
          </a:p>
          <a:p>
            <a:r>
              <a:rPr lang="ru-RU" dirty="0" smtClean="0"/>
              <a:t> достижение обучающимися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РФ; </a:t>
            </a:r>
          </a:p>
          <a:p>
            <a:r>
              <a:rPr lang="ru-RU" dirty="0" smtClean="0"/>
              <a:t> выявление и развитие способностей обучающихся в научной (интеллектуальной), творческой, физкультурно-спортивной деятельности, а также их участие в олимпиадах, конкурсах, фестивалях, соревнованиях;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58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629650" cy="5143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9266" y="3668902"/>
              <a:ext cx="4594733" cy="1474597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93599"/>
            <a:ext cx="8458200" cy="5049901"/>
            <a:chOff x="0" y="93599"/>
            <a:chExt cx="6415024" cy="5049901"/>
          </a:xfrm>
        </p:grpSpPr>
        <p:sp>
          <p:nvSpPr>
            <p:cNvPr id="6" name="object 6"/>
            <p:cNvSpPr/>
            <p:nvPr/>
          </p:nvSpPr>
          <p:spPr>
            <a:xfrm>
              <a:off x="107997" y="104140"/>
              <a:ext cx="3420110" cy="3570604"/>
            </a:xfrm>
            <a:custGeom>
              <a:avLst/>
              <a:gdLst/>
              <a:ahLst/>
              <a:cxnLst/>
              <a:rect l="l" t="t" r="r" b="b"/>
              <a:pathLst>
                <a:path w="3420110" h="3570604">
                  <a:moveTo>
                    <a:pt x="0" y="3570224"/>
                  </a:moveTo>
                  <a:lnTo>
                    <a:pt x="3420062" y="3570224"/>
                  </a:lnTo>
                  <a:lnTo>
                    <a:pt x="3420062" y="0"/>
                  </a:lnTo>
                  <a:lnTo>
                    <a:pt x="0" y="0"/>
                  </a:lnTo>
                  <a:lnTo>
                    <a:pt x="0" y="35702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66490"/>
              <a:ext cx="4616196" cy="147701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3599"/>
              <a:ext cx="6415024" cy="358101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824720" y="2667889"/>
            <a:ext cx="47282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smtClean="0">
                <a:solidFill>
                  <a:srgbClr val="1B3052"/>
                </a:solidFill>
                <a:latin typeface="Verdana"/>
                <a:cs typeface="Verdana"/>
              </a:rPr>
              <a:t>,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14825" y="1047750"/>
            <a:ext cx="36861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12"/>
            <a:ext cx="8890635" cy="5141595"/>
            <a:chOff x="0" y="2412"/>
            <a:chExt cx="8890635" cy="5141595"/>
          </a:xfrm>
        </p:grpSpPr>
        <p:sp>
          <p:nvSpPr>
            <p:cNvPr id="3" name="object 3"/>
            <p:cNvSpPr/>
            <p:nvPr/>
          </p:nvSpPr>
          <p:spPr>
            <a:xfrm>
              <a:off x="0" y="2412"/>
              <a:ext cx="3528060" cy="3672204"/>
            </a:xfrm>
            <a:custGeom>
              <a:avLst/>
              <a:gdLst/>
              <a:ahLst/>
              <a:cxnLst/>
              <a:rect l="l" t="t" r="r" b="b"/>
              <a:pathLst>
                <a:path w="3528060" h="3672204">
                  <a:moveTo>
                    <a:pt x="3528060" y="0"/>
                  </a:moveTo>
                  <a:lnTo>
                    <a:pt x="0" y="0"/>
                  </a:lnTo>
                  <a:lnTo>
                    <a:pt x="0" y="3671951"/>
                  </a:lnTo>
                  <a:lnTo>
                    <a:pt x="3528060" y="3671951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66489"/>
              <a:ext cx="4616196" cy="14770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3598"/>
              <a:ext cx="6415024" cy="35810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319" y="91820"/>
              <a:ext cx="6084061" cy="36358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sp>
          <p:nvSpPr>
            <p:cNvPr id="9" name="object 9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54147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541477" y="71996"/>
                  </a:lnTo>
                  <a:lnTo>
                    <a:pt x="541477" y="0"/>
                  </a:lnTo>
                  <a:close/>
                </a:path>
                <a:path w="9144000" h="1465579">
                  <a:moveTo>
                    <a:pt x="2253234" y="0"/>
                  </a:moveTo>
                  <a:lnTo>
                    <a:pt x="1956130" y="0"/>
                  </a:lnTo>
                  <a:lnTo>
                    <a:pt x="1956130" y="71996"/>
                  </a:lnTo>
                  <a:lnTo>
                    <a:pt x="2253234" y="71996"/>
                  </a:lnTo>
                  <a:lnTo>
                    <a:pt x="2253234" y="0"/>
                  </a:lnTo>
                  <a:close/>
                </a:path>
                <a:path w="9144000" h="1465579">
                  <a:moveTo>
                    <a:pt x="3964940" y="0"/>
                  </a:moveTo>
                  <a:lnTo>
                    <a:pt x="3667887" y="0"/>
                  </a:lnTo>
                  <a:lnTo>
                    <a:pt x="3667887" y="71996"/>
                  </a:lnTo>
                  <a:lnTo>
                    <a:pt x="3964940" y="71996"/>
                  </a:lnTo>
                  <a:lnTo>
                    <a:pt x="3964940" y="0"/>
                  </a:lnTo>
                  <a:close/>
                </a:path>
                <a:path w="9144000" h="1465579">
                  <a:moveTo>
                    <a:pt x="5676646" y="0"/>
                  </a:moveTo>
                  <a:lnTo>
                    <a:pt x="5379593" y="0"/>
                  </a:lnTo>
                  <a:lnTo>
                    <a:pt x="5379593" y="71996"/>
                  </a:lnTo>
                  <a:lnTo>
                    <a:pt x="5676646" y="71996"/>
                  </a:lnTo>
                  <a:lnTo>
                    <a:pt x="5676646" y="0"/>
                  </a:lnTo>
                  <a:close/>
                </a:path>
                <a:path w="9144000" h="1465579">
                  <a:moveTo>
                    <a:pt x="7388352" y="0"/>
                  </a:moveTo>
                  <a:lnTo>
                    <a:pt x="7091299" y="0"/>
                  </a:lnTo>
                  <a:lnTo>
                    <a:pt x="7091299" y="71996"/>
                  </a:lnTo>
                  <a:lnTo>
                    <a:pt x="7388352" y="71996"/>
                  </a:lnTo>
                  <a:lnTo>
                    <a:pt x="7388352" y="0"/>
                  </a:lnTo>
                  <a:close/>
                </a:path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8803005" y="0"/>
                  </a:lnTo>
                  <a:lnTo>
                    <a:pt x="8803005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1" y="0"/>
              <a:ext cx="9136738" cy="51434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08365" y="270700"/>
              <a:ext cx="1009332" cy="7764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164" y="358876"/>
              <a:ext cx="1139774" cy="587781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40179" y="557910"/>
            <a:ext cx="529336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1945"/>
              </a:lnSpc>
              <a:spcBef>
                <a:spcPts val="100"/>
              </a:spcBef>
            </a:pPr>
            <a:r>
              <a:rPr sz="1800" dirty="0">
                <a:solidFill>
                  <a:srgbClr val="1B3052"/>
                </a:solidFill>
              </a:rPr>
              <a:t>Система</a:t>
            </a:r>
            <a:r>
              <a:rPr sz="1800" spc="-85" dirty="0">
                <a:solidFill>
                  <a:srgbClr val="1B3052"/>
                </a:solidFill>
              </a:rPr>
              <a:t> </a:t>
            </a:r>
            <a:r>
              <a:rPr sz="1800" spc="-10" dirty="0">
                <a:solidFill>
                  <a:srgbClr val="1B3052"/>
                </a:solidFill>
              </a:rPr>
              <a:t>сопровождения</a:t>
            </a:r>
            <a:endParaRPr sz="1800"/>
          </a:p>
          <a:p>
            <a:pPr algn="ctr">
              <a:lnSpc>
                <a:spcPts val="1945"/>
              </a:lnSpc>
            </a:pPr>
            <a:r>
              <a:rPr sz="1800" dirty="0">
                <a:solidFill>
                  <a:srgbClr val="1B3052"/>
                </a:solidFill>
              </a:rPr>
              <a:t>аттестации</a:t>
            </a:r>
            <a:r>
              <a:rPr sz="1800" spc="-150" dirty="0">
                <a:solidFill>
                  <a:srgbClr val="1B3052"/>
                </a:solidFill>
              </a:rPr>
              <a:t> </a:t>
            </a:r>
            <a:r>
              <a:rPr sz="1800" dirty="0">
                <a:solidFill>
                  <a:srgbClr val="1B3052"/>
                </a:solidFill>
              </a:rPr>
              <a:t>педагогических</a:t>
            </a:r>
            <a:r>
              <a:rPr sz="1800" spc="-130" dirty="0">
                <a:solidFill>
                  <a:srgbClr val="1B3052"/>
                </a:solidFill>
              </a:rPr>
              <a:t> </a:t>
            </a:r>
            <a:r>
              <a:rPr sz="1800" spc="-10" dirty="0">
                <a:solidFill>
                  <a:srgbClr val="1B3052"/>
                </a:solidFill>
              </a:rPr>
              <a:t>работников</a:t>
            </a:r>
            <a:endParaRPr sz="1800"/>
          </a:p>
        </p:txBody>
      </p:sp>
      <p:grpSp>
        <p:nvGrpSpPr>
          <p:cNvPr id="18" name="object 18"/>
          <p:cNvGrpSpPr/>
          <p:nvPr/>
        </p:nvGrpSpPr>
        <p:grpSpPr>
          <a:xfrm>
            <a:off x="528777" y="2498534"/>
            <a:ext cx="7579995" cy="1737360"/>
            <a:chOff x="528777" y="2498534"/>
            <a:chExt cx="7579995" cy="1737360"/>
          </a:xfrm>
        </p:grpSpPr>
        <p:sp>
          <p:nvSpPr>
            <p:cNvPr id="19" name="object 19"/>
            <p:cNvSpPr/>
            <p:nvPr/>
          </p:nvSpPr>
          <p:spPr>
            <a:xfrm>
              <a:off x="1248803" y="3218561"/>
              <a:ext cx="6847205" cy="297180"/>
            </a:xfrm>
            <a:custGeom>
              <a:avLst/>
              <a:gdLst/>
              <a:ahLst/>
              <a:cxnLst/>
              <a:rect l="l" t="t" r="r" b="b"/>
              <a:pathLst>
                <a:path w="6847205" h="297179">
                  <a:moveTo>
                    <a:pt x="3423399" y="0"/>
                  </a:moveTo>
                  <a:lnTo>
                    <a:pt x="3423399" y="148589"/>
                  </a:lnTo>
                  <a:lnTo>
                    <a:pt x="6846938" y="148589"/>
                  </a:lnTo>
                  <a:lnTo>
                    <a:pt x="6846938" y="297052"/>
                  </a:lnTo>
                </a:path>
                <a:path w="6847205" h="297179">
                  <a:moveTo>
                    <a:pt x="3423399" y="0"/>
                  </a:moveTo>
                  <a:lnTo>
                    <a:pt x="3423399" y="148589"/>
                  </a:lnTo>
                  <a:lnTo>
                    <a:pt x="5135232" y="148589"/>
                  </a:lnTo>
                  <a:lnTo>
                    <a:pt x="5135232" y="297052"/>
                  </a:lnTo>
                </a:path>
                <a:path w="6847205" h="297179">
                  <a:moveTo>
                    <a:pt x="3423399" y="0"/>
                  </a:moveTo>
                  <a:lnTo>
                    <a:pt x="3423399" y="297052"/>
                  </a:lnTo>
                </a:path>
                <a:path w="6847205" h="297179">
                  <a:moveTo>
                    <a:pt x="3423399" y="0"/>
                  </a:moveTo>
                  <a:lnTo>
                    <a:pt x="3423399" y="148589"/>
                  </a:lnTo>
                  <a:lnTo>
                    <a:pt x="1711693" y="148589"/>
                  </a:lnTo>
                  <a:lnTo>
                    <a:pt x="1711693" y="297052"/>
                  </a:lnTo>
                </a:path>
                <a:path w="6847205" h="297179">
                  <a:moveTo>
                    <a:pt x="3423399" y="0"/>
                  </a:moveTo>
                  <a:lnTo>
                    <a:pt x="3423399" y="148589"/>
                  </a:lnTo>
                  <a:lnTo>
                    <a:pt x="0" y="148589"/>
                  </a:lnTo>
                  <a:lnTo>
                    <a:pt x="0" y="297052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71876" y="2511234"/>
              <a:ext cx="4201160" cy="707390"/>
            </a:xfrm>
            <a:custGeom>
              <a:avLst/>
              <a:gdLst/>
              <a:ahLst/>
              <a:cxnLst/>
              <a:rect l="l" t="t" r="r" b="b"/>
              <a:pathLst>
                <a:path w="4201159" h="707389">
                  <a:moveTo>
                    <a:pt x="4200906" y="0"/>
                  </a:moveTo>
                  <a:lnTo>
                    <a:pt x="0" y="0"/>
                  </a:lnTo>
                  <a:lnTo>
                    <a:pt x="0" y="707326"/>
                  </a:lnTo>
                  <a:lnTo>
                    <a:pt x="4200906" y="707326"/>
                  </a:lnTo>
                  <a:lnTo>
                    <a:pt x="4200906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71876" y="2511234"/>
              <a:ext cx="4201160" cy="707390"/>
            </a:xfrm>
            <a:custGeom>
              <a:avLst/>
              <a:gdLst/>
              <a:ahLst/>
              <a:cxnLst/>
              <a:rect l="l" t="t" r="r" b="b"/>
              <a:pathLst>
                <a:path w="4201159" h="707389">
                  <a:moveTo>
                    <a:pt x="0" y="707326"/>
                  </a:moveTo>
                  <a:lnTo>
                    <a:pt x="4200906" y="707326"/>
                  </a:lnTo>
                  <a:lnTo>
                    <a:pt x="4200906" y="0"/>
                  </a:lnTo>
                  <a:lnTo>
                    <a:pt x="0" y="0"/>
                  </a:lnTo>
                  <a:lnTo>
                    <a:pt x="0" y="7073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1477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80" h="707389">
                  <a:moveTo>
                    <a:pt x="1414653" y="0"/>
                  </a:moveTo>
                  <a:lnTo>
                    <a:pt x="0" y="0"/>
                  </a:lnTo>
                  <a:lnTo>
                    <a:pt x="0" y="707326"/>
                  </a:lnTo>
                  <a:lnTo>
                    <a:pt x="1414653" y="707326"/>
                  </a:lnTo>
                  <a:lnTo>
                    <a:pt x="141465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1477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80" h="707389">
                  <a:moveTo>
                    <a:pt x="0" y="707326"/>
                  </a:moveTo>
                  <a:lnTo>
                    <a:pt x="1414653" y="707326"/>
                  </a:lnTo>
                  <a:lnTo>
                    <a:pt x="1414653" y="0"/>
                  </a:lnTo>
                  <a:lnTo>
                    <a:pt x="0" y="0"/>
                  </a:lnTo>
                  <a:lnTo>
                    <a:pt x="0" y="7073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48106" y="3616578"/>
            <a:ext cx="120205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57785">
              <a:lnSpc>
                <a:spcPts val="1639"/>
              </a:lnSpc>
              <a:spcBef>
                <a:spcPts val="285"/>
              </a:spcBef>
            </a:pPr>
            <a:r>
              <a:rPr sz="1500" spc="-10" dirty="0">
                <a:latin typeface="Calibri Light"/>
                <a:cs typeface="Calibri Light"/>
              </a:rPr>
              <a:t>Диагностико- </a:t>
            </a:r>
            <a:r>
              <a:rPr sz="1500" spc="-20" dirty="0">
                <a:latin typeface="Calibri Light"/>
                <a:cs typeface="Calibri Light"/>
              </a:rPr>
              <a:t>аналитическое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40533" y="3502977"/>
            <a:ext cx="1440180" cy="732790"/>
            <a:chOff x="2240533" y="3502977"/>
            <a:chExt cx="1440180" cy="732790"/>
          </a:xfrm>
        </p:grpSpPr>
        <p:sp>
          <p:nvSpPr>
            <p:cNvPr id="26" name="object 26"/>
            <p:cNvSpPr/>
            <p:nvPr/>
          </p:nvSpPr>
          <p:spPr>
            <a:xfrm>
              <a:off x="2253233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79" h="707389">
                  <a:moveTo>
                    <a:pt x="1414653" y="0"/>
                  </a:moveTo>
                  <a:lnTo>
                    <a:pt x="0" y="0"/>
                  </a:lnTo>
                  <a:lnTo>
                    <a:pt x="0" y="707326"/>
                  </a:lnTo>
                  <a:lnTo>
                    <a:pt x="1414653" y="707326"/>
                  </a:lnTo>
                  <a:lnTo>
                    <a:pt x="1414653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253233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79" h="707389">
                  <a:moveTo>
                    <a:pt x="0" y="707326"/>
                  </a:moveTo>
                  <a:lnTo>
                    <a:pt x="1414653" y="707326"/>
                  </a:lnTo>
                  <a:lnTo>
                    <a:pt x="1414653" y="0"/>
                  </a:lnTo>
                  <a:lnTo>
                    <a:pt x="0" y="0"/>
                  </a:lnTo>
                  <a:lnTo>
                    <a:pt x="0" y="7073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55011" y="3616578"/>
            <a:ext cx="14147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 Light"/>
                <a:cs typeface="Calibri Light"/>
              </a:rPr>
              <a:t>Информационно-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87600" y="3825341"/>
            <a:ext cx="11480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 Light"/>
                <a:cs typeface="Calibri Light"/>
              </a:rPr>
              <a:t>методическое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952240" y="3502977"/>
            <a:ext cx="1440180" cy="732790"/>
            <a:chOff x="3952240" y="3502977"/>
            <a:chExt cx="1440180" cy="732790"/>
          </a:xfrm>
        </p:grpSpPr>
        <p:sp>
          <p:nvSpPr>
            <p:cNvPr id="31" name="object 31"/>
            <p:cNvSpPr/>
            <p:nvPr/>
          </p:nvSpPr>
          <p:spPr>
            <a:xfrm>
              <a:off x="3964940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79" h="707389">
                  <a:moveTo>
                    <a:pt x="1414652" y="0"/>
                  </a:moveTo>
                  <a:lnTo>
                    <a:pt x="0" y="0"/>
                  </a:lnTo>
                  <a:lnTo>
                    <a:pt x="0" y="707326"/>
                  </a:lnTo>
                  <a:lnTo>
                    <a:pt x="1414652" y="707326"/>
                  </a:lnTo>
                  <a:lnTo>
                    <a:pt x="141465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64940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79" h="707389">
                  <a:moveTo>
                    <a:pt x="0" y="707326"/>
                  </a:moveTo>
                  <a:lnTo>
                    <a:pt x="1414652" y="707326"/>
                  </a:lnTo>
                  <a:lnTo>
                    <a:pt x="1414652" y="0"/>
                  </a:lnTo>
                  <a:lnTo>
                    <a:pt x="0" y="0"/>
                  </a:lnTo>
                  <a:lnTo>
                    <a:pt x="0" y="7073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099686" y="3616578"/>
            <a:ext cx="114808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243840">
              <a:lnSpc>
                <a:spcPts val="1639"/>
              </a:lnSpc>
              <a:spcBef>
                <a:spcPts val="285"/>
              </a:spcBef>
            </a:pPr>
            <a:r>
              <a:rPr sz="1500" spc="-10" dirty="0">
                <a:latin typeface="Calibri Light"/>
                <a:cs typeface="Calibri Light"/>
              </a:rPr>
              <a:t>Учебно- </a:t>
            </a:r>
            <a:r>
              <a:rPr sz="1500" spc="-20" dirty="0">
                <a:latin typeface="Calibri Light"/>
                <a:cs typeface="Calibri Light"/>
              </a:rPr>
              <a:t>методическое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663946" y="3502977"/>
            <a:ext cx="1440180" cy="732790"/>
            <a:chOff x="5663946" y="3502977"/>
            <a:chExt cx="1440180" cy="732790"/>
          </a:xfrm>
        </p:grpSpPr>
        <p:sp>
          <p:nvSpPr>
            <p:cNvPr id="35" name="object 35"/>
            <p:cNvSpPr/>
            <p:nvPr/>
          </p:nvSpPr>
          <p:spPr>
            <a:xfrm>
              <a:off x="5676646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79" h="707389">
                  <a:moveTo>
                    <a:pt x="1414652" y="0"/>
                  </a:moveTo>
                  <a:lnTo>
                    <a:pt x="0" y="0"/>
                  </a:lnTo>
                  <a:lnTo>
                    <a:pt x="0" y="707326"/>
                  </a:lnTo>
                  <a:lnTo>
                    <a:pt x="1414652" y="707326"/>
                  </a:lnTo>
                  <a:lnTo>
                    <a:pt x="141465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76646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79" h="707389">
                  <a:moveTo>
                    <a:pt x="0" y="707326"/>
                  </a:moveTo>
                  <a:lnTo>
                    <a:pt x="1414652" y="707326"/>
                  </a:lnTo>
                  <a:lnTo>
                    <a:pt x="1414652" y="0"/>
                  </a:lnTo>
                  <a:lnTo>
                    <a:pt x="0" y="0"/>
                  </a:lnTo>
                  <a:lnTo>
                    <a:pt x="0" y="7073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677661" y="3616578"/>
            <a:ext cx="14160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 Light"/>
                <a:cs typeface="Calibri Light"/>
              </a:rPr>
              <a:t>Организационно-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08141" y="3825341"/>
            <a:ext cx="13569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libri Light"/>
                <a:cs typeface="Calibri Light"/>
              </a:rPr>
              <a:t>технологическое</a:t>
            </a:r>
            <a:endParaRPr sz="1500">
              <a:latin typeface="Calibri Light"/>
              <a:cs typeface="Calibri Ligh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375652" y="3502977"/>
            <a:ext cx="1440180" cy="732790"/>
            <a:chOff x="7375652" y="3502977"/>
            <a:chExt cx="1440180" cy="732790"/>
          </a:xfrm>
        </p:grpSpPr>
        <p:sp>
          <p:nvSpPr>
            <p:cNvPr id="40" name="object 40"/>
            <p:cNvSpPr/>
            <p:nvPr/>
          </p:nvSpPr>
          <p:spPr>
            <a:xfrm>
              <a:off x="7388352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79" h="707389">
                  <a:moveTo>
                    <a:pt x="1414652" y="0"/>
                  </a:moveTo>
                  <a:lnTo>
                    <a:pt x="0" y="0"/>
                  </a:lnTo>
                  <a:lnTo>
                    <a:pt x="0" y="707326"/>
                  </a:lnTo>
                  <a:lnTo>
                    <a:pt x="1414652" y="707326"/>
                  </a:lnTo>
                  <a:lnTo>
                    <a:pt x="1414652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88352" y="3515677"/>
              <a:ext cx="1414780" cy="707390"/>
            </a:xfrm>
            <a:custGeom>
              <a:avLst/>
              <a:gdLst/>
              <a:ahLst/>
              <a:cxnLst/>
              <a:rect l="l" t="t" r="r" b="b"/>
              <a:pathLst>
                <a:path w="1414779" h="707389">
                  <a:moveTo>
                    <a:pt x="0" y="707326"/>
                  </a:moveTo>
                  <a:lnTo>
                    <a:pt x="1414652" y="707326"/>
                  </a:lnTo>
                  <a:lnTo>
                    <a:pt x="1414652" y="0"/>
                  </a:lnTo>
                  <a:lnTo>
                    <a:pt x="0" y="0"/>
                  </a:lnTo>
                  <a:lnTo>
                    <a:pt x="0" y="70732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7465568" y="3616578"/>
            <a:ext cx="1265555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176530">
              <a:lnSpc>
                <a:spcPts val="1639"/>
              </a:lnSpc>
              <a:spcBef>
                <a:spcPts val="285"/>
              </a:spcBef>
            </a:pPr>
            <a:r>
              <a:rPr sz="1500" spc="-10" dirty="0">
                <a:latin typeface="Calibri Light"/>
                <a:cs typeface="Calibri Light"/>
              </a:rPr>
              <a:t>Психолого- </a:t>
            </a:r>
            <a:r>
              <a:rPr sz="1500" spc="-20" dirty="0">
                <a:latin typeface="Calibri Light"/>
                <a:cs typeface="Calibri Light"/>
              </a:rPr>
              <a:t>педагогическое</a:t>
            </a:r>
            <a:endParaRPr sz="1500">
              <a:latin typeface="Calibri Light"/>
              <a:cs typeface="Calibri Ligh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9759" y="1245489"/>
            <a:ext cx="7905115" cy="18294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30"/>
              </a:spcBef>
            </a:pPr>
            <a:r>
              <a:rPr sz="1800" dirty="0">
                <a:latin typeface="Calibri Light"/>
                <a:cs typeface="Calibri Light"/>
              </a:rPr>
              <a:t>С</a:t>
            </a:r>
            <a:r>
              <a:rPr sz="1800" spc="114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целью</a:t>
            </a:r>
            <a:r>
              <a:rPr sz="1800" spc="13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методической</a:t>
            </a:r>
            <a:r>
              <a:rPr sz="1800" spc="1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поддержки</a:t>
            </a:r>
            <a:r>
              <a:rPr sz="1800" spc="1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и</a:t>
            </a:r>
            <a:r>
              <a:rPr sz="1800" spc="12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содействия</a:t>
            </a:r>
            <a:r>
              <a:rPr sz="1800" spc="1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педагогу</a:t>
            </a:r>
            <a:r>
              <a:rPr sz="1800" spc="114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114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построении</a:t>
            </a:r>
            <a:r>
              <a:rPr sz="1800" spc="120" dirty="0">
                <a:latin typeface="Calibri Light"/>
                <a:cs typeface="Calibri Light"/>
              </a:rPr>
              <a:t>  </a:t>
            </a:r>
            <a:r>
              <a:rPr sz="1800" spc="-50" dirty="0">
                <a:latin typeface="Calibri Light"/>
                <a:cs typeface="Calibri Light"/>
              </a:rPr>
              <a:t>и </a:t>
            </a:r>
            <a:r>
              <a:rPr sz="1800" dirty="0">
                <a:latin typeface="Calibri Light"/>
                <a:cs typeface="Calibri Light"/>
              </a:rPr>
              <a:t>реализации</a:t>
            </a:r>
            <a:r>
              <a:rPr sz="1800" spc="39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его</a:t>
            </a:r>
            <a:r>
              <a:rPr sz="1800" spc="39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индивидуального</a:t>
            </a:r>
            <a:r>
              <a:rPr sz="1800" spc="40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маршрута</a:t>
            </a:r>
            <a:r>
              <a:rPr sz="1800" spc="39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подготовки</a:t>
            </a:r>
            <a:r>
              <a:rPr sz="1800" spc="40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к</a:t>
            </a:r>
            <a:r>
              <a:rPr sz="1800" spc="385" dirty="0">
                <a:latin typeface="Calibri Light"/>
                <a:cs typeface="Calibri Light"/>
              </a:rPr>
              <a:t>  </a:t>
            </a:r>
            <a:r>
              <a:rPr sz="1800" spc="-10" dirty="0">
                <a:latin typeface="Calibri Light"/>
                <a:cs typeface="Calibri Light"/>
              </a:rPr>
              <a:t>предстоящей </a:t>
            </a:r>
            <a:r>
              <a:rPr sz="1800" dirty="0">
                <a:latin typeface="Calibri Light"/>
                <a:cs typeface="Calibri Light"/>
              </a:rPr>
              <a:t>аттестации</a:t>
            </a:r>
            <a:r>
              <a:rPr sz="1800" spc="2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2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муниципальных</a:t>
            </a:r>
            <a:r>
              <a:rPr sz="1800" spc="2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образованиях</a:t>
            </a:r>
            <a:r>
              <a:rPr sz="1800" spc="2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и</a:t>
            </a:r>
            <a:r>
              <a:rPr sz="1800" spc="2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2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образовательных</a:t>
            </a:r>
            <a:r>
              <a:rPr sz="1800" spc="2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организациях </a:t>
            </a:r>
            <a:r>
              <a:rPr sz="1800" dirty="0">
                <a:latin typeface="Calibri Light"/>
                <a:cs typeface="Calibri Light"/>
              </a:rPr>
              <a:t>должна</a:t>
            </a:r>
            <a:r>
              <a:rPr sz="1800" spc="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быть</a:t>
            </a:r>
            <a:r>
              <a:rPr sz="1800" spc="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сформирована</a:t>
            </a:r>
            <a:r>
              <a:rPr sz="1800" spc="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система</a:t>
            </a:r>
            <a:r>
              <a:rPr sz="1800" spc="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сопровождения</a:t>
            </a:r>
            <a:r>
              <a:rPr sz="1800" spc="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аттестации</a:t>
            </a:r>
            <a:r>
              <a:rPr sz="1800" spc="5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педагогических работников</a:t>
            </a:r>
            <a:endParaRPr sz="1800">
              <a:latin typeface="Calibri Light"/>
              <a:cs typeface="Calibri Light"/>
            </a:endParaRPr>
          </a:p>
          <a:p>
            <a:pPr marL="2957195" marR="1805939" indent="-942340">
              <a:lnSpc>
                <a:spcPts val="1639"/>
              </a:lnSpc>
              <a:spcBef>
                <a:spcPts val="1875"/>
              </a:spcBef>
            </a:pPr>
            <a:r>
              <a:rPr sz="1500" spc="-20" dirty="0">
                <a:latin typeface="Calibri Light"/>
                <a:cs typeface="Calibri Light"/>
              </a:rPr>
              <a:t>Основные</a:t>
            </a:r>
            <a:r>
              <a:rPr sz="1500" spc="10" dirty="0">
                <a:latin typeface="Calibri Light"/>
                <a:cs typeface="Calibri Light"/>
              </a:rPr>
              <a:t> </a:t>
            </a:r>
            <a:r>
              <a:rPr sz="1500" spc="-20" dirty="0">
                <a:latin typeface="Calibri Light"/>
                <a:cs typeface="Calibri Light"/>
              </a:rPr>
              <a:t>направления</a:t>
            </a:r>
            <a:r>
              <a:rPr sz="1500" dirty="0">
                <a:latin typeface="Calibri Light"/>
                <a:cs typeface="Calibri Light"/>
              </a:rPr>
              <a:t> </a:t>
            </a:r>
            <a:r>
              <a:rPr sz="1500" spc="-25" dirty="0">
                <a:latin typeface="Calibri Light"/>
                <a:cs typeface="Calibri Light"/>
              </a:rPr>
              <a:t>сопровождения</a:t>
            </a:r>
            <a:r>
              <a:rPr sz="1500" spc="20" dirty="0">
                <a:latin typeface="Calibri Light"/>
                <a:cs typeface="Calibri Light"/>
              </a:rPr>
              <a:t> </a:t>
            </a:r>
            <a:r>
              <a:rPr sz="1500" spc="-10" dirty="0">
                <a:latin typeface="Calibri Light"/>
                <a:cs typeface="Calibri Light"/>
              </a:rPr>
              <a:t>аттестации </a:t>
            </a:r>
            <a:r>
              <a:rPr sz="1500" spc="-20" dirty="0">
                <a:latin typeface="Calibri Light"/>
                <a:cs typeface="Calibri Light"/>
              </a:rPr>
              <a:t>педагогических</a:t>
            </a:r>
            <a:r>
              <a:rPr sz="1500" spc="-10" dirty="0">
                <a:latin typeface="Calibri Light"/>
                <a:cs typeface="Calibri Light"/>
              </a:rPr>
              <a:t> работников</a:t>
            </a:r>
            <a:endParaRPr sz="15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1" y="0"/>
              <a:ext cx="9136738" cy="51434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8365" y="270700"/>
              <a:ext cx="1009332" cy="7764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4164" y="358876"/>
              <a:ext cx="1139774" cy="58778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113840" y="557910"/>
            <a:ext cx="7066280" cy="351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9855" algn="ctr">
              <a:lnSpc>
                <a:spcPts val="1945"/>
              </a:lnSpc>
              <a:spcBef>
                <a:spcPts val="100"/>
              </a:spcBef>
            </a:pPr>
            <a:r>
              <a:rPr sz="1800" b="1" dirty="0">
                <a:solidFill>
                  <a:srgbClr val="1B3052"/>
                </a:solidFill>
                <a:latin typeface="Verdana"/>
                <a:cs typeface="Verdana"/>
              </a:rPr>
              <a:t>Система</a:t>
            </a:r>
            <a:r>
              <a:rPr sz="1800" b="1" spc="-8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1B3052"/>
                </a:solidFill>
                <a:latin typeface="Verdana"/>
                <a:cs typeface="Verdana"/>
              </a:rPr>
              <a:t>сопровождения</a:t>
            </a:r>
            <a:endParaRPr sz="1800">
              <a:latin typeface="Verdana"/>
              <a:cs typeface="Verdana"/>
            </a:endParaRPr>
          </a:p>
          <a:p>
            <a:pPr marR="112395" algn="ctr">
              <a:lnSpc>
                <a:spcPts val="1945"/>
              </a:lnSpc>
            </a:pPr>
            <a:r>
              <a:rPr sz="1800" b="1" dirty="0">
                <a:solidFill>
                  <a:srgbClr val="1B3052"/>
                </a:solidFill>
                <a:latin typeface="Verdana"/>
                <a:cs typeface="Verdana"/>
              </a:rPr>
              <a:t>аттестации</a:t>
            </a:r>
            <a:r>
              <a:rPr sz="1800" b="1" spc="-15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1B3052"/>
                </a:solidFill>
                <a:latin typeface="Verdana"/>
                <a:cs typeface="Verdana"/>
              </a:rPr>
              <a:t>педагогических</a:t>
            </a:r>
            <a:r>
              <a:rPr sz="1800" b="1" spc="-13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1B3052"/>
                </a:solidFill>
                <a:latin typeface="Verdana"/>
                <a:cs typeface="Verdana"/>
              </a:rPr>
              <a:t>работников</a:t>
            </a:r>
            <a:endParaRPr sz="1800">
              <a:latin typeface="Verdana"/>
              <a:cs typeface="Verdana"/>
            </a:endParaRPr>
          </a:p>
          <a:p>
            <a:pPr marL="12700" marR="5715" algn="just">
              <a:lnSpc>
                <a:spcPct val="80000"/>
              </a:lnSpc>
              <a:spcBef>
                <a:spcPts val="2150"/>
              </a:spcBef>
            </a:pPr>
            <a:r>
              <a:rPr sz="1800" dirty="0">
                <a:latin typeface="Calibri Light"/>
                <a:cs typeface="Calibri Light"/>
              </a:rPr>
              <a:t>Сопровождение</a:t>
            </a:r>
            <a:r>
              <a:rPr sz="1800" spc="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аттестации</a:t>
            </a:r>
            <a:r>
              <a:rPr sz="1800" spc="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педагогических</a:t>
            </a:r>
            <a:r>
              <a:rPr sz="1800" spc="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работников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обеспечивается деятельностью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координатора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по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аттестации</a:t>
            </a:r>
            <a:endParaRPr sz="1800">
              <a:latin typeface="Calibri Light"/>
              <a:cs typeface="Calibri Light"/>
            </a:endParaRPr>
          </a:p>
          <a:p>
            <a:pPr marL="12700" algn="just">
              <a:lnSpc>
                <a:spcPct val="100000"/>
              </a:lnSpc>
              <a:spcBef>
                <a:spcPts val="165"/>
              </a:spcBef>
            </a:pPr>
            <a:r>
              <a:rPr sz="1800" dirty="0">
                <a:latin typeface="Calibri Light"/>
                <a:cs typeface="Calibri Light"/>
              </a:rPr>
              <a:t>Сопровождения</a:t>
            </a:r>
            <a:r>
              <a:rPr sz="1800" spc="-8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аттестации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педагогов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включает</a:t>
            </a:r>
            <a:r>
              <a:rPr sz="1800" spc="-7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следующее:</a:t>
            </a:r>
            <a:endParaRPr sz="1800">
              <a:latin typeface="Calibri Light"/>
              <a:cs typeface="Calibri Light"/>
            </a:endParaRPr>
          </a:p>
          <a:p>
            <a:pPr marL="641985" indent="-266700" algn="just">
              <a:lnSpc>
                <a:spcPts val="1945"/>
              </a:lnSpc>
              <a:spcBef>
                <a:spcPts val="175"/>
              </a:spcBef>
              <a:buClr>
                <a:srgbClr val="DD7546"/>
              </a:buClr>
              <a:buFont typeface="Wingdings"/>
              <a:buChar char=""/>
              <a:tabLst>
                <a:tab pos="641985" algn="l"/>
              </a:tabLst>
            </a:pPr>
            <a:r>
              <a:rPr sz="1800" dirty="0">
                <a:latin typeface="Calibri Light"/>
                <a:cs typeface="Calibri Light"/>
              </a:rPr>
              <a:t>ознакомление</a:t>
            </a:r>
            <a:r>
              <a:rPr sz="1800" spc="42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с</a:t>
            </a:r>
            <a:r>
              <a:rPr sz="1800" spc="420" dirty="0">
                <a:latin typeface="Calibri Light"/>
                <a:cs typeface="Calibri Light"/>
              </a:rPr>
              <a:t>    </a:t>
            </a:r>
            <a:r>
              <a:rPr sz="1800" spc="-10" dirty="0">
                <a:latin typeface="Calibri Light"/>
                <a:cs typeface="Calibri Light"/>
              </a:rPr>
              <a:t>нормативно-</a:t>
            </a:r>
            <a:r>
              <a:rPr sz="1800" dirty="0">
                <a:latin typeface="Calibri Light"/>
                <a:cs typeface="Calibri Light"/>
              </a:rPr>
              <a:t>правовыми</a:t>
            </a:r>
            <a:r>
              <a:rPr sz="1800" spc="43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и</a:t>
            </a:r>
            <a:r>
              <a:rPr sz="1800" spc="420" dirty="0">
                <a:latin typeface="Calibri Light"/>
                <a:cs typeface="Calibri Light"/>
              </a:rPr>
              <a:t>  </a:t>
            </a:r>
            <a:r>
              <a:rPr sz="1800" spc="-10" dirty="0">
                <a:latin typeface="Calibri Light"/>
                <a:cs typeface="Calibri Light"/>
              </a:rPr>
              <a:t>инструктивно-</a:t>
            </a:r>
            <a:endParaRPr sz="1800">
              <a:latin typeface="Calibri Light"/>
              <a:cs typeface="Calibri Light"/>
            </a:endParaRPr>
          </a:p>
          <a:p>
            <a:pPr marL="641985" algn="just">
              <a:lnSpc>
                <a:spcPts val="1945"/>
              </a:lnSpc>
            </a:pPr>
            <a:r>
              <a:rPr sz="1800" dirty="0">
                <a:latin typeface="Calibri Light"/>
                <a:cs typeface="Calibri Light"/>
              </a:rPr>
              <a:t>методическими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материалами</a:t>
            </a:r>
            <a:r>
              <a:rPr sz="1800" spc="-6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по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аттестации</a:t>
            </a:r>
            <a:endParaRPr sz="1800">
              <a:latin typeface="Calibri Light"/>
              <a:cs typeface="Calibri Light"/>
            </a:endParaRPr>
          </a:p>
          <a:p>
            <a:pPr marL="640715" marR="5080" indent="-266065" algn="just">
              <a:lnSpc>
                <a:spcPct val="80000"/>
              </a:lnSpc>
              <a:spcBef>
                <a:spcPts val="600"/>
              </a:spcBef>
              <a:buClr>
                <a:srgbClr val="DD7546"/>
              </a:buClr>
              <a:buFont typeface="Wingdings"/>
              <a:buChar char=""/>
              <a:tabLst>
                <a:tab pos="641985" algn="l"/>
              </a:tabLst>
            </a:pPr>
            <a:r>
              <a:rPr sz="1800" dirty="0">
                <a:latin typeface="Calibri Light"/>
                <a:cs typeface="Calibri Light"/>
              </a:rPr>
              <a:t>помощь</a:t>
            </a:r>
            <a:r>
              <a:rPr sz="1800" spc="27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28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оценке</a:t>
            </a:r>
            <a:r>
              <a:rPr sz="1800" spc="27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профессионального</a:t>
            </a:r>
            <a:r>
              <a:rPr sz="1800" spc="27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уровня,</a:t>
            </a:r>
            <a:r>
              <a:rPr sz="1800" spc="275" dirty="0">
                <a:latin typeface="Calibri Light"/>
                <a:cs typeface="Calibri Light"/>
              </a:rPr>
              <a:t>  </a:t>
            </a:r>
            <a:r>
              <a:rPr sz="1800" spc="-10" dirty="0">
                <a:latin typeface="Calibri Light"/>
                <a:cs typeface="Calibri Light"/>
              </a:rPr>
              <a:t>определение 	</a:t>
            </a:r>
            <a:r>
              <a:rPr sz="1800" dirty="0">
                <a:latin typeface="Calibri Light"/>
                <a:cs typeface="Calibri Light"/>
              </a:rPr>
              <a:t>сильных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и</a:t>
            </a:r>
            <a:r>
              <a:rPr sz="1800" spc="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слабых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сторон,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зон</a:t>
            </a:r>
            <a:r>
              <a:rPr sz="1800" spc="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дальнейшего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профессионального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spc="-50" dirty="0">
                <a:latin typeface="Calibri Light"/>
                <a:cs typeface="Calibri Light"/>
              </a:rPr>
              <a:t>и 	</a:t>
            </a:r>
            <a:r>
              <a:rPr sz="1800" dirty="0">
                <a:latin typeface="Calibri Light"/>
                <a:cs typeface="Calibri Light"/>
              </a:rPr>
              <a:t>личностного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роста</a:t>
            </a:r>
            <a:endParaRPr sz="1800">
              <a:latin typeface="Calibri Light"/>
              <a:cs typeface="Calibri Light"/>
            </a:endParaRPr>
          </a:p>
          <a:p>
            <a:pPr marL="640715" marR="5080" indent="-266065" algn="just">
              <a:lnSpc>
                <a:spcPct val="80000"/>
              </a:lnSpc>
              <a:spcBef>
                <a:spcPts val="600"/>
              </a:spcBef>
              <a:buClr>
                <a:srgbClr val="DD7546"/>
              </a:buClr>
              <a:buFont typeface="Wingdings"/>
              <a:buChar char=""/>
              <a:tabLst>
                <a:tab pos="641985" algn="l"/>
              </a:tabLst>
            </a:pPr>
            <a:r>
              <a:rPr sz="1800" dirty="0">
                <a:latin typeface="Calibri Light"/>
                <a:cs typeface="Calibri Light"/>
              </a:rPr>
              <a:t>подготовка</a:t>
            </a:r>
            <a:r>
              <a:rPr sz="1800" spc="35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методических</a:t>
            </a:r>
            <a:r>
              <a:rPr sz="1800" spc="35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рекомендаций</a:t>
            </a:r>
            <a:r>
              <a:rPr sz="1800" spc="35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по</a:t>
            </a:r>
            <a:r>
              <a:rPr sz="1800" spc="350" dirty="0">
                <a:latin typeface="Calibri Light"/>
                <a:cs typeface="Calibri Light"/>
              </a:rPr>
              <a:t>  </a:t>
            </a:r>
            <a:r>
              <a:rPr sz="1800" spc="-10" dirty="0">
                <a:latin typeface="Calibri Light"/>
                <a:cs typeface="Calibri Light"/>
              </a:rPr>
              <a:t>формированию 	</a:t>
            </a:r>
            <a:r>
              <a:rPr sz="1800" dirty="0">
                <a:latin typeface="Calibri Light"/>
                <a:cs typeface="Calibri Light"/>
              </a:rPr>
              <a:t>аттестационных</a:t>
            </a:r>
            <a:r>
              <a:rPr sz="1800" spc="21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материалов,</a:t>
            </a:r>
            <a:r>
              <a:rPr sz="1800" spc="2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выявление</a:t>
            </a:r>
            <a:r>
              <a:rPr sz="1800" spc="2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типичных</a:t>
            </a:r>
            <a:r>
              <a:rPr sz="1800" spc="2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ошибок</a:t>
            </a:r>
            <a:r>
              <a:rPr sz="1800" spc="210" dirty="0">
                <a:latin typeface="Calibri Light"/>
                <a:cs typeface="Calibri Light"/>
              </a:rPr>
              <a:t>  </a:t>
            </a:r>
            <a:r>
              <a:rPr sz="1800" spc="-50" dirty="0">
                <a:latin typeface="Calibri Light"/>
                <a:cs typeface="Calibri Light"/>
              </a:rPr>
              <a:t>и 	</a:t>
            </a:r>
            <a:r>
              <a:rPr sz="1800" dirty="0">
                <a:latin typeface="Calibri Light"/>
                <a:cs typeface="Calibri Light"/>
              </a:rPr>
              <a:t>помощь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их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преодолении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2" y="0"/>
              <a:ext cx="9136737" cy="51434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3968" y="343027"/>
            <a:ext cx="7656830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b="1" dirty="0">
                <a:solidFill>
                  <a:srgbClr val="1F3863"/>
                </a:solidFill>
                <a:latin typeface="Verdana"/>
                <a:cs typeface="Verdana"/>
              </a:rPr>
              <a:t>ПРОБЛЕМА</a:t>
            </a:r>
            <a:r>
              <a:rPr sz="1800" b="1" spc="-75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lang="ru-RU" sz="1800" b="1" dirty="0" smtClean="0">
                <a:solidFill>
                  <a:srgbClr val="1F3863"/>
                </a:solidFill>
                <a:latin typeface="Verdana"/>
                <a:cs typeface="Verdana"/>
              </a:rPr>
              <a:t>1</a:t>
            </a:r>
            <a:r>
              <a:rPr sz="1800" b="1" dirty="0" smtClean="0">
                <a:solidFill>
                  <a:srgbClr val="1F3863"/>
                </a:solidFill>
                <a:latin typeface="Verdana"/>
                <a:cs typeface="Verdana"/>
              </a:rPr>
              <a:t>.</a:t>
            </a:r>
            <a:r>
              <a:rPr sz="1800" b="1" spc="-135" dirty="0" smtClean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800" dirty="0">
                <a:latin typeface="Calibri Light"/>
                <a:cs typeface="Calibri Light"/>
              </a:rPr>
              <a:t>Большое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количество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отзывов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заявлений,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основная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причина </a:t>
            </a:r>
            <a:r>
              <a:rPr sz="1800" dirty="0">
                <a:latin typeface="Calibri Light"/>
                <a:cs typeface="Calibri Light"/>
              </a:rPr>
              <a:t>которых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–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неготовность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педагогов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к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аттестации</a:t>
            </a:r>
            <a:endParaRPr sz="1800" dirty="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7012" y="882396"/>
            <a:ext cx="8074659" cy="3915410"/>
            <a:chOff x="477012" y="882396"/>
            <a:chExt cx="8074659" cy="39154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2468" y="2694431"/>
              <a:ext cx="2561844" cy="20695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77159" y="2889402"/>
              <a:ext cx="1974976" cy="148209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638795" y="1693925"/>
              <a:ext cx="4776470" cy="1299845"/>
            </a:xfrm>
            <a:custGeom>
              <a:avLst/>
              <a:gdLst/>
              <a:ahLst/>
              <a:cxnLst/>
              <a:rect l="l" t="t" r="r" b="b"/>
              <a:pathLst>
                <a:path w="4776470" h="1299845">
                  <a:moveTo>
                    <a:pt x="412000" y="623062"/>
                  </a:moveTo>
                  <a:lnTo>
                    <a:pt x="315607" y="676021"/>
                  </a:lnTo>
                  <a:lnTo>
                    <a:pt x="309511" y="679450"/>
                  </a:lnTo>
                  <a:lnTo>
                    <a:pt x="307225" y="687197"/>
                  </a:lnTo>
                  <a:lnTo>
                    <a:pt x="310654" y="693293"/>
                  </a:lnTo>
                  <a:lnTo>
                    <a:pt x="314083" y="699516"/>
                  </a:lnTo>
                  <a:lnTo>
                    <a:pt x="321703" y="701675"/>
                  </a:lnTo>
                  <a:lnTo>
                    <a:pt x="327926" y="698373"/>
                  </a:lnTo>
                  <a:lnTo>
                    <a:pt x="363969" y="678522"/>
                  </a:lnTo>
                  <a:lnTo>
                    <a:pt x="0" y="1286383"/>
                  </a:lnTo>
                  <a:lnTo>
                    <a:pt x="21844" y="1299464"/>
                  </a:lnTo>
                  <a:lnTo>
                    <a:pt x="385800" y="691502"/>
                  </a:lnTo>
                  <a:lnTo>
                    <a:pt x="385330" y="732663"/>
                  </a:lnTo>
                  <a:lnTo>
                    <a:pt x="385330" y="739775"/>
                  </a:lnTo>
                  <a:lnTo>
                    <a:pt x="391033" y="745617"/>
                  </a:lnTo>
                  <a:lnTo>
                    <a:pt x="404888" y="745617"/>
                  </a:lnTo>
                  <a:lnTo>
                    <a:pt x="410730" y="740029"/>
                  </a:lnTo>
                  <a:lnTo>
                    <a:pt x="410730" y="732663"/>
                  </a:lnTo>
                  <a:lnTo>
                    <a:pt x="411086" y="701675"/>
                  </a:lnTo>
                  <a:lnTo>
                    <a:pt x="411200" y="691502"/>
                  </a:lnTo>
                  <a:lnTo>
                    <a:pt x="411251" y="687197"/>
                  </a:lnTo>
                  <a:lnTo>
                    <a:pt x="411353" y="678522"/>
                  </a:lnTo>
                  <a:lnTo>
                    <a:pt x="411378" y="676021"/>
                  </a:lnTo>
                  <a:lnTo>
                    <a:pt x="411492" y="666330"/>
                  </a:lnTo>
                  <a:lnTo>
                    <a:pt x="411619" y="655828"/>
                  </a:lnTo>
                  <a:lnTo>
                    <a:pt x="411670" y="651129"/>
                  </a:lnTo>
                  <a:lnTo>
                    <a:pt x="411746" y="644525"/>
                  </a:lnTo>
                  <a:lnTo>
                    <a:pt x="411822" y="638175"/>
                  </a:lnTo>
                  <a:lnTo>
                    <a:pt x="412000" y="623062"/>
                  </a:lnTo>
                  <a:close/>
                </a:path>
                <a:path w="4776470" h="1299845">
                  <a:moveTo>
                    <a:pt x="2421902" y="724027"/>
                  </a:moveTo>
                  <a:lnTo>
                    <a:pt x="2418346" y="718058"/>
                  </a:lnTo>
                  <a:lnTo>
                    <a:pt x="2377630" y="648208"/>
                  </a:lnTo>
                  <a:lnTo>
                    <a:pt x="2362974" y="623062"/>
                  </a:lnTo>
                  <a:lnTo>
                    <a:pt x="2307475" y="718058"/>
                  </a:lnTo>
                  <a:lnTo>
                    <a:pt x="2303919" y="724027"/>
                  </a:lnTo>
                  <a:lnTo>
                    <a:pt x="2306078" y="731901"/>
                  </a:lnTo>
                  <a:lnTo>
                    <a:pt x="2318143" y="738886"/>
                  </a:lnTo>
                  <a:lnTo>
                    <a:pt x="2325890" y="736854"/>
                  </a:lnTo>
                  <a:lnTo>
                    <a:pt x="2350274" y="695058"/>
                  </a:lnTo>
                  <a:lnTo>
                    <a:pt x="2350274" y="1195451"/>
                  </a:lnTo>
                  <a:lnTo>
                    <a:pt x="2375674" y="1195451"/>
                  </a:lnTo>
                  <a:lnTo>
                    <a:pt x="2375674" y="695274"/>
                  </a:lnTo>
                  <a:lnTo>
                    <a:pt x="2399931" y="736854"/>
                  </a:lnTo>
                  <a:lnTo>
                    <a:pt x="2407678" y="738886"/>
                  </a:lnTo>
                  <a:lnTo>
                    <a:pt x="2413774" y="735330"/>
                  </a:lnTo>
                  <a:lnTo>
                    <a:pt x="2419870" y="731901"/>
                  </a:lnTo>
                  <a:lnTo>
                    <a:pt x="2421902" y="724027"/>
                  </a:lnTo>
                  <a:close/>
                </a:path>
                <a:path w="4776470" h="1299845">
                  <a:moveTo>
                    <a:pt x="4345825" y="1184656"/>
                  </a:moveTo>
                  <a:lnTo>
                    <a:pt x="3473399" y="649998"/>
                  </a:lnTo>
                  <a:lnTo>
                    <a:pt x="3520351" y="651002"/>
                  </a:lnTo>
                  <a:lnTo>
                    <a:pt x="3521468" y="651002"/>
                  </a:lnTo>
                  <a:lnTo>
                    <a:pt x="3527310" y="645414"/>
                  </a:lnTo>
                  <a:lnTo>
                    <a:pt x="3527564" y="631444"/>
                  </a:lnTo>
                  <a:lnTo>
                    <a:pt x="3522103" y="625602"/>
                  </a:lnTo>
                  <a:lnTo>
                    <a:pt x="3520770" y="625602"/>
                  </a:lnTo>
                  <a:lnTo>
                    <a:pt x="3405136" y="623062"/>
                  </a:lnTo>
                  <a:lnTo>
                    <a:pt x="3457079" y="719963"/>
                  </a:lnTo>
                  <a:lnTo>
                    <a:pt x="3460508" y="726059"/>
                  </a:lnTo>
                  <a:lnTo>
                    <a:pt x="3468128" y="728472"/>
                  </a:lnTo>
                  <a:lnTo>
                    <a:pt x="3474351" y="725170"/>
                  </a:lnTo>
                  <a:lnTo>
                    <a:pt x="3480574" y="721741"/>
                  </a:lnTo>
                  <a:lnTo>
                    <a:pt x="3482860" y="714121"/>
                  </a:lnTo>
                  <a:lnTo>
                    <a:pt x="3479558" y="707898"/>
                  </a:lnTo>
                  <a:lnTo>
                    <a:pt x="3460038" y="671614"/>
                  </a:lnTo>
                  <a:lnTo>
                    <a:pt x="4332617" y="1206246"/>
                  </a:lnTo>
                  <a:lnTo>
                    <a:pt x="4345825" y="1184656"/>
                  </a:lnTo>
                  <a:close/>
                </a:path>
                <a:path w="4776470" h="1299845">
                  <a:moveTo>
                    <a:pt x="4776228" y="309753"/>
                  </a:moveTo>
                  <a:lnTo>
                    <a:pt x="4027690" y="33375"/>
                  </a:lnTo>
                  <a:lnTo>
                    <a:pt x="4068457" y="26162"/>
                  </a:lnTo>
                  <a:lnTo>
                    <a:pt x="4075315" y="25019"/>
                  </a:lnTo>
                  <a:lnTo>
                    <a:pt x="4079887" y="18415"/>
                  </a:lnTo>
                  <a:lnTo>
                    <a:pt x="4079671" y="17145"/>
                  </a:lnTo>
                  <a:lnTo>
                    <a:pt x="4078744" y="11557"/>
                  </a:lnTo>
                  <a:lnTo>
                    <a:pt x="4077474" y="4572"/>
                  </a:lnTo>
                  <a:lnTo>
                    <a:pt x="4070870" y="0"/>
                  </a:lnTo>
                  <a:lnTo>
                    <a:pt x="4064012" y="1143"/>
                  </a:lnTo>
                  <a:lnTo>
                    <a:pt x="3955681" y="20320"/>
                  </a:lnTo>
                  <a:lnTo>
                    <a:pt x="4025658" y="105156"/>
                  </a:lnTo>
                  <a:lnTo>
                    <a:pt x="4030103" y="110617"/>
                  </a:lnTo>
                  <a:lnTo>
                    <a:pt x="4038104" y="111379"/>
                  </a:lnTo>
                  <a:lnTo>
                    <a:pt x="4043438" y="106934"/>
                  </a:lnTo>
                  <a:lnTo>
                    <a:pt x="4048899" y="102489"/>
                  </a:lnTo>
                  <a:lnTo>
                    <a:pt x="4049661" y="94488"/>
                  </a:lnTo>
                  <a:lnTo>
                    <a:pt x="4045216" y="89027"/>
                  </a:lnTo>
                  <a:lnTo>
                    <a:pt x="4018978" y="57150"/>
                  </a:lnTo>
                  <a:lnTo>
                    <a:pt x="4767465" y="333629"/>
                  </a:lnTo>
                  <a:lnTo>
                    <a:pt x="4776228" y="30975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3084" y="958596"/>
              <a:ext cx="4934712" cy="17510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0632" y="1153883"/>
              <a:ext cx="4343908" cy="116310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68954" y="1153922"/>
              <a:ext cx="2175510" cy="14503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7012" y="2694431"/>
              <a:ext cx="2542032" cy="205282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2909" y="2889440"/>
              <a:ext cx="1953640" cy="146519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8112" y="2694431"/>
              <a:ext cx="2859024" cy="21031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63310" y="2889440"/>
              <a:ext cx="2271267" cy="15146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38088" y="882396"/>
              <a:ext cx="2513075" cy="20223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3668" y="1078357"/>
              <a:ext cx="1925065" cy="143408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62" y="0"/>
              <a:ext cx="9136737" cy="51434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13968" y="233298"/>
            <a:ext cx="7797800" cy="7391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30"/>
              </a:spcBef>
            </a:pPr>
            <a:r>
              <a:rPr sz="1800" b="1" dirty="0">
                <a:solidFill>
                  <a:srgbClr val="1F3863"/>
                </a:solidFill>
                <a:latin typeface="Verdana"/>
                <a:cs typeface="Verdana"/>
              </a:rPr>
              <a:t>ПРОБЛЕМА</a:t>
            </a:r>
            <a:r>
              <a:rPr sz="1800" b="1" spc="-70" dirty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lang="ru-RU" sz="1800" b="1" dirty="0" smtClean="0">
                <a:solidFill>
                  <a:srgbClr val="1F3863"/>
                </a:solidFill>
                <a:latin typeface="Verdana"/>
                <a:cs typeface="Verdana"/>
              </a:rPr>
              <a:t>2</a:t>
            </a:r>
            <a:r>
              <a:rPr sz="1800" b="1" dirty="0" smtClean="0">
                <a:solidFill>
                  <a:srgbClr val="1F3863"/>
                </a:solidFill>
                <a:latin typeface="Verdana"/>
                <a:cs typeface="Verdana"/>
              </a:rPr>
              <a:t>.</a:t>
            </a:r>
            <a:r>
              <a:rPr sz="1800" b="1" spc="-130" dirty="0" smtClean="0">
                <a:solidFill>
                  <a:srgbClr val="1F3863"/>
                </a:solidFill>
                <a:latin typeface="Verdana"/>
                <a:cs typeface="Verdana"/>
              </a:rPr>
              <a:t> </a:t>
            </a:r>
            <a:r>
              <a:rPr sz="1800" dirty="0">
                <a:latin typeface="Calibri Light"/>
                <a:cs typeface="Calibri Light"/>
              </a:rPr>
              <a:t>Педагоги</a:t>
            </a:r>
            <a:r>
              <a:rPr sz="1800" spc="-3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не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знают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о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том,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что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2023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году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изменился</a:t>
            </a:r>
            <a:r>
              <a:rPr sz="1800" spc="-10" dirty="0">
                <a:latin typeface="Calibri Light"/>
                <a:cs typeface="Calibri Light"/>
              </a:rPr>
              <a:t> порядок </a:t>
            </a:r>
            <a:r>
              <a:rPr sz="1800" dirty="0">
                <a:latin typeface="Calibri Light"/>
                <a:cs typeface="Calibri Light"/>
              </a:rPr>
              <a:t>аттестации.</a:t>
            </a:r>
            <a:r>
              <a:rPr sz="1800" spc="-7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О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возможности</a:t>
            </a:r>
            <a:r>
              <a:rPr sz="1800" spc="-3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пройти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аттестацию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без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экспертизы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узнают</a:t>
            </a:r>
            <a:r>
              <a:rPr sz="1800" spc="-5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на </a:t>
            </a:r>
            <a:r>
              <a:rPr sz="1800" dirty="0">
                <a:latin typeface="Calibri Light"/>
                <a:cs typeface="Calibri Light"/>
              </a:rPr>
              <a:t>экспертизе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или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после</a:t>
            </a:r>
            <a:r>
              <a:rPr sz="1800" spc="-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ее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прохождения</a:t>
            </a:r>
            <a:endParaRPr sz="1800" dirty="0">
              <a:latin typeface="Calibri Light"/>
              <a:cs typeface="Calibri Ligh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80530" y="697991"/>
            <a:ext cx="8863965" cy="4340860"/>
            <a:chOff x="280530" y="697991"/>
            <a:chExt cx="8863965" cy="434086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15483" y="950975"/>
              <a:ext cx="2289048" cy="283311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0835" y="1146886"/>
              <a:ext cx="1700631" cy="224388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03292" y="1769109"/>
              <a:ext cx="210820" cy="365125"/>
            </a:xfrm>
            <a:custGeom>
              <a:avLst/>
              <a:gdLst/>
              <a:ahLst/>
              <a:cxnLst/>
              <a:rect l="l" t="t" r="r" b="b"/>
              <a:pathLst>
                <a:path w="210820" h="365125">
                  <a:moveTo>
                    <a:pt x="183347" y="44104"/>
                  </a:moveTo>
                  <a:lnTo>
                    <a:pt x="161756" y="57132"/>
                  </a:lnTo>
                  <a:lnTo>
                    <a:pt x="0" y="352551"/>
                  </a:lnTo>
                  <a:lnTo>
                    <a:pt x="22352" y="364744"/>
                  </a:lnTo>
                  <a:lnTo>
                    <a:pt x="184035" y="69253"/>
                  </a:lnTo>
                  <a:lnTo>
                    <a:pt x="183347" y="44104"/>
                  </a:lnTo>
                  <a:close/>
                </a:path>
                <a:path w="210820" h="365125">
                  <a:moveTo>
                    <a:pt x="207943" y="16001"/>
                  </a:moveTo>
                  <a:lnTo>
                    <a:pt x="184277" y="16001"/>
                  </a:lnTo>
                  <a:lnTo>
                    <a:pt x="206502" y="28193"/>
                  </a:lnTo>
                  <a:lnTo>
                    <a:pt x="184035" y="69253"/>
                  </a:lnTo>
                  <a:lnTo>
                    <a:pt x="185145" y="109854"/>
                  </a:lnTo>
                  <a:lnTo>
                    <a:pt x="185166" y="110616"/>
                  </a:lnTo>
                  <a:lnTo>
                    <a:pt x="185293" y="117601"/>
                  </a:lnTo>
                  <a:lnTo>
                    <a:pt x="191135" y="123189"/>
                  </a:lnTo>
                  <a:lnTo>
                    <a:pt x="198120" y="122936"/>
                  </a:lnTo>
                  <a:lnTo>
                    <a:pt x="204983" y="122936"/>
                  </a:lnTo>
                  <a:lnTo>
                    <a:pt x="210693" y="116966"/>
                  </a:lnTo>
                  <a:lnTo>
                    <a:pt x="210466" y="110616"/>
                  </a:lnTo>
                  <a:lnTo>
                    <a:pt x="207943" y="16001"/>
                  </a:lnTo>
                  <a:close/>
                </a:path>
                <a:path w="210820" h="365125">
                  <a:moveTo>
                    <a:pt x="207518" y="0"/>
                  </a:moveTo>
                  <a:lnTo>
                    <a:pt x="113284" y="56641"/>
                  </a:lnTo>
                  <a:lnTo>
                    <a:pt x="107315" y="60325"/>
                  </a:lnTo>
                  <a:lnTo>
                    <a:pt x="105283" y="68072"/>
                  </a:lnTo>
                  <a:lnTo>
                    <a:pt x="108966" y="74040"/>
                  </a:lnTo>
                  <a:lnTo>
                    <a:pt x="112522" y="80137"/>
                  </a:lnTo>
                  <a:lnTo>
                    <a:pt x="120396" y="82041"/>
                  </a:lnTo>
                  <a:lnTo>
                    <a:pt x="161756" y="57132"/>
                  </a:lnTo>
                  <a:lnTo>
                    <a:pt x="184277" y="16001"/>
                  </a:lnTo>
                  <a:lnTo>
                    <a:pt x="207943" y="16001"/>
                  </a:lnTo>
                  <a:lnTo>
                    <a:pt x="207518" y="0"/>
                  </a:lnTo>
                  <a:close/>
                </a:path>
                <a:path w="210820" h="365125">
                  <a:moveTo>
                    <a:pt x="195852" y="22351"/>
                  </a:moveTo>
                  <a:lnTo>
                    <a:pt x="182753" y="22351"/>
                  </a:lnTo>
                  <a:lnTo>
                    <a:pt x="201930" y="32892"/>
                  </a:lnTo>
                  <a:lnTo>
                    <a:pt x="183347" y="44104"/>
                  </a:lnTo>
                  <a:lnTo>
                    <a:pt x="184002" y="68072"/>
                  </a:lnTo>
                  <a:lnTo>
                    <a:pt x="184035" y="69253"/>
                  </a:lnTo>
                  <a:lnTo>
                    <a:pt x="206502" y="28193"/>
                  </a:lnTo>
                  <a:lnTo>
                    <a:pt x="195852" y="22351"/>
                  </a:lnTo>
                  <a:close/>
                </a:path>
                <a:path w="210820" h="365125">
                  <a:moveTo>
                    <a:pt x="184277" y="16001"/>
                  </a:moveTo>
                  <a:lnTo>
                    <a:pt x="161756" y="57132"/>
                  </a:lnTo>
                  <a:lnTo>
                    <a:pt x="183347" y="44104"/>
                  </a:lnTo>
                  <a:lnTo>
                    <a:pt x="182753" y="22351"/>
                  </a:lnTo>
                  <a:lnTo>
                    <a:pt x="195852" y="22351"/>
                  </a:lnTo>
                  <a:lnTo>
                    <a:pt x="184277" y="16001"/>
                  </a:lnTo>
                  <a:close/>
                </a:path>
                <a:path w="210820" h="365125">
                  <a:moveTo>
                    <a:pt x="182753" y="22351"/>
                  </a:moveTo>
                  <a:lnTo>
                    <a:pt x="183347" y="44104"/>
                  </a:lnTo>
                  <a:lnTo>
                    <a:pt x="201930" y="32892"/>
                  </a:lnTo>
                  <a:lnTo>
                    <a:pt x="182753" y="22351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530" y="1280236"/>
              <a:ext cx="5471287" cy="35966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971795" y="3378581"/>
              <a:ext cx="765810" cy="251460"/>
            </a:xfrm>
            <a:custGeom>
              <a:avLst/>
              <a:gdLst/>
              <a:ahLst/>
              <a:cxnLst/>
              <a:rect l="l" t="t" r="r" b="b"/>
              <a:pathLst>
                <a:path w="765810" h="251460">
                  <a:moveTo>
                    <a:pt x="692389" y="214409"/>
                  </a:moveTo>
                  <a:lnTo>
                    <a:pt x="645667" y="226822"/>
                  </a:lnTo>
                  <a:lnTo>
                    <a:pt x="641730" y="233807"/>
                  </a:lnTo>
                  <a:lnTo>
                    <a:pt x="643508" y="240538"/>
                  </a:lnTo>
                  <a:lnTo>
                    <a:pt x="645287" y="247396"/>
                  </a:lnTo>
                  <a:lnTo>
                    <a:pt x="652271" y="251333"/>
                  </a:lnTo>
                  <a:lnTo>
                    <a:pt x="744328" y="226822"/>
                  </a:lnTo>
                  <a:lnTo>
                    <a:pt x="737615" y="226822"/>
                  </a:lnTo>
                  <a:lnTo>
                    <a:pt x="692389" y="214409"/>
                  </a:lnTo>
                  <a:close/>
                </a:path>
                <a:path w="765810" h="251460">
                  <a:moveTo>
                    <a:pt x="716664" y="207934"/>
                  </a:moveTo>
                  <a:lnTo>
                    <a:pt x="692389" y="214409"/>
                  </a:lnTo>
                  <a:lnTo>
                    <a:pt x="737615" y="226822"/>
                  </a:lnTo>
                  <a:lnTo>
                    <a:pt x="738522" y="223520"/>
                  </a:lnTo>
                  <a:lnTo>
                    <a:pt x="731901" y="223520"/>
                  </a:lnTo>
                  <a:lnTo>
                    <a:pt x="716664" y="207934"/>
                  </a:lnTo>
                  <a:close/>
                </a:path>
                <a:path w="765810" h="251460">
                  <a:moveTo>
                    <a:pt x="683387" y="137668"/>
                  </a:moveTo>
                  <a:lnTo>
                    <a:pt x="675259" y="137668"/>
                  </a:lnTo>
                  <a:lnTo>
                    <a:pt x="670432" y="142494"/>
                  </a:lnTo>
                  <a:lnTo>
                    <a:pt x="665352" y="147447"/>
                  </a:lnTo>
                  <a:lnTo>
                    <a:pt x="665352" y="155448"/>
                  </a:lnTo>
                  <a:lnTo>
                    <a:pt x="699010" y="189876"/>
                  </a:lnTo>
                  <a:lnTo>
                    <a:pt x="744346" y="202311"/>
                  </a:lnTo>
                  <a:lnTo>
                    <a:pt x="737615" y="226822"/>
                  </a:lnTo>
                  <a:lnTo>
                    <a:pt x="744328" y="226822"/>
                  </a:lnTo>
                  <a:lnTo>
                    <a:pt x="765301" y="221234"/>
                  </a:lnTo>
                  <a:lnTo>
                    <a:pt x="683387" y="137668"/>
                  </a:lnTo>
                  <a:close/>
                </a:path>
                <a:path w="765810" h="251460">
                  <a:moveTo>
                    <a:pt x="737742" y="202311"/>
                  </a:moveTo>
                  <a:lnTo>
                    <a:pt x="716664" y="207934"/>
                  </a:lnTo>
                  <a:lnTo>
                    <a:pt x="731901" y="223520"/>
                  </a:lnTo>
                  <a:lnTo>
                    <a:pt x="737742" y="202311"/>
                  </a:lnTo>
                  <a:close/>
                </a:path>
                <a:path w="765810" h="251460">
                  <a:moveTo>
                    <a:pt x="744346" y="202311"/>
                  </a:moveTo>
                  <a:lnTo>
                    <a:pt x="737742" y="202311"/>
                  </a:lnTo>
                  <a:lnTo>
                    <a:pt x="731901" y="223520"/>
                  </a:lnTo>
                  <a:lnTo>
                    <a:pt x="738522" y="223520"/>
                  </a:lnTo>
                  <a:lnTo>
                    <a:pt x="744346" y="202311"/>
                  </a:lnTo>
                  <a:close/>
                </a:path>
                <a:path w="765810" h="251460">
                  <a:moveTo>
                    <a:pt x="6730" y="0"/>
                  </a:moveTo>
                  <a:lnTo>
                    <a:pt x="0" y="24384"/>
                  </a:lnTo>
                  <a:lnTo>
                    <a:pt x="692389" y="214409"/>
                  </a:lnTo>
                  <a:lnTo>
                    <a:pt x="716664" y="207934"/>
                  </a:lnTo>
                  <a:lnTo>
                    <a:pt x="699010" y="189876"/>
                  </a:lnTo>
                  <a:lnTo>
                    <a:pt x="6730" y="0"/>
                  </a:lnTo>
                  <a:close/>
                </a:path>
                <a:path w="765810" h="251460">
                  <a:moveTo>
                    <a:pt x="699010" y="189876"/>
                  </a:moveTo>
                  <a:lnTo>
                    <a:pt x="716664" y="207934"/>
                  </a:lnTo>
                  <a:lnTo>
                    <a:pt x="737742" y="202311"/>
                  </a:lnTo>
                  <a:lnTo>
                    <a:pt x="744346" y="202311"/>
                  </a:lnTo>
                  <a:lnTo>
                    <a:pt x="699010" y="18987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9483" y="697991"/>
              <a:ext cx="2604516" cy="245668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35063" y="893711"/>
              <a:ext cx="2173541" cy="186747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308470" y="1975992"/>
              <a:ext cx="1233170" cy="425450"/>
            </a:xfrm>
            <a:custGeom>
              <a:avLst/>
              <a:gdLst/>
              <a:ahLst/>
              <a:cxnLst/>
              <a:rect l="l" t="t" r="r" b="b"/>
              <a:pathLst>
                <a:path w="1233170" h="425450">
                  <a:moveTo>
                    <a:pt x="1160217" y="35361"/>
                  </a:moveTo>
                  <a:lnTo>
                    <a:pt x="0" y="401193"/>
                  </a:lnTo>
                  <a:lnTo>
                    <a:pt x="7619" y="425323"/>
                  </a:lnTo>
                  <a:lnTo>
                    <a:pt x="1168020" y="59556"/>
                  </a:lnTo>
                  <a:lnTo>
                    <a:pt x="1184934" y="40939"/>
                  </a:lnTo>
                  <a:lnTo>
                    <a:pt x="1160217" y="35361"/>
                  </a:lnTo>
                  <a:close/>
                </a:path>
                <a:path w="1233170" h="425450">
                  <a:moveTo>
                    <a:pt x="1212689" y="21208"/>
                  </a:moveTo>
                  <a:lnTo>
                    <a:pt x="1205102" y="21208"/>
                  </a:lnTo>
                  <a:lnTo>
                    <a:pt x="1212723" y="45465"/>
                  </a:lnTo>
                  <a:lnTo>
                    <a:pt x="1168020" y="59556"/>
                  </a:lnTo>
                  <a:lnTo>
                    <a:pt x="1135506" y="95376"/>
                  </a:lnTo>
                  <a:lnTo>
                    <a:pt x="1135887" y="103377"/>
                  </a:lnTo>
                  <a:lnTo>
                    <a:pt x="1141095" y="108076"/>
                  </a:lnTo>
                  <a:lnTo>
                    <a:pt x="1146175" y="112775"/>
                  </a:lnTo>
                  <a:lnTo>
                    <a:pt x="1154302" y="112394"/>
                  </a:lnTo>
                  <a:lnTo>
                    <a:pt x="1232915" y="25781"/>
                  </a:lnTo>
                  <a:lnTo>
                    <a:pt x="1212689" y="21208"/>
                  </a:lnTo>
                  <a:close/>
                </a:path>
                <a:path w="1233170" h="425450">
                  <a:moveTo>
                    <a:pt x="1184934" y="40939"/>
                  </a:moveTo>
                  <a:lnTo>
                    <a:pt x="1168020" y="59556"/>
                  </a:lnTo>
                  <a:lnTo>
                    <a:pt x="1211917" y="45719"/>
                  </a:lnTo>
                  <a:lnTo>
                    <a:pt x="1206119" y="45719"/>
                  </a:lnTo>
                  <a:lnTo>
                    <a:pt x="1184934" y="40939"/>
                  </a:lnTo>
                  <a:close/>
                </a:path>
                <a:path w="1233170" h="425450">
                  <a:moveTo>
                    <a:pt x="1199514" y="24892"/>
                  </a:moveTo>
                  <a:lnTo>
                    <a:pt x="1184934" y="40939"/>
                  </a:lnTo>
                  <a:lnTo>
                    <a:pt x="1206119" y="45719"/>
                  </a:lnTo>
                  <a:lnTo>
                    <a:pt x="1199514" y="24892"/>
                  </a:lnTo>
                  <a:close/>
                </a:path>
                <a:path w="1233170" h="425450">
                  <a:moveTo>
                    <a:pt x="1206259" y="24892"/>
                  </a:moveTo>
                  <a:lnTo>
                    <a:pt x="1199514" y="24892"/>
                  </a:lnTo>
                  <a:lnTo>
                    <a:pt x="1206038" y="45465"/>
                  </a:lnTo>
                  <a:lnTo>
                    <a:pt x="1206119" y="45719"/>
                  </a:lnTo>
                  <a:lnTo>
                    <a:pt x="1211917" y="45719"/>
                  </a:lnTo>
                  <a:lnTo>
                    <a:pt x="1212723" y="45465"/>
                  </a:lnTo>
                  <a:lnTo>
                    <a:pt x="1206259" y="24892"/>
                  </a:lnTo>
                  <a:close/>
                </a:path>
                <a:path w="1233170" h="425450">
                  <a:moveTo>
                    <a:pt x="1205102" y="21208"/>
                  </a:moveTo>
                  <a:lnTo>
                    <a:pt x="1160217" y="35361"/>
                  </a:lnTo>
                  <a:lnTo>
                    <a:pt x="1184934" y="40939"/>
                  </a:lnTo>
                  <a:lnTo>
                    <a:pt x="1199514" y="24892"/>
                  </a:lnTo>
                  <a:lnTo>
                    <a:pt x="1206259" y="24892"/>
                  </a:lnTo>
                  <a:lnTo>
                    <a:pt x="1205102" y="21208"/>
                  </a:lnTo>
                  <a:close/>
                </a:path>
                <a:path w="1233170" h="425450">
                  <a:moveTo>
                    <a:pt x="1118870" y="0"/>
                  </a:moveTo>
                  <a:lnTo>
                    <a:pt x="1112011" y="4190"/>
                  </a:lnTo>
                  <a:lnTo>
                    <a:pt x="1108963" y="17906"/>
                  </a:lnTo>
                  <a:lnTo>
                    <a:pt x="1113154" y="24764"/>
                  </a:lnTo>
                  <a:lnTo>
                    <a:pt x="1160217" y="35361"/>
                  </a:lnTo>
                  <a:lnTo>
                    <a:pt x="1205102" y="21208"/>
                  </a:lnTo>
                  <a:lnTo>
                    <a:pt x="1212689" y="21208"/>
                  </a:lnTo>
                  <a:lnTo>
                    <a:pt x="111887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31536" y="2058922"/>
              <a:ext cx="3569208" cy="29794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26862" y="2253640"/>
              <a:ext cx="2980220" cy="23911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12"/>
            <a:ext cx="8890635" cy="5141595"/>
            <a:chOff x="0" y="2412"/>
            <a:chExt cx="8890635" cy="5141595"/>
          </a:xfrm>
        </p:grpSpPr>
        <p:sp>
          <p:nvSpPr>
            <p:cNvPr id="3" name="object 3"/>
            <p:cNvSpPr/>
            <p:nvPr/>
          </p:nvSpPr>
          <p:spPr>
            <a:xfrm>
              <a:off x="0" y="2412"/>
              <a:ext cx="3528060" cy="3672204"/>
            </a:xfrm>
            <a:custGeom>
              <a:avLst/>
              <a:gdLst/>
              <a:ahLst/>
              <a:cxnLst/>
              <a:rect l="l" t="t" r="r" b="b"/>
              <a:pathLst>
                <a:path w="3528060" h="3672204">
                  <a:moveTo>
                    <a:pt x="3528060" y="0"/>
                  </a:moveTo>
                  <a:lnTo>
                    <a:pt x="0" y="0"/>
                  </a:lnTo>
                  <a:lnTo>
                    <a:pt x="0" y="3671951"/>
                  </a:lnTo>
                  <a:lnTo>
                    <a:pt x="3528060" y="3671951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666489"/>
              <a:ext cx="4616196" cy="14770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3598"/>
              <a:ext cx="6415024" cy="35810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06319" y="91820"/>
              <a:ext cx="6084061" cy="363588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1215" y="-95250"/>
            <a:ext cx="9144000" cy="5143500"/>
            <a:chOff x="-1" y="0"/>
            <a:chExt cx="9144000" cy="5143500"/>
          </a:xfrm>
        </p:grpSpPr>
        <p:sp>
          <p:nvSpPr>
            <p:cNvPr id="9" name="object 9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589114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589114" y="71996"/>
                  </a:lnTo>
                  <a:lnTo>
                    <a:pt x="589114" y="0"/>
                  </a:lnTo>
                  <a:close/>
                </a:path>
                <a:path w="9144000" h="1465579">
                  <a:moveTo>
                    <a:pt x="3422269" y="0"/>
                  </a:moveTo>
                  <a:lnTo>
                    <a:pt x="2930614" y="0"/>
                  </a:lnTo>
                  <a:lnTo>
                    <a:pt x="2930614" y="71996"/>
                  </a:lnTo>
                  <a:lnTo>
                    <a:pt x="3422269" y="71996"/>
                  </a:lnTo>
                  <a:lnTo>
                    <a:pt x="3422269" y="0"/>
                  </a:lnTo>
                  <a:close/>
                </a:path>
                <a:path w="9144000" h="1465579">
                  <a:moveTo>
                    <a:pt x="6255512" y="0"/>
                  </a:moveTo>
                  <a:lnTo>
                    <a:pt x="5763768" y="0"/>
                  </a:lnTo>
                  <a:lnTo>
                    <a:pt x="5763768" y="71996"/>
                  </a:lnTo>
                  <a:lnTo>
                    <a:pt x="6255512" y="71996"/>
                  </a:lnTo>
                  <a:lnTo>
                    <a:pt x="6255512" y="0"/>
                  </a:lnTo>
                  <a:close/>
                </a:path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8597011" y="0"/>
                  </a:lnTo>
                  <a:lnTo>
                    <a:pt x="8597011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2" y="0"/>
              <a:ext cx="9136737" cy="51434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759839" y="2344801"/>
              <a:ext cx="5666740" cy="492125"/>
            </a:xfrm>
            <a:custGeom>
              <a:avLst/>
              <a:gdLst/>
              <a:ahLst/>
              <a:cxnLst/>
              <a:rect l="l" t="t" r="r" b="b"/>
              <a:pathLst>
                <a:path w="5666740" h="492125">
                  <a:moveTo>
                    <a:pt x="2833243" y="0"/>
                  </a:moveTo>
                  <a:lnTo>
                    <a:pt x="2833243" y="245872"/>
                  </a:lnTo>
                  <a:lnTo>
                    <a:pt x="5666359" y="245872"/>
                  </a:lnTo>
                  <a:lnTo>
                    <a:pt x="5666359" y="491744"/>
                  </a:lnTo>
                </a:path>
                <a:path w="5666740" h="492125">
                  <a:moveTo>
                    <a:pt x="2833243" y="0"/>
                  </a:moveTo>
                  <a:lnTo>
                    <a:pt x="2833243" y="491744"/>
                  </a:lnTo>
                </a:path>
                <a:path w="5666740" h="492125">
                  <a:moveTo>
                    <a:pt x="2833243" y="0"/>
                  </a:moveTo>
                  <a:lnTo>
                    <a:pt x="2833243" y="245872"/>
                  </a:lnTo>
                  <a:lnTo>
                    <a:pt x="0" y="245872"/>
                  </a:lnTo>
                  <a:lnTo>
                    <a:pt x="0" y="49174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84880" y="1174064"/>
              <a:ext cx="3216275" cy="1170940"/>
            </a:xfrm>
            <a:custGeom>
              <a:avLst/>
              <a:gdLst/>
              <a:ahLst/>
              <a:cxnLst/>
              <a:rect l="l" t="t" r="r" b="b"/>
              <a:pathLst>
                <a:path w="3216275" h="1170939">
                  <a:moveTo>
                    <a:pt x="3216147" y="0"/>
                  </a:moveTo>
                  <a:lnTo>
                    <a:pt x="0" y="0"/>
                  </a:lnTo>
                  <a:lnTo>
                    <a:pt x="0" y="1170736"/>
                  </a:lnTo>
                  <a:lnTo>
                    <a:pt x="3216147" y="1170736"/>
                  </a:lnTo>
                  <a:lnTo>
                    <a:pt x="3216147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4880" y="1174064"/>
              <a:ext cx="3216275" cy="1170940"/>
            </a:xfrm>
            <a:custGeom>
              <a:avLst/>
              <a:gdLst/>
              <a:ahLst/>
              <a:cxnLst/>
              <a:rect l="l" t="t" r="r" b="b"/>
              <a:pathLst>
                <a:path w="3216275" h="1170939">
                  <a:moveTo>
                    <a:pt x="0" y="1170736"/>
                  </a:moveTo>
                  <a:lnTo>
                    <a:pt x="3216147" y="1170736"/>
                  </a:lnTo>
                  <a:lnTo>
                    <a:pt x="3216147" y="0"/>
                  </a:lnTo>
                  <a:lnTo>
                    <a:pt x="0" y="0"/>
                  </a:lnTo>
                  <a:lnTo>
                    <a:pt x="0" y="11707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79775" y="1350975"/>
            <a:ext cx="2626360" cy="7473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1905" algn="ctr">
              <a:lnSpc>
                <a:spcPct val="81400"/>
              </a:lnSpc>
              <a:spcBef>
                <a:spcPts val="505"/>
              </a:spcBef>
            </a:pPr>
            <a:r>
              <a:rPr sz="1800" spc="-25" dirty="0">
                <a:latin typeface="Calibri Light"/>
                <a:cs typeface="Calibri Light"/>
              </a:rPr>
              <a:t>Проблемы,</a:t>
            </a:r>
            <a:r>
              <a:rPr sz="1800" spc="-5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с </a:t>
            </a:r>
            <a:r>
              <a:rPr sz="1800" spc="-10" dirty="0">
                <a:latin typeface="Calibri Light"/>
                <a:cs typeface="Calibri Light"/>
              </a:rPr>
              <a:t>которыми </a:t>
            </a:r>
            <a:r>
              <a:rPr sz="1800" spc="-25" dirty="0">
                <a:latin typeface="Calibri Light"/>
                <a:cs typeface="Calibri Light"/>
              </a:rPr>
              <a:t>сталкиваются</a:t>
            </a:r>
            <a:r>
              <a:rPr sz="1800" spc="-20" dirty="0">
                <a:latin typeface="Calibri Light"/>
                <a:cs typeface="Calibri Light"/>
              </a:rPr>
              <a:t> эксперты</a:t>
            </a:r>
            <a:r>
              <a:rPr sz="1800" spc="-25" dirty="0">
                <a:latin typeface="Calibri Light"/>
                <a:cs typeface="Calibri Light"/>
              </a:rPr>
              <a:t> при проведении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экспертизы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6414" y="2823832"/>
            <a:ext cx="2452663" cy="1196340"/>
            <a:chOff x="576414" y="2823832"/>
            <a:chExt cx="2367280" cy="1196340"/>
          </a:xfrm>
        </p:grpSpPr>
        <p:sp>
          <p:nvSpPr>
            <p:cNvPr id="20" name="object 20"/>
            <p:cNvSpPr/>
            <p:nvPr/>
          </p:nvSpPr>
          <p:spPr>
            <a:xfrm>
              <a:off x="589114" y="2836532"/>
              <a:ext cx="2341880" cy="1170940"/>
            </a:xfrm>
            <a:custGeom>
              <a:avLst/>
              <a:gdLst/>
              <a:ahLst/>
              <a:cxnLst/>
              <a:rect l="l" t="t" r="r" b="b"/>
              <a:pathLst>
                <a:path w="2341880" h="1170939">
                  <a:moveTo>
                    <a:pt x="2341499" y="0"/>
                  </a:moveTo>
                  <a:lnTo>
                    <a:pt x="0" y="0"/>
                  </a:lnTo>
                  <a:lnTo>
                    <a:pt x="0" y="1170736"/>
                  </a:lnTo>
                  <a:lnTo>
                    <a:pt x="2341499" y="1170736"/>
                  </a:lnTo>
                  <a:lnTo>
                    <a:pt x="234149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9114" y="2836532"/>
              <a:ext cx="2341880" cy="1170940"/>
            </a:xfrm>
            <a:custGeom>
              <a:avLst/>
              <a:gdLst/>
              <a:ahLst/>
              <a:cxnLst/>
              <a:rect l="l" t="t" r="r" b="b"/>
              <a:pathLst>
                <a:path w="2341880" h="1170939">
                  <a:moveTo>
                    <a:pt x="0" y="1170736"/>
                  </a:moveTo>
                  <a:lnTo>
                    <a:pt x="2341499" y="1170736"/>
                  </a:lnTo>
                  <a:lnTo>
                    <a:pt x="2341499" y="0"/>
                  </a:lnTo>
                  <a:lnTo>
                    <a:pt x="0" y="0"/>
                  </a:lnTo>
                  <a:lnTo>
                    <a:pt x="0" y="11707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3826" y="2927350"/>
            <a:ext cx="2136140" cy="76136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065" marR="5080" algn="ctr">
              <a:lnSpc>
                <a:spcPct val="81500"/>
              </a:lnSpc>
              <a:spcBef>
                <a:spcPts val="414"/>
              </a:spcBef>
            </a:pPr>
            <a:r>
              <a:rPr sz="1400" spc="-20" dirty="0">
                <a:latin typeface="Calibri Light"/>
                <a:cs typeface="Calibri Light"/>
              </a:rPr>
              <a:t>Аттестуемые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педагоги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плохо представляют </a:t>
            </a:r>
            <a:r>
              <a:rPr sz="1400" spc="-10" dirty="0">
                <a:latin typeface="Calibri Light"/>
                <a:cs typeface="Calibri Light"/>
              </a:rPr>
              <a:t>процедуру </a:t>
            </a:r>
            <a:r>
              <a:rPr sz="1400" spc="-20" dirty="0">
                <a:latin typeface="Calibri Light"/>
                <a:cs typeface="Calibri Light"/>
              </a:rPr>
              <a:t>аттестации,</a:t>
            </a:r>
            <a:r>
              <a:rPr sz="1400" spc="-3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не</a:t>
            </a:r>
            <a:r>
              <a:rPr sz="1400" spc="-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знают</a:t>
            </a:r>
            <a:endParaRPr sz="1400" dirty="0">
              <a:latin typeface="Calibri Light"/>
              <a:cs typeface="Calibri Light"/>
            </a:endParaRPr>
          </a:p>
          <a:p>
            <a:pPr algn="ctr">
              <a:lnSpc>
                <a:spcPts val="1370"/>
              </a:lnSpc>
            </a:pPr>
            <a:r>
              <a:rPr sz="1400" spc="-25" dirty="0">
                <a:latin typeface="Calibri Light"/>
                <a:cs typeface="Calibri Light"/>
              </a:rPr>
              <a:t>нормативно-правовую</a:t>
            </a:r>
            <a:r>
              <a:rPr sz="1400" spc="100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базу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43025" y="3622675"/>
            <a:ext cx="83629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 Light"/>
                <a:cs typeface="Calibri Light"/>
              </a:rPr>
              <a:t>аттестации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019800" y="2836532"/>
            <a:ext cx="2611352" cy="1184201"/>
            <a:chOff x="6255511" y="2836532"/>
            <a:chExt cx="2368805" cy="1184201"/>
          </a:xfrm>
        </p:grpSpPr>
        <p:sp>
          <p:nvSpPr>
            <p:cNvPr id="31" name="object 31"/>
            <p:cNvSpPr/>
            <p:nvPr/>
          </p:nvSpPr>
          <p:spPr>
            <a:xfrm>
              <a:off x="6282436" y="2849793"/>
              <a:ext cx="2341880" cy="1170940"/>
            </a:xfrm>
            <a:custGeom>
              <a:avLst/>
              <a:gdLst/>
              <a:ahLst/>
              <a:cxnLst/>
              <a:rect l="l" t="t" r="r" b="b"/>
              <a:pathLst>
                <a:path w="2341879" h="1170939">
                  <a:moveTo>
                    <a:pt x="2341499" y="0"/>
                  </a:moveTo>
                  <a:lnTo>
                    <a:pt x="0" y="0"/>
                  </a:lnTo>
                  <a:lnTo>
                    <a:pt x="0" y="1170736"/>
                  </a:lnTo>
                  <a:lnTo>
                    <a:pt x="2341499" y="1170736"/>
                  </a:lnTo>
                  <a:lnTo>
                    <a:pt x="2341499" y="0"/>
                  </a:lnTo>
                  <a:close/>
                </a:path>
              </a:pathLst>
            </a:custGeom>
            <a:solidFill>
              <a:srgbClr val="FFF1CC"/>
            </a:solidFill>
          </p:spPr>
          <p:txBody>
            <a:bodyPr wrap="square" lIns="0" tIns="0" rIns="0" bIns="0" rtlCol="0"/>
            <a:lstStyle/>
            <a:p>
              <a:pPr algn="ctr"/>
              <a:endParaRPr dirty="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255511" y="2836532"/>
              <a:ext cx="2341880" cy="1170940"/>
            </a:xfrm>
            <a:custGeom>
              <a:avLst/>
              <a:gdLst/>
              <a:ahLst/>
              <a:cxnLst/>
              <a:rect l="l" t="t" r="r" b="b"/>
              <a:pathLst>
                <a:path w="2341879" h="1170939">
                  <a:moveTo>
                    <a:pt x="0" y="1170736"/>
                  </a:moveTo>
                  <a:lnTo>
                    <a:pt x="2341499" y="1170736"/>
                  </a:lnTo>
                  <a:lnTo>
                    <a:pt x="2341499" y="0"/>
                  </a:lnTo>
                  <a:lnTo>
                    <a:pt x="0" y="0"/>
                  </a:lnTo>
                  <a:lnTo>
                    <a:pt x="0" y="1170736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583426" y="2840482"/>
            <a:ext cx="16897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 Light"/>
                <a:cs typeface="Calibri Light"/>
              </a:rPr>
              <a:t>Педагоги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некорректно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41109" y="3013913"/>
            <a:ext cx="21704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Calibri Light"/>
                <a:cs typeface="Calibri Light"/>
              </a:rPr>
              <a:t>заполняют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Приложения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к</a:t>
            </a:r>
            <a:r>
              <a:rPr sz="1400" spc="2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ЭЗ,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68541" y="3188335"/>
            <a:ext cx="21158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 Light"/>
                <a:cs typeface="Calibri Light"/>
              </a:rPr>
              <a:t>дают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нерабочие</a:t>
            </a:r>
            <a:r>
              <a:rPr sz="1400" spc="-25" dirty="0">
                <a:latin typeface="Calibri Light"/>
                <a:cs typeface="Calibri Light"/>
              </a:rPr>
              <a:t> </a:t>
            </a:r>
            <a:r>
              <a:rPr sz="1400" spc="-20" dirty="0">
                <a:latin typeface="Calibri Light"/>
                <a:cs typeface="Calibri Light"/>
              </a:rPr>
              <a:t>ссылки,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25" dirty="0">
                <a:latin typeface="Calibri Light"/>
                <a:cs typeface="Calibri Light"/>
              </a:rPr>
              <a:t>нет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78626" y="3362071"/>
            <a:ext cx="22993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 Light"/>
                <a:cs typeface="Calibri Light"/>
              </a:rPr>
              <a:t>подтверждающих</a:t>
            </a:r>
            <a:r>
              <a:rPr sz="1400" spc="5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документов,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06667" y="3535807"/>
            <a:ext cx="1644014" cy="41338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94005" marR="5080" indent="-281940">
              <a:lnSpc>
                <a:spcPts val="1370"/>
              </a:lnSpc>
              <a:spcBef>
                <a:spcPts val="405"/>
              </a:spcBef>
            </a:pPr>
            <a:r>
              <a:rPr sz="1400" spc="-20" dirty="0">
                <a:latin typeface="Calibri Light"/>
                <a:cs typeface="Calibri Light"/>
              </a:rPr>
              <a:t>представлена</a:t>
            </a:r>
            <a:r>
              <a:rPr sz="1400" spc="-15" dirty="0">
                <a:latin typeface="Calibri Light"/>
                <a:cs typeface="Calibri Light"/>
              </a:rPr>
              <a:t> </a:t>
            </a:r>
            <a:r>
              <a:rPr sz="1400" spc="-10" dirty="0">
                <a:latin typeface="Calibri Light"/>
                <a:cs typeface="Calibri Light"/>
              </a:rPr>
              <a:t>лишняя документация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651254" y="584149"/>
            <a:ext cx="5940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</a:rPr>
              <a:t>ПРОБЛЕМЫ</a:t>
            </a:r>
            <a:r>
              <a:rPr sz="1800" spc="-90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ПРИ</a:t>
            </a:r>
            <a:r>
              <a:rPr sz="1800" spc="-55" dirty="0">
                <a:solidFill>
                  <a:srgbClr val="001F5F"/>
                </a:solidFill>
              </a:rPr>
              <a:t> </a:t>
            </a:r>
            <a:r>
              <a:rPr sz="1800" dirty="0">
                <a:solidFill>
                  <a:srgbClr val="001F5F"/>
                </a:solidFill>
              </a:rPr>
              <a:t>ПРОВЕДЕНИИ</a:t>
            </a:r>
            <a:r>
              <a:rPr sz="1800" spc="-50" dirty="0">
                <a:solidFill>
                  <a:srgbClr val="001F5F"/>
                </a:solidFill>
              </a:rPr>
              <a:t> </a:t>
            </a:r>
            <a:r>
              <a:rPr sz="1800" spc="-10" dirty="0">
                <a:solidFill>
                  <a:srgbClr val="001F5F"/>
                </a:solidFill>
              </a:rPr>
              <a:t>ЭКСПЕРТИЗЫ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51434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08365" y="270700"/>
              <a:ext cx="1009332" cy="77641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416046" y="1067561"/>
            <a:ext cx="5202555" cy="32391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7960" marR="5080" indent="-175895" algn="just">
              <a:lnSpc>
                <a:spcPct val="80000"/>
              </a:lnSpc>
              <a:spcBef>
                <a:spcPts val="530"/>
              </a:spcBef>
              <a:buClr>
                <a:srgbClr val="DD7546"/>
              </a:buClr>
              <a:buFont typeface="Wingdings"/>
              <a:buChar char=""/>
              <a:tabLst>
                <a:tab pos="189230" algn="l"/>
              </a:tabLst>
            </a:pPr>
            <a:r>
              <a:rPr sz="1800" dirty="0">
                <a:latin typeface="Calibri Light"/>
                <a:cs typeface="Calibri Light"/>
              </a:rPr>
              <a:t>Заявления</a:t>
            </a:r>
            <a:r>
              <a:rPr sz="1800" spc="49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на</a:t>
            </a:r>
            <a:r>
              <a:rPr sz="1800" spc="5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РПГУ</a:t>
            </a:r>
            <a:r>
              <a:rPr sz="1800" spc="49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должны</a:t>
            </a:r>
            <a:r>
              <a:rPr sz="1800" spc="4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подаваться</a:t>
            </a:r>
            <a:r>
              <a:rPr sz="1800" spc="4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484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строго 	</a:t>
            </a:r>
            <a:r>
              <a:rPr sz="1800" spc="-25" dirty="0">
                <a:latin typeface="Calibri Light"/>
                <a:cs typeface="Calibri Light"/>
              </a:rPr>
              <a:t>определенные</a:t>
            </a:r>
            <a:r>
              <a:rPr sz="1800" spc="-6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сроки</a:t>
            </a:r>
            <a:r>
              <a:rPr sz="1800" spc="-7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2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соответствии</a:t>
            </a:r>
            <a:r>
              <a:rPr sz="1800" spc="4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с</a:t>
            </a:r>
            <a:r>
              <a:rPr sz="1800" spc="1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графиком</a:t>
            </a:r>
            <a:endParaRPr sz="1800" dirty="0">
              <a:latin typeface="Calibri Light"/>
              <a:cs typeface="Calibri Light"/>
            </a:endParaRPr>
          </a:p>
          <a:p>
            <a:pPr marL="187960" marR="5715" indent="-175895" algn="just">
              <a:lnSpc>
                <a:spcPct val="80000"/>
              </a:lnSpc>
              <a:spcBef>
                <a:spcPts val="1200"/>
              </a:spcBef>
              <a:buClr>
                <a:srgbClr val="DD7546"/>
              </a:buClr>
              <a:buFont typeface="Wingdings"/>
              <a:buChar char=""/>
              <a:tabLst>
                <a:tab pos="189230" algn="l"/>
              </a:tabLst>
            </a:pPr>
            <a:r>
              <a:rPr sz="1800" dirty="0">
                <a:latin typeface="Calibri Light"/>
                <a:cs typeface="Calibri Light"/>
              </a:rPr>
              <a:t>Координаторам</a:t>
            </a:r>
            <a:r>
              <a:rPr sz="1800" spc="1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ОО</a:t>
            </a:r>
            <a:r>
              <a:rPr sz="1800" spc="1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необходимо</a:t>
            </a:r>
            <a:r>
              <a:rPr sz="1800" spc="13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заблаговременно 	</a:t>
            </a:r>
            <a:r>
              <a:rPr sz="1800" dirty="0">
                <a:latin typeface="Calibri Light"/>
                <a:cs typeface="Calibri Light"/>
              </a:rPr>
              <a:t>проверить</a:t>
            </a:r>
            <a:r>
              <a:rPr sz="1800" spc="18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наличие</a:t>
            </a:r>
            <a:r>
              <a:rPr sz="1800" spc="18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личных</a:t>
            </a:r>
            <a:r>
              <a:rPr sz="1800" spc="18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кабинетов</a:t>
            </a:r>
            <a:r>
              <a:rPr sz="1800" spc="18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педагогов</a:t>
            </a:r>
            <a:r>
              <a:rPr sz="1800" spc="190" dirty="0">
                <a:latin typeface="Calibri Light"/>
                <a:cs typeface="Calibri Light"/>
              </a:rPr>
              <a:t> </a:t>
            </a:r>
            <a:r>
              <a:rPr sz="1800" spc="-50" dirty="0">
                <a:latin typeface="Calibri Light"/>
                <a:cs typeface="Calibri Light"/>
              </a:rPr>
              <a:t>в 	</a:t>
            </a:r>
            <a:r>
              <a:rPr sz="1800" dirty="0">
                <a:latin typeface="Calibri Light"/>
                <a:cs typeface="Calibri Light"/>
              </a:rPr>
              <a:t>ЕАИС</a:t>
            </a:r>
            <a:r>
              <a:rPr sz="1800" spc="3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ОКО.</a:t>
            </a:r>
            <a:r>
              <a:rPr sz="1800" spc="32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Особое</a:t>
            </a:r>
            <a:r>
              <a:rPr sz="1800" spc="32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внимание</a:t>
            </a:r>
            <a:r>
              <a:rPr sz="1800" spc="32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нужно</a:t>
            </a:r>
            <a:r>
              <a:rPr sz="1800" spc="335" dirty="0">
                <a:latin typeface="Calibri Light"/>
                <a:cs typeface="Calibri Light"/>
              </a:rPr>
              <a:t>  </a:t>
            </a:r>
            <a:r>
              <a:rPr sz="1800" spc="-10" dirty="0">
                <a:latin typeface="Calibri Light"/>
                <a:cs typeface="Calibri Light"/>
              </a:rPr>
              <a:t>уделить 	</a:t>
            </a:r>
            <a:r>
              <a:rPr sz="1800" dirty="0">
                <a:latin typeface="Calibri Light"/>
                <a:cs typeface="Calibri Light"/>
              </a:rPr>
              <a:t>педагогическим</a:t>
            </a:r>
            <a:r>
              <a:rPr sz="1800" spc="370" dirty="0">
                <a:latin typeface="Calibri Light"/>
                <a:cs typeface="Calibri Light"/>
              </a:rPr>
              <a:t>     </a:t>
            </a:r>
            <a:r>
              <a:rPr sz="1800" dirty="0">
                <a:latin typeface="Calibri Light"/>
                <a:cs typeface="Calibri Light"/>
              </a:rPr>
              <a:t>работникам</a:t>
            </a:r>
            <a:r>
              <a:rPr sz="1800" spc="375" dirty="0">
                <a:latin typeface="Calibri Light"/>
                <a:cs typeface="Calibri Light"/>
              </a:rPr>
              <a:t>     </a:t>
            </a:r>
            <a:r>
              <a:rPr sz="1800" spc="-10" dirty="0">
                <a:latin typeface="Calibri Light"/>
                <a:cs typeface="Calibri Light"/>
              </a:rPr>
              <a:t>дошкольного 	образования</a:t>
            </a:r>
            <a:endParaRPr sz="1800" dirty="0">
              <a:latin typeface="Calibri Light"/>
              <a:cs typeface="Calibri Light"/>
            </a:endParaRPr>
          </a:p>
          <a:p>
            <a:pPr marL="187960" marR="5080" indent="-175895" algn="just">
              <a:lnSpc>
                <a:spcPct val="80000"/>
              </a:lnSpc>
              <a:spcBef>
                <a:spcPts val="1205"/>
              </a:spcBef>
              <a:buClr>
                <a:srgbClr val="DD7546"/>
              </a:buClr>
              <a:buFont typeface="Wingdings"/>
              <a:buChar char=""/>
              <a:tabLst>
                <a:tab pos="189230" algn="l"/>
              </a:tabLst>
            </a:pPr>
            <a:r>
              <a:rPr sz="1800" dirty="0">
                <a:latin typeface="Calibri Light"/>
                <a:cs typeface="Calibri Light"/>
              </a:rPr>
              <a:t>На</a:t>
            </a:r>
            <a:r>
              <a:rPr sz="1800" spc="10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дату</a:t>
            </a:r>
            <a:r>
              <a:rPr sz="1800" spc="10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подачи</a:t>
            </a:r>
            <a:r>
              <a:rPr sz="1800" spc="1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заявления</a:t>
            </a:r>
            <a:r>
              <a:rPr sz="1800" spc="10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у</a:t>
            </a:r>
            <a:r>
              <a:rPr sz="1800" spc="11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аттестуемого</a:t>
            </a:r>
            <a:r>
              <a:rPr sz="1800" spc="114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педагога 	</a:t>
            </a:r>
            <a:r>
              <a:rPr sz="1800" dirty="0">
                <a:latin typeface="Calibri Light"/>
                <a:cs typeface="Calibri Light"/>
              </a:rPr>
              <a:t>должны</a:t>
            </a:r>
            <a:r>
              <a:rPr sz="1800" spc="15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быть</a:t>
            </a:r>
            <a:r>
              <a:rPr sz="1800" spc="17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подготовлены</a:t>
            </a:r>
            <a:r>
              <a:rPr sz="1800" spc="17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все</a:t>
            </a:r>
            <a:r>
              <a:rPr sz="1800" spc="16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необходимые</a:t>
            </a:r>
            <a:r>
              <a:rPr sz="1800" spc="14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для 	</a:t>
            </a:r>
            <a:r>
              <a:rPr sz="1800" dirty="0">
                <a:latin typeface="Calibri Light"/>
                <a:cs typeface="Calibri Light"/>
              </a:rPr>
              <a:t>успешного</a:t>
            </a:r>
            <a:r>
              <a:rPr sz="1800" spc="2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прохождения</a:t>
            </a:r>
            <a:r>
              <a:rPr sz="1800" spc="22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аттестации</a:t>
            </a:r>
            <a:r>
              <a:rPr sz="1800" spc="220" dirty="0">
                <a:latin typeface="Calibri Light"/>
                <a:cs typeface="Calibri Light"/>
              </a:rPr>
              <a:t>  </a:t>
            </a:r>
            <a:r>
              <a:rPr sz="1800" spc="-10" dirty="0">
                <a:latin typeface="Calibri Light"/>
                <a:cs typeface="Calibri Light"/>
              </a:rPr>
              <a:t>материалы: 	</a:t>
            </a:r>
            <a:r>
              <a:rPr sz="1800" dirty="0">
                <a:latin typeface="Calibri Light"/>
                <a:cs typeface="Calibri Light"/>
              </a:rPr>
              <a:t>заполненное</a:t>
            </a:r>
            <a:r>
              <a:rPr sz="1800" spc="370" dirty="0">
                <a:latin typeface="Calibri Light"/>
                <a:cs typeface="Calibri Light"/>
              </a:rPr>
              <a:t>    </a:t>
            </a:r>
            <a:r>
              <a:rPr sz="1800" dirty="0">
                <a:latin typeface="Calibri Light"/>
                <a:cs typeface="Calibri Light"/>
              </a:rPr>
              <a:t>приложение</a:t>
            </a:r>
            <a:r>
              <a:rPr sz="1800" spc="365" dirty="0">
                <a:latin typeface="Calibri Light"/>
                <a:cs typeface="Calibri Light"/>
              </a:rPr>
              <a:t>    </a:t>
            </a:r>
            <a:r>
              <a:rPr sz="1800" dirty="0">
                <a:latin typeface="Calibri Light"/>
                <a:cs typeface="Calibri Light"/>
              </a:rPr>
              <a:t>к</a:t>
            </a:r>
            <a:r>
              <a:rPr sz="1800" spc="370" dirty="0">
                <a:latin typeface="Calibri Light"/>
                <a:cs typeface="Calibri Light"/>
              </a:rPr>
              <a:t>    </a:t>
            </a:r>
            <a:r>
              <a:rPr sz="1800" spc="-10" dirty="0">
                <a:latin typeface="Calibri Light"/>
                <a:cs typeface="Calibri Light"/>
              </a:rPr>
              <a:t>экспертному 	</a:t>
            </a:r>
            <a:r>
              <a:rPr sz="1800" dirty="0">
                <a:latin typeface="Calibri Light"/>
                <a:cs typeface="Calibri Light"/>
              </a:rPr>
              <a:t>заключению</a:t>
            </a:r>
            <a:r>
              <a:rPr sz="1800" spc="19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с</a:t>
            </a:r>
            <a:r>
              <a:rPr sz="1800" spc="19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актуальными</a:t>
            </a:r>
            <a:r>
              <a:rPr sz="1800" spc="19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ссылками,</a:t>
            </a:r>
            <a:r>
              <a:rPr sz="1800" spc="18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папка</a:t>
            </a:r>
            <a:r>
              <a:rPr sz="1800" spc="195" dirty="0">
                <a:latin typeface="Calibri Light"/>
                <a:cs typeface="Calibri Light"/>
              </a:rPr>
              <a:t>  </a:t>
            </a:r>
            <a:r>
              <a:rPr sz="1800" spc="-50" dirty="0">
                <a:latin typeface="Calibri Light"/>
                <a:cs typeface="Calibri Light"/>
              </a:rPr>
              <a:t>с 	</a:t>
            </a:r>
            <a:r>
              <a:rPr sz="1800" spc="-10" dirty="0">
                <a:latin typeface="Calibri Light"/>
                <a:cs typeface="Calibri Light"/>
              </a:rPr>
              <a:t>подтверждающими</a:t>
            </a:r>
            <a:r>
              <a:rPr sz="1800" dirty="0">
                <a:latin typeface="Calibri Light"/>
                <a:cs typeface="Calibri Light"/>
              </a:rPr>
              <a:t> документами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-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облаке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и</a:t>
            </a:r>
            <a:r>
              <a:rPr sz="1800" spc="-5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др.</a:t>
            </a:r>
            <a:endParaRPr sz="1800" dirty="0">
              <a:latin typeface="Calibri Light"/>
              <a:cs typeface="Calibri Ligh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7576" y="570230"/>
            <a:ext cx="2707005" cy="3676650"/>
            <a:chOff x="367576" y="570230"/>
            <a:chExt cx="2707005" cy="36766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657" y="2448178"/>
              <a:ext cx="2535809" cy="179844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7576" y="570230"/>
              <a:ext cx="2264156" cy="1622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27097" y="1591144"/>
              <a:ext cx="1147356" cy="11473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36" cy="51434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779390" y="488696"/>
            <a:ext cx="3846195" cy="24949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7960" marR="5080" indent="-175895" algn="just">
              <a:lnSpc>
                <a:spcPct val="80000"/>
              </a:lnSpc>
              <a:spcBef>
                <a:spcPts val="530"/>
              </a:spcBef>
              <a:buClr>
                <a:srgbClr val="DD7546"/>
              </a:buClr>
              <a:buFont typeface="Wingdings"/>
              <a:buChar char=""/>
              <a:tabLst>
                <a:tab pos="189230" algn="l"/>
              </a:tabLst>
            </a:pPr>
            <a:r>
              <a:rPr sz="1800" dirty="0">
                <a:latin typeface="Calibri Light"/>
                <a:cs typeface="Calibri Light"/>
              </a:rPr>
              <a:t>Если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педагог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проходит</a:t>
            </a:r>
            <a:r>
              <a:rPr sz="1800" spc="-2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аттестацию</a:t>
            </a:r>
            <a:r>
              <a:rPr sz="1800" spc="-10" dirty="0">
                <a:latin typeface="Calibri Light"/>
                <a:cs typeface="Calibri Light"/>
              </a:rPr>
              <a:t> </a:t>
            </a:r>
            <a:r>
              <a:rPr sz="1800" spc="-25" dirty="0">
                <a:latin typeface="Calibri Light"/>
                <a:cs typeface="Calibri Light"/>
              </a:rPr>
              <a:t>на 	</a:t>
            </a:r>
            <a:r>
              <a:rPr sz="1800" dirty="0">
                <a:latin typeface="Calibri Light"/>
                <a:cs typeface="Calibri Light"/>
              </a:rPr>
              <a:t>основе</a:t>
            </a:r>
            <a:r>
              <a:rPr sz="1800" spc="10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сведений,</a:t>
            </a:r>
            <a:r>
              <a:rPr sz="1800" spc="105" dirty="0">
                <a:latin typeface="Calibri Light"/>
                <a:cs typeface="Calibri Light"/>
              </a:rPr>
              <a:t>  </a:t>
            </a:r>
            <a:r>
              <a:rPr sz="1800" spc="-10" dirty="0">
                <a:latin typeface="Calibri Light"/>
                <a:cs typeface="Calibri Light"/>
              </a:rPr>
              <a:t>подтверждающих 	</a:t>
            </a:r>
            <a:r>
              <a:rPr sz="1800" dirty="0">
                <a:latin typeface="Calibri Light"/>
                <a:cs typeface="Calibri Light"/>
              </a:rPr>
              <a:t>наличие</a:t>
            </a:r>
            <a:r>
              <a:rPr sz="1800" spc="42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у</a:t>
            </a:r>
            <a:r>
              <a:rPr sz="1800" spc="41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него</a:t>
            </a:r>
            <a:r>
              <a:rPr sz="1800" spc="42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наград,</a:t>
            </a:r>
            <a:r>
              <a:rPr sz="1800" spc="425" dirty="0">
                <a:latin typeface="Calibri Light"/>
                <a:cs typeface="Calibri Light"/>
              </a:rPr>
              <a:t>  </a:t>
            </a:r>
            <a:r>
              <a:rPr sz="1800" spc="-10" dirty="0">
                <a:latin typeface="Calibri Light"/>
                <a:cs typeface="Calibri Light"/>
              </a:rPr>
              <a:t>званий, 	</a:t>
            </a:r>
            <a:r>
              <a:rPr sz="1800" dirty="0">
                <a:latin typeface="Calibri Light"/>
                <a:cs typeface="Calibri Light"/>
              </a:rPr>
              <a:t>знаков</a:t>
            </a:r>
            <a:r>
              <a:rPr sz="1800" spc="315" dirty="0">
                <a:latin typeface="Calibri Light"/>
                <a:cs typeface="Calibri Light"/>
              </a:rPr>
              <a:t>    </a:t>
            </a:r>
            <a:r>
              <a:rPr sz="1800" dirty="0">
                <a:latin typeface="Calibri Light"/>
                <a:cs typeface="Calibri Light"/>
              </a:rPr>
              <a:t>отличия,</a:t>
            </a:r>
            <a:r>
              <a:rPr sz="1800" spc="320" dirty="0">
                <a:latin typeface="Calibri Light"/>
                <a:cs typeface="Calibri Light"/>
              </a:rPr>
              <a:t>    </a:t>
            </a:r>
            <a:r>
              <a:rPr sz="1800" dirty="0">
                <a:latin typeface="Calibri Light"/>
                <a:cs typeface="Calibri Light"/>
              </a:rPr>
              <a:t>сведений</a:t>
            </a:r>
            <a:r>
              <a:rPr sz="1800" spc="320" dirty="0">
                <a:latin typeface="Calibri Light"/>
                <a:cs typeface="Calibri Light"/>
              </a:rPr>
              <a:t>    </a:t>
            </a:r>
            <a:r>
              <a:rPr sz="1800" spc="-50" dirty="0">
                <a:latin typeface="Calibri Light"/>
                <a:cs typeface="Calibri Light"/>
              </a:rPr>
              <a:t>о 	</a:t>
            </a:r>
            <a:r>
              <a:rPr sz="1800" dirty="0">
                <a:latin typeface="Calibri Light"/>
                <a:cs typeface="Calibri Light"/>
              </a:rPr>
              <a:t>награждениях</a:t>
            </a:r>
            <a:r>
              <a:rPr sz="1800" spc="395" dirty="0">
                <a:latin typeface="Calibri Light"/>
                <a:cs typeface="Calibri Light"/>
              </a:rPr>
              <a:t>    </a:t>
            </a:r>
            <a:r>
              <a:rPr sz="1800" dirty="0">
                <a:latin typeface="Calibri Light"/>
                <a:cs typeface="Calibri Light"/>
              </a:rPr>
              <a:t>за</a:t>
            </a:r>
            <a:r>
              <a:rPr sz="1800" spc="400" dirty="0">
                <a:latin typeface="Calibri Light"/>
                <a:cs typeface="Calibri Light"/>
              </a:rPr>
              <a:t>    </a:t>
            </a:r>
            <a:r>
              <a:rPr sz="1800" dirty="0">
                <a:latin typeface="Calibri Light"/>
                <a:cs typeface="Calibri Light"/>
              </a:rPr>
              <a:t>участие</a:t>
            </a:r>
            <a:r>
              <a:rPr sz="1800" spc="395" dirty="0">
                <a:latin typeface="Calibri Light"/>
                <a:cs typeface="Calibri Light"/>
              </a:rPr>
              <a:t>    </a:t>
            </a:r>
            <a:r>
              <a:rPr sz="1800" spc="-60" dirty="0">
                <a:latin typeface="Calibri Light"/>
                <a:cs typeface="Calibri Light"/>
              </a:rPr>
              <a:t>в 	</a:t>
            </a:r>
            <a:r>
              <a:rPr sz="1800" dirty="0">
                <a:latin typeface="Calibri Light"/>
                <a:cs typeface="Calibri Light"/>
              </a:rPr>
              <a:t>профессиональных</a:t>
            </a:r>
            <a:r>
              <a:rPr sz="1800" spc="275" dirty="0">
                <a:latin typeface="Calibri Light"/>
                <a:cs typeface="Calibri Light"/>
              </a:rPr>
              <a:t>   </a:t>
            </a:r>
            <a:r>
              <a:rPr sz="1800" dirty="0">
                <a:latin typeface="Calibri Light"/>
                <a:cs typeface="Calibri Light"/>
              </a:rPr>
              <a:t>конкурсах,</a:t>
            </a:r>
            <a:r>
              <a:rPr sz="1800" spc="275" dirty="0">
                <a:latin typeface="Calibri Light"/>
                <a:cs typeface="Calibri Light"/>
              </a:rPr>
              <a:t>   </a:t>
            </a:r>
            <a:r>
              <a:rPr sz="1800" spc="-25" dirty="0">
                <a:latin typeface="Calibri Light"/>
                <a:cs typeface="Calibri Light"/>
              </a:rPr>
              <a:t>он 	</a:t>
            </a:r>
            <a:r>
              <a:rPr sz="1800" spc="-10" dirty="0">
                <a:latin typeface="Calibri Light"/>
                <a:cs typeface="Calibri Light"/>
              </a:rPr>
              <a:t>должен</a:t>
            </a:r>
            <a:r>
              <a:rPr sz="1800" spc="-4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разместить</a:t>
            </a:r>
            <a:r>
              <a:rPr sz="1800" spc="-25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подтверждающие 	</a:t>
            </a:r>
            <a:r>
              <a:rPr sz="1800" dirty="0">
                <a:latin typeface="Calibri Light"/>
                <a:cs typeface="Calibri Light"/>
              </a:rPr>
              <a:t>документы</a:t>
            </a:r>
            <a:r>
              <a:rPr sz="1800" spc="18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на</a:t>
            </a:r>
            <a:r>
              <a:rPr sz="1800" spc="190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этапе</a:t>
            </a:r>
            <a:r>
              <a:rPr sz="1800" spc="180" dirty="0">
                <a:latin typeface="Calibri Light"/>
                <a:cs typeface="Calibri Light"/>
              </a:rPr>
              <a:t>  </a:t>
            </a:r>
            <a:r>
              <a:rPr sz="1800" spc="-20" dirty="0">
                <a:latin typeface="Calibri Light"/>
                <a:cs typeface="Calibri Light"/>
              </a:rPr>
              <a:t>дозаполнения 	</a:t>
            </a:r>
            <a:r>
              <a:rPr sz="1800" dirty="0">
                <a:latin typeface="Calibri Light"/>
                <a:cs typeface="Calibri Light"/>
              </a:rPr>
              <a:t>заявления</a:t>
            </a:r>
            <a:r>
              <a:rPr sz="1800" spc="34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360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личном</a:t>
            </a:r>
            <a:r>
              <a:rPr sz="1800" spc="36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кабинете</a:t>
            </a:r>
            <a:r>
              <a:rPr sz="1800" spc="375" dirty="0">
                <a:latin typeface="Calibri Light"/>
                <a:cs typeface="Calibri Light"/>
              </a:rPr>
              <a:t> </a:t>
            </a:r>
            <a:r>
              <a:rPr sz="1800" spc="-20" dirty="0">
                <a:latin typeface="Calibri Light"/>
                <a:cs typeface="Calibri Light"/>
              </a:rPr>
              <a:t>ЕАИС 	</a:t>
            </a:r>
            <a:r>
              <a:rPr sz="1800" dirty="0">
                <a:latin typeface="Calibri Light"/>
                <a:cs typeface="Calibri Light"/>
              </a:rPr>
              <a:t>ОКО</a:t>
            </a:r>
            <a:r>
              <a:rPr sz="1800" spc="30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в</a:t>
            </a:r>
            <a:r>
              <a:rPr sz="1800" spc="315" dirty="0">
                <a:latin typeface="Calibri Light"/>
                <a:cs typeface="Calibri Light"/>
              </a:rPr>
              <a:t>  </a:t>
            </a:r>
            <a:r>
              <a:rPr sz="1800" dirty="0">
                <a:latin typeface="Calibri Light"/>
                <a:cs typeface="Calibri Light"/>
              </a:rPr>
              <a:t>разделе</a:t>
            </a:r>
            <a:r>
              <a:rPr sz="1800" spc="315" dirty="0">
                <a:latin typeface="Calibri Light"/>
                <a:cs typeface="Calibri Light"/>
              </a:rPr>
              <a:t>  </a:t>
            </a:r>
            <a:r>
              <a:rPr sz="1800" b="1" spc="-10" dirty="0">
                <a:latin typeface="Calibri Light"/>
                <a:cs typeface="Calibri Light"/>
              </a:rPr>
              <a:t>«Дополнительные 	материалы»</a:t>
            </a:r>
            <a:endParaRPr sz="1800" b="1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56175" y="3275457"/>
            <a:ext cx="2331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5614" algn="l"/>
              </a:tabLst>
            </a:pPr>
            <a:r>
              <a:rPr sz="1800" spc="-10" dirty="0">
                <a:latin typeface="Calibri Light"/>
                <a:cs typeface="Calibri Light"/>
              </a:rPr>
              <a:t>размещаются</a:t>
            </a:r>
            <a:r>
              <a:rPr sz="1800" dirty="0">
                <a:latin typeface="Calibri Light"/>
                <a:cs typeface="Calibri Light"/>
              </a:rPr>
              <a:t>	</a:t>
            </a:r>
            <a:r>
              <a:rPr sz="1800" spc="-20" dirty="0">
                <a:latin typeface="Calibri Light"/>
                <a:cs typeface="Calibri Light"/>
              </a:rPr>
              <a:t>копии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9390" y="3056001"/>
            <a:ext cx="3845560" cy="519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895" marR="5715" indent="-175895" algn="r">
              <a:lnSpc>
                <a:spcPts val="1945"/>
              </a:lnSpc>
              <a:spcBef>
                <a:spcPts val="100"/>
              </a:spcBef>
              <a:buClr>
                <a:srgbClr val="DD7546"/>
              </a:buClr>
              <a:buFont typeface="Wingdings"/>
              <a:buChar char=""/>
              <a:tabLst>
                <a:tab pos="175895" algn="l"/>
                <a:tab pos="683895" algn="l"/>
                <a:tab pos="2691765" algn="l"/>
              </a:tabLst>
            </a:pPr>
            <a:r>
              <a:rPr sz="1800" spc="-50" dirty="0">
                <a:latin typeface="Calibri Light"/>
                <a:cs typeface="Calibri Light"/>
              </a:rPr>
              <a:t>В</a:t>
            </a:r>
            <a:r>
              <a:rPr sz="1800" dirty="0">
                <a:latin typeface="Calibri Light"/>
                <a:cs typeface="Calibri Light"/>
              </a:rPr>
              <a:t>	</a:t>
            </a:r>
            <a:r>
              <a:rPr sz="1800" spc="-10" dirty="0">
                <a:latin typeface="Calibri Light"/>
                <a:cs typeface="Calibri Light"/>
              </a:rPr>
              <a:t>дополнительных</a:t>
            </a:r>
            <a:r>
              <a:rPr sz="1800" dirty="0">
                <a:latin typeface="Calibri Light"/>
                <a:cs typeface="Calibri Light"/>
              </a:rPr>
              <a:t>	</a:t>
            </a:r>
            <a:r>
              <a:rPr sz="1800" spc="-10" dirty="0">
                <a:latin typeface="Calibri Light"/>
                <a:cs typeface="Calibri Light"/>
              </a:rPr>
              <a:t>материалах</a:t>
            </a:r>
            <a:endParaRPr sz="1800">
              <a:latin typeface="Calibri Light"/>
              <a:cs typeface="Calibri Light"/>
            </a:endParaRPr>
          </a:p>
          <a:p>
            <a:pPr marR="5080" algn="r">
              <a:lnSpc>
                <a:spcPts val="1945"/>
              </a:lnSpc>
            </a:pPr>
            <a:r>
              <a:rPr sz="1800" spc="-10" dirty="0">
                <a:latin typeface="Calibri Light"/>
                <a:cs typeface="Calibri Light"/>
              </a:rPr>
              <a:t>наиболее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56175" y="3494913"/>
            <a:ext cx="3669029" cy="51943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  <a:tabLst>
                <a:tab pos="1176655" algn="l"/>
                <a:tab pos="2059305" algn="l"/>
                <a:tab pos="2597785" algn="l"/>
                <a:tab pos="3414395" algn="l"/>
              </a:tabLst>
            </a:pPr>
            <a:r>
              <a:rPr sz="1800" spc="-10" dirty="0">
                <a:latin typeface="Calibri Light"/>
                <a:cs typeface="Calibri Light"/>
              </a:rPr>
              <a:t>значимых</a:t>
            </a:r>
            <a:r>
              <a:rPr sz="1800" dirty="0">
                <a:latin typeface="Calibri Light"/>
                <a:cs typeface="Calibri Light"/>
              </a:rPr>
              <a:t>	</a:t>
            </a:r>
            <a:r>
              <a:rPr sz="1800" spc="-10" dirty="0">
                <a:latin typeface="Calibri Light"/>
                <a:cs typeface="Calibri Light"/>
              </a:rPr>
              <a:t>наград</a:t>
            </a:r>
            <a:r>
              <a:rPr sz="1800" dirty="0">
                <a:latin typeface="Calibri Light"/>
                <a:cs typeface="Calibri Light"/>
              </a:rPr>
              <a:t>	</a:t>
            </a:r>
            <a:r>
              <a:rPr sz="1800" spc="-25" dirty="0">
                <a:latin typeface="Calibri Light"/>
                <a:cs typeface="Calibri Light"/>
              </a:rPr>
              <a:t>(не</a:t>
            </a:r>
            <a:r>
              <a:rPr sz="1800" dirty="0">
                <a:latin typeface="Calibri Light"/>
                <a:cs typeface="Calibri Light"/>
              </a:rPr>
              <a:t>	</a:t>
            </a:r>
            <a:r>
              <a:rPr sz="1800" spc="-10" dirty="0">
                <a:latin typeface="Calibri Light"/>
                <a:cs typeface="Calibri Light"/>
              </a:rPr>
              <a:t>более</a:t>
            </a:r>
            <a:r>
              <a:rPr sz="1800" dirty="0">
                <a:latin typeface="Calibri Light"/>
                <a:cs typeface="Calibri Light"/>
              </a:rPr>
              <a:t>	</a:t>
            </a:r>
            <a:r>
              <a:rPr sz="1800" spc="-25" dirty="0">
                <a:latin typeface="Calibri Light"/>
                <a:cs typeface="Calibri Light"/>
              </a:rPr>
              <a:t>3), </a:t>
            </a:r>
            <a:r>
              <a:rPr sz="1800" dirty="0">
                <a:latin typeface="Calibri Light"/>
                <a:cs typeface="Calibri Light"/>
              </a:rPr>
              <a:t>названия</a:t>
            </a:r>
            <a:r>
              <a:rPr sz="1800" spc="1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вложенных</a:t>
            </a:r>
            <a:r>
              <a:rPr sz="1800" spc="25" dirty="0">
                <a:latin typeface="Calibri Light"/>
                <a:cs typeface="Calibri Light"/>
              </a:rPr>
              <a:t> </a:t>
            </a:r>
            <a:r>
              <a:rPr sz="1800" dirty="0">
                <a:latin typeface="Calibri Light"/>
                <a:cs typeface="Calibri Light"/>
              </a:rPr>
              <a:t>файлов</a:t>
            </a:r>
            <a:r>
              <a:rPr sz="1800" spc="30" dirty="0">
                <a:latin typeface="Calibri Light"/>
                <a:cs typeface="Calibri Light"/>
              </a:rPr>
              <a:t> </a:t>
            </a:r>
            <a:r>
              <a:rPr sz="1800" spc="-10" dirty="0">
                <a:latin typeface="Calibri Light"/>
                <a:cs typeface="Calibri Light"/>
              </a:rPr>
              <a:t>должны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9068" y="3933850"/>
            <a:ext cx="15944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 Light"/>
                <a:cs typeface="Calibri Light"/>
              </a:rPr>
              <a:t>наименованиям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56175" y="3933850"/>
            <a:ext cx="158178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45"/>
              </a:lnSpc>
              <a:spcBef>
                <a:spcPts val="100"/>
              </a:spcBef>
            </a:pPr>
            <a:r>
              <a:rPr sz="1800" spc="-10" dirty="0">
                <a:latin typeface="Calibri Light"/>
                <a:cs typeface="Calibri Light"/>
              </a:rPr>
              <a:t>соответствовать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1945"/>
              </a:lnSpc>
            </a:pPr>
            <a:r>
              <a:rPr sz="1800" spc="-10" dirty="0">
                <a:latin typeface="Calibri Light"/>
                <a:cs typeface="Calibri Light"/>
              </a:rPr>
              <a:t>документов</a:t>
            </a:r>
            <a:endParaRPr sz="1800">
              <a:latin typeface="Calibri Light"/>
              <a:cs typeface="Calibri Ligh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21563" y="451104"/>
            <a:ext cx="4474845" cy="4485640"/>
            <a:chOff x="321563" y="451104"/>
            <a:chExt cx="4474845" cy="448564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563" y="2805683"/>
              <a:ext cx="2702052" cy="17663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6191" y="3000667"/>
              <a:ext cx="2113915" cy="117910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1563" y="451104"/>
              <a:ext cx="4142232" cy="24673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191" y="646684"/>
              <a:ext cx="3554603" cy="187947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32531" y="1940051"/>
              <a:ext cx="2063495" cy="299618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7858" y="2134768"/>
              <a:ext cx="1474850" cy="240893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3224" y="3543084"/>
              <a:ext cx="639584" cy="4263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12925" y="3645636"/>
              <a:ext cx="639584" cy="42638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1451" y="468938"/>
            <a:ext cx="4551680" cy="25850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R="2697480">
              <a:lnSpc>
                <a:spcPts val="1730"/>
              </a:lnSpc>
              <a:spcBef>
                <a:spcPts val="220"/>
              </a:spcBef>
            </a:pP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25</a:t>
            </a:r>
            <a:r>
              <a:rPr sz="1600" b="1" spc="-7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апреля</a:t>
            </a:r>
            <a:r>
              <a:rPr sz="1600" b="1" spc="-25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2024 </a:t>
            </a:r>
            <a:r>
              <a:rPr sz="1600" b="1" dirty="0">
                <a:solidFill>
                  <a:srgbClr val="1B3052"/>
                </a:solidFill>
                <a:latin typeface="Verdana"/>
                <a:cs typeface="Verdana"/>
              </a:rPr>
              <a:t>Круглый</a:t>
            </a:r>
            <a:r>
              <a:rPr sz="1600" b="1" spc="-80" dirty="0">
                <a:solidFill>
                  <a:srgbClr val="1B3052"/>
                </a:solidFill>
                <a:latin typeface="Verdana"/>
                <a:cs typeface="Verdana"/>
              </a:rPr>
              <a:t> </a:t>
            </a:r>
            <a:r>
              <a:rPr sz="1600" b="1" spc="-20" dirty="0">
                <a:solidFill>
                  <a:srgbClr val="1B3052"/>
                </a:solidFill>
                <a:latin typeface="Verdana"/>
                <a:cs typeface="Verdana"/>
              </a:rPr>
              <a:t>стол</a:t>
            </a:r>
            <a:endParaRPr sz="1600">
              <a:latin typeface="Verdana"/>
              <a:cs typeface="Verdana"/>
            </a:endParaRPr>
          </a:p>
          <a:p>
            <a:pPr marL="327025" marR="1534795">
              <a:lnSpc>
                <a:spcPts val="1939"/>
              </a:lnSpc>
              <a:spcBef>
                <a:spcPts val="1130"/>
              </a:spcBef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ОРГАНИЗАЦИОННО- МЕТОДИЧЕСКОЕ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sz="180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КОНСУЛЬТАЦИОННОЕ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39"/>
              </a:lnSpc>
              <a:spcBef>
                <a:spcPts val="140"/>
              </a:spcBef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СОПРОВОЖДЕНИЕ</a:t>
            </a:r>
            <a:r>
              <a:rPr sz="1800" b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АТТЕСТАЦИИ </a:t>
            </a: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ПЕДАГОГОВ</a:t>
            </a:r>
            <a:r>
              <a:rPr sz="1800" b="1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814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ОБРАЗОВАТЕЛЬНЫХ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1945"/>
              </a:lnSpc>
            </a:pPr>
            <a:r>
              <a:rPr sz="1800" b="1" dirty="0">
                <a:solidFill>
                  <a:srgbClr val="FFFFFF"/>
                </a:solidFill>
                <a:latin typeface="Verdana"/>
                <a:cs typeface="Verdana"/>
              </a:rPr>
              <a:t>ОРГАНИЗАЦИЯХ</a:t>
            </a:r>
            <a:r>
              <a:rPr sz="1800" b="1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МОСКОВСКОЙ</a:t>
            </a:r>
            <a:endParaRPr sz="1800">
              <a:latin typeface="Verdana"/>
              <a:cs typeface="Verdana"/>
            </a:endParaRPr>
          </a:p>
          <a:p>
            <a:pPr marL="327025">
              <a:lnSpc>
                <a:spcPts val="2050"/>
              </a:lnSpc>
            </a:pPr>
            <a:r>
              <a:rPr sz="1800" b="1" spc="-10" dirty="0">
                <a:solidFill>
                  <a:srgbClr val="FFFFFF"/>
                </a:solidFill>
                <a:latin typeface="Verdana"/>
                <a:cs typeface="Verdana"/>
              </a:rPr>
              <a:t>ОБЛАСТИ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988" y="-711706"/>
            <a:ext cx="9144000" cy="5143500"/>
            <a:chOff x="-1" y="0"/>
            <a:chExt cx="9144000" cy="5143500"/>
          </a:xfrm>
        </p:grpSpPr>
        <p:sp>
          <p:nvSpPr>
            <p:cNvPr id="4" name="object 4"/>
            <p:cNvSpPr/>
            <p:nvPr/>
          </p:nvSpPr>
          <p:spPr>
            <a:xfrm>
              <a:off x="8494649" y="0"/>
              <a:ext cx="648335" cy="3678554"/>
            </a:xfrm>
            <a:custGeom>
              <a:avLst/>
              <a:gdLst/>
              <a:ahLst/>
              <a:cxnLst/>
              <a:rect l="l" t="t" r="r" b="b"/>
              <a:pathLst>
                <a:path w="648334" h="3678554">
                  <a:moveTo>
                    <a:pt x="0" y="3677928"/>
                  </a:moveTo>
                  <a:lnTo>
                    <a:pt x="648004" y="3677928"/>
                  </a:lnTo>
                  <a:lnTo>
                    <a:pt x="648004" y="0"/>
                  </a:lnTo>
                  <a:lnTo>
                    <a:pt x="0" y="0"/>
                  </a:lnTo>
                  <a:lnTo>
                    <a:pt x="0" y="3677928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642" y="180289"/>
              <a:ext cx="841298" cy="8412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013" y="2701353"/>
              <a:ext cx="934046" cy="7522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0"/>
              <a:ext cx="9144000" cy="3678554"/>
            </a:xfrm>
            <a:custGeom>
              <a:avLst/>
              <a:gdLst/>
              <a:ahLst/>
              <a:cxnLst/>
              <a:rect l="l" t="t" r="r" b="b"/>
              <a:pathLst>
                <a:path w="9144000" h="3678554">
                  <a:moveTo>
                    <a:pt x="9144000" y="0"/>
                  </a:moveTo>
                  <a:lnTo>
                    <a:pt x="0" y="0"/>
                  </a:lnTo>
                  <a:lnTo>
                    <a:pt x="0" y="94754"/>
                  </a:lnTo>
                  <a:lnTo>
                    <a:pt x="0" y="104140"/>
                  </a:lnTo>
                  <a:lnTo>
                    <a:pt x="0" y="3677932"/>
                  </a:lnTo>
                  <a:lnTo>
                    <a:pt x="107988" y="3677932"/>
                  </a:lnTo>
                  <a:lnTo>
                    <a:pt x="107988" y="104140"/>
                  </a:lnTo>
                  <a:lnTo>
                    <a:pt x="9144000" y="104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B3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677932"/>
              <a:ext cx="9144000" cy="1465580"/>
            </a:xfrm>
            <a:custGeom>
              <a:avLst/>
              <a:gdLst/>
              <a:ahLst/>
              <a:cxnLst/>
              <a:rect l="l" t="t" r="r" b="b"/>
              <a:pathLst>
                <a:path w="9144000" h="1465579">
                  <a:moveTo>
                    <a:pt x="9017762" y="1071486"/>
                  </a:moveTo>
                  <a:lnTo>
                    <a:pt x="4657344" y="1071486"/>
                  </a:lnTo>
                  <a:lnTo>
                    <a:pt x="4657344" y="1465567"/>
                  </a:lnTo>
                  <a:lnTo>
                    <a:pt x="9017762" y="1465567"/>
                  </a:lnTo>
                  <a:lnTo>
                    <a:pt x="9017762" y="1071486"/>
                  </a:lnTo>
                  <a:close/>
                </a:path>
                <a:path w="9144000" h="1465579">
                  <a:moveTo>
                    <a:pt x="9143987" y="0"/>
                  </a:moveTo>
                  <a:lnTo>
                    <a:pt x="0" y="0"/>
                  </a:lnTo>
                  <a:lnTo>
                    <a:pt x="0" y="71996"/>
                  </a:lnTo>
                  <a:lnTo>
                    <a:pt x="9143987" y="71996"/>
                  </a:lnTo>
                  <a:lnTo>
                    <a:pt x="91439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3936" cy="5143499"/>
            </a:xfrm>
            <a:prstGeom prst="rect">
              <a:avLst/>
            </a:prstGeom>
          </p:spPr>
        </p:pic>
      </p:grpSp>
      <p:sp>
        <p:nvSpPr>
          <p:cNvPr id="25" name="Прямоугольник 24"/>
          <p:cNvSpPr/>
          <p:nvPr/>
        </p:nvSpPr>
        <p:spPr>
          <a:xfrm>
            <a:off x="467340" y="285750"/>
            <a:ext cx="8523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сотруднику уже присвоена первая категория, срок подачи заявления на высшую категорию не ограничен. В случае если комиссия откажет ему в присвоении высшей категории, работник сохраняет первую категорию. Подать новое заявление на повышение можно будет через год.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3399" y="2266950"/>
            <a:ext cx="8391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Главное изменение — из Порядка исключен срок действия категории пять лет. Это значит, что первая и высшая категории, присвоенные с 1 сентября 2023 года, будут бессрочными. Квалификационные категории, присвоенные до вступления в силу нового Порядка, сохраняются в течение срока, на который они были присвоены.</a:t>
            </a:r>
          </a:p>
        </p:txBody>
      </p:sp>
    </p:spTree>
    <p:extLst>
      <p:ext uri="{BB962C8B-B14F-4D97-AF65-F5344CB8AC3E}">
        <p14:creationId xmlns:p14="http://schemas.microsoft.com/office/powerpoint/2010/main" val="1370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dirty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630</Words>
  <Application>Microsoft Office PowerPoint</Application>
  <PresentationFormat>Экран (16:9)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ОРГАНИЗАЦИОННО- МЕТОДИЧЕСКОЕ И КОНСУЛЬТАЦИОННОЕ</vt:lpstr>
      <vt:lpstr>Система сопровождения аттестации педагогических работников</vt:lpstr>
      <vt:lpstr>Презентация PowerPoint</vt:lpstr>
      <vt:lpstr>Презентация PowerPoint</vt:lpstr>
      <vt:lpstr>Презентация PowerPoint</vt:lpstr>
      <vt:lpstr>ПРОБЛЕМЫ ПРИ ПРОВЕДЕНИИ ЭКСПЕРТИЗЫ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 Skvortsova</dc:creator>
  <cp:lastModifiedBy>УМЦ</cp:lastModifiedBy>
  <cp:revision>7</cp:revision>
  <dcterms:created xsi:type="dcterms:W3CDTF">2025-04-06T12:04:20Z</dcterms:created>
  <dcterms:modified xsi:type="dcterms:W3CDTF">2025-04-23T12:18:10Z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2025-04-06T00:00:00Z</vt:filetime>
  </property>
  <property fmtid="{D5CDD505-2E9C-101B-9397-08002B2CF9AE}" pid="5" name="Producer">
    <vt:lpwstr>Microsoft® Office PowerPoint® 2007</vt:lpwstr>
  </property>
</Properties>
</file>