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24" r:id="rId3"/>
    <p:sldId id="321" r:id="rId4"/>
    <p:sldId id="322" r:id="rId5"/>
    <p:sldId id="326" r:id="rId6"/>
    <p:sldId id="325" r:id="rId7"/>
    <p:sldId id="327" r:id="rId8"/>
    <p:sldId id="32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E8DFC-B817-4357-86A3-761735B703C1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D3471-03F6-4AC8-89E4-EB345A2BA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9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D3471-03F6-4AC8-89E4-EB345A2BA66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250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D3471-03F6-4AC8-89E4-EB345A2BA66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629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D3471-03F6-4AC8-89E4-EB345A2BA66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301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288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678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156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7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05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68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02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57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08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24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4003-374C-4514-970B-D318F1892167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C4717-02D3-4A11-91EF-BCD93850E0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6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800" b="1" kern="0" dirty="0">
                <a:solidFill>
                  <a:srgbClr val="04374A"/>
                </a:solidFill>
                <a:sym typeface="Calibri"/>
              </a:rPr>
              <a:t/>
            </a:r>
            <a:br>
              <a:rPr lang="ru-RU" sz="3800" b="1" kern="0" dirty="0">
                <a:solidFill>
                  <a:srgbClr val="04374A"/>
                </a:solidFill>
                <a:sym typeface="Calibri"/>
              </a:rPr>
            </a:br>
            <a:r>
              <a:rPr lang="ru-RU" b="1" kern="0" dirty="0" smtClean="0">
                <a:solidFill>
                  <a:srgbClr val="04374A"/>
                </a:solidFill>
                <a:sym typeface="Calibri"/>
              </a:rPr>
              <a:t>Формирование активной гражданской позиции </a:t>
            </a:r>
            <a:br>
              <a:rPr lang="ru-RU" b="1" kern="0" dirty="0" smtClean="0">
                <a:solidFill>
                  <a:srgbClr val="04374A"/>
                </a:solidFill>
                <a:sym typeface="Calibri"/>
              </a:rPr>
            </a:br>
            <a:r>
              <a:rPr lang="ru-RU" b="1" kern="0" dirty="0" smtClean="0">
                <a:solidFill>
                  <a:schemeClr val="tx2">
                    <a:lumMod val="75000"/>
                  </a:schemeClr>
                </a:solidFill>
                <a:sym typeface="Calibri"/>
              </a:rPr>
              <a:t>школьника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4581128"/>
            <a:ext cx="5328592" cy="151216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Ковалёва Н.И, </a:t>
            </a:r>
          </a:p>
          <a:p>
            <a:pPr algn="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методист МОУ ДПО УМЦ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о.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3548" y="1491468"/>
            <a:ext cx="8136904" cy="4169780"/>
          </a:xfrm>
        </p:spPr>
        <p:txBody>
          <a:bodyPr>
            <a:normAutofit/>
          </a:bodyPr>
          <a:lstStyle/>
          <a:p>
            <a:pPr algn="l"/>
            <a:endParaRPr lang="ru-RU" sz="1800" dirty="0" smtClean="0">
              <a:solidFill>
                <a:srgbClr val="373C59"/>
              </a:solidFill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Ведущая целевая установка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ФГОС: </a:t>
            </a: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воспитание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гуманного, творческого, социально активного и компетентного человека – гражданина и патриота России, уважительно и бережно относящегося к среде своего обитания, к своей семье, к природному и культурному достоянию своей малой Родины, своей многонациональной страны и всего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человечества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о.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2026" y="1974862"/>
            <a:ext cx="864096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000" dirty="0">
              <a:solidFill>
                <a:schemeClr val="tx2">
                  <a:lumMod val="50000"/>
                </a:schemeClr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2651970"/>
            <a:ext cx="62464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ru-RU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49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639445"/>
            <a:ext cx="7488832" cy="1773893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Этапы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</a:rPr>
              <a:t>становления качеств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личности:</a:t>
            </a:r>
            <a:endParaRPr lang="ru-RU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о.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2348880"/>
            <a:ext cx="7344816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449580" algn="just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42D33"/>
              </a:buClr>
              <a:buSzPct val="100000"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242D33"/>
                </a:solidFill>
                <a:effectLst/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949494"/>
              </a:solidFill>
              <a:effectLst/>
              <a:uLnTx/>
              <a:uFillTx/>
              <a:sym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822682"/>
            <a:ext cx="8568952" cy="392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580" algn="just">
              <a:lnSpc>
                <a:spcPct val="115000"/>
              </a:lnSpc>
              <a:buClr>
                <a:srgbClr val="242D33"/>
              </a:buClr>
              <a:buSzPct val="100000"/>
              <a:defRPr/>
            </a:pPr>
            <a:endParaRPr lang="ru-RU" kern="0" dirty="0">
              <a:solidFill>
                <a:srgbClr val="949494"/>
              </a:solidFill>
              <a:sym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413338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200" b="1" dirty="0" smtClean="0"/>
              <a:t>первый </a:t>
            </a:r>
            <a:r>
              <a:rPr lang="ru-RU" sz="3200" b="1" dirty="0"/>
              <a:t>этап </a:t>
            </a:r>
            <a:r>
              <a:rPr lang="ru-RU" sz="3200" dirty="0"/>
              <a:t>– осознание своего «Я</a:t>
            </a:r>
            <a:r>
              <a:rPr lang="ru-RU" sz="3200" dirty="0" smtClean="0"/>
              <a:t>»;</a:t>
            </a:r>
            <a:endParaRPr lang="ru-RU" sz="32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200" b="1" dirty="0" smtClean="0"/>
              <a:t>второй </a:t>
            </a:r>
            <a:r>
              <a:rPr lang="ru-RU" sz="3200" b="1" dirty="0"/>
              <a:t>этап </a:t>
            </a:r>
            <a:r>
              <a:rPr lang="ru-RU" sz="3200" dirty="0"/>
              <a:t>– становление качеств личности – готовность к </a:t>
            </a:r>
            <a:r>
              <a:rPr lang="ru-RU" sz="3200" dirty="0" smtClean="0"/>
              <a:t>выбору;</a:t>
            </a:r>
            <a:endParaRPr lang="ru-RU" sz="32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200" b="1" dirty="0" smtClean="0"/>
              <a:t>третий </a:t>
            </a:r>
            <a:r>
              <a:rPr lang="ru-RU" sz="3200" b="1" dirty="0"/>
              <a:t>этап</a:t>
            </a:r>
            <a:r>
              <a:rPr lang="ru-RU" sz="3200" dirty="0"/>
              <a:t> – готовность к проявлению «Я</a:t>
            </a:r>
            <a:r>
              <a:rPr lang="ru-RU" sz="3200" dirty="0" smtClean="0"/>
              <a:t>»;</a:t>
            </a:r>
            <a:endParaRPr lang="ru-RU" sz="32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200" b="1" dirty="0" smtClean="0"/>
              <a:t>четвертый </a:t>
            </a:r>
            <a:r>
              <a:rPr lang="ru-RU" sz="3200" b="1" dirty="0"/>
              <a:t>этап </a:t>
            </a:r>
            <a:r>
              <a:rPr lang="ru-RU" sz="3200" dirty="0"/>
              <a:t>– использование возможностей среды для собственного </a:t>
            </a:r>
            <a:r>
              <a:rPr lang="ru-RU" sz="3200" dirty="0" smtClean="0"/>
              <a:t>развития.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4194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714046"/>
            <a:ext cx="7776864" cy="1289297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</a:rPr>
              <a:t>Основные направления системы формирования гражданской позиции: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о.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17844" y="1941757"/>
            <a:ext cx="76328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dirty="0" smtClean="0"/>
              <a:t>формирование </a:t>
            </a:r>
            <a:r>
              <a:rPr lang="ru-RU" sz="2800" dirty="0"/>
              <a:t>гражданского отношения к себе;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dirty="0" smtClean="0"/>
              <a:t>формирование </a:t>
            </a:r>
            <a:r>
              <a:rPr lang="ru-RU" sz="2800" dirty="0"/>
              <a:t>гражданского отношения к своей семье;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dirty="0" smtClean="0"/>
              <a:t>формирование </a:t>
            </a:r>
            <a:r>
              <a:rPr lang="ru-RU" sz="2800" dirty="0"/>
              <a:t>гражданского отношения к школе (</a:t>
            </a:r>
            <a:r>
              <a:rPr lang="ru-RU" sz="2800" dirty="0" smtClean="0"/>
              <a:t>образовательной организации);</a:t>
            </a:r>
            <a:endParaRPr lang="ru-RU" sz="2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dirty="0" smtClean="0"/>
              <a:t>формирование </a:t>
            </a:r>
            <a:r>
              <a:rPr lang="ru-RU" sz="2800" dirty="0"/>
              <a:t>гражданского отношения к Отечеству;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dirty="0" smtClean="0"/>
              <a:t>формирование </a:t>
            </a:r>
            <a:r>
              <a:rPr lang="ru-RU" sz="2800" dirty="0"/>
              <a:t>гражданского отношения к планете Земля.</a:t>
            </a:r>
          </a:p>
        </p:txBody>
      </p:sp>
    </p:spTree>
    <p:extLst>
      <p:ext uri="{BB962C8B-B14F-4D97-AF65-F5344CB8AC3E}">
        <p14:creationId xmlns:p14="http://schemas.microsoft.com/office/powerpoint/2010/main" val="377895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3548" y="2104648"/>
            <a:ext cx="8136904" cy="3556600"/>
          </a:xfrm>
        </p:spPr>
        <p:txBody>
          <a:bodyPr>
            <a:normAutofit/>
          </a:bodyPr>
          <a:lstStyle/>
          <a:p>
            <a:pPr algn="l"/>
            <a:endParaRPr lang="ru-RU" sz="1800" dirty="0" smtClean="0">
              <a:solidFill>
                <a:srgbClr val="373C59"/>
              </a:solidFill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о.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2026" y="1974862"/>
            <a:ext cx="864096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000" dirty="0">
              <a:solidFill>
                <a:schemeClr val="tx2">
                  <a:lumMod val="50000"/>
                </a:schemeClr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515020" y="954706"/>
            <a:ext cx="7521476" cy="169726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6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60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бновленный ФГОС определяет основные направления воспитательной деятельности. </a:t>
            </a:r>
            <a:br>
              <a:rPr lang="ru-RU" sz="60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60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60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Они также включены в текст обновленной программы воспитания</a:t>
            </a:r>
            <a:br>
              <a:rPr lang="ru-RU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60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60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60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2651970"/>
            <a:ext cx="6246440" cy="327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Гражданское воспитание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Патриотическое воспитание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Духовно-нравственное воспитание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Эстетическое воспитание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Физическое воспитание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Трудовое воспитание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Экологическое воспитание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Ценности научного познания</a:t>
            </a:r>
          </a:p>
        </p:txBody>
      </p:sp>
    </p:spTree>
    <p:extLst>
      <p:ext uri="{BB962C8B-B14F-4D97-AF65-F5344CB8AC3E}">
        <p14:creationId xmlns:p14="http://schemas.microsoft.com/office/powerpoint/2010/main" val="395317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9872" y="771551"/>
            <a:ext cx="7128792" cy="1008112"/>
          </a:xfrm>
        </p:spPr>
        <p:txBody>
          <a:bodyPr>
            <a:noAutofit/>
          </a:bodyPr>
          <a:lstStyle/>
          <a:p>
            <a:r>
              <a:rPr lang="ru-RU" b="1" kern="0" dirty="0" smtClean="0">
                <a:solidFill>
                  <a:srgbClr val="04374A"/>
                </a:solidFill>
                <a:sym typeface="Calibri"/>
              </a:rPr>
              <a:t>Пути решения</a:t>
            </a:r>
            <a:br>
              <a:rPr lang="ru-RU" b="1" kern="0" dirty="0" smtClean="0">
                <a:solidFill>
                  <a:srgbClr val="04374A"/>
                </a:solidFill>
                <a:sym typeface="Calibri"/>
              </a:rPr>
            </a:br>
            <a:r>
              <a:rPr lang="ru-RU" sz="2800" b="1" kern="0" dirty="0" smtClean="0">
                <a:solidFill>
                  <a:srgbClr val="04374A"/>
                </a:solidFill>
                <a:sym typeface="Calibri"/>
              </a:rPr>
              <a:t>(возможные варианты)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67544" y="1916832"/>
            <a:ext cx="8219256" cy="42093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u="sng" dirty="0"/>
              <a:t>Практика № 1.</a:t>
            </a:r>
            <a:r>
              <a:rPr lang="ru-RU" dirty="0"/>
              <a:t> «Преподавание основ государственного управления, истории, права и демократии</a:t>
            </a:r>
            <a:r>
              <a:rPr lang="ru-RU" dirty="0" smtClean="0"/>
              <a:t>»;</a:t>
            </a:r>
          </a:p>
          <a:p>
            <a:pPr marL="0" indent="0">
              <a:buNone/>
            </a:pPr>
            <a:r>
              <a:rPr lang="ru-RU" u="sng" dirty="0"/>
              <a:t>Практика № 2.</a:t>
            </a:r>
            <a:r>
              <a:rPr lang="ru-RU" dirty="0"/>
              <a:t> «Включение обсуждения текущих местных, национальных и международных проблем и событий в классе, в частности, которые молодые люди считают важными для своей жизни</a:t>
            </a:r>
            <a:r>
              <a:rPr lang="ru-RU" dirty="0" smtClean="0"/>
              <a:t>»;</a:t>
            </a:r>
          </a:p>
          <a:p>
            <a:pPr marL="0" indent="0">
              <a:buNone/>
            </a:pPr>
            <a:r>
              <a:rPr lang="ru-RU" u="sng" dirty="0"/>
              <a:t>Практика № 3.</a:t>
            </a:r>
            <a:r>
              <a:rPr lang="ru-RU" dirty="0"/>
              <a:t> «Организация внеклассных мероприятий, которые предоставляют молодым людям возможность участвовать в жизни своих школ или социумов</a:t>
            </a:r>
            <a:r>
              <a:rPr lang="ru-RU" dirty="0" smtClean="0"/>
              <a:t>»;</a:t>
            </a:r>
          </a:p>
          <a:p>
            <a:pPr marL="0" indent="0">
              <a:buNone/>
            </a:pPr>
            <a:r>
              <a:rPr lang="ru-RU" u="sng" dirty="0"/>
              <a:t>Практика № 4.</a:t>
            </a:r>
            <a:r>
              <a:rPr lang="ru-RU" dirty="0"/>
              <a:t> «Поощрение участия обучающихся в управлении школой</a:t>
            </a:r>
            <a:r>
              <a:rPr lang="ru-RU" dirty="0" smtClean="0"/>
              <a:t>»;</a:t>
            </a:r>
          </a:p>
          <a:p>
            <a:pPr marL="0" indent="0">
              <a:buNone/>
            </a:pPr>
            <a:r>
              <a:rPr lang="ru-RU" u="sng"/>
              <a:t>Практика № 5 «Тематические родительские собрания.</a:t>
            </a:r>
            <a:endParaRPr lang="ru-RU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о.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27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87870"/>
            <a:ext cx="8229600" cy="1143000"/>
          </a:xfrm>
        </p:spPr>
        <p:txBody>
          <a:bodyPr>
            <a:noAutofit/>
          </a:bodyPr>
          <a:lstStyle/>
          <a:p>
            <a:r>
              <a:rPr lang="ru-RU" sz="1200" b="1" kern="0" dirty="0">
                <a:solidFill>
                  <a:srgbClr val="04374A"/>
                </a:solidFill>
                <a:sym typeface="Calibri"/>
              </a:rPr>
              <a:t/>
            </a:r>
            <a:br>
              <a:rPr lang="ru-RU" sz="1200" b="1" kern="0" dirty="0">
                <a:solidFill>
                  <a:srgbClr val="04374A"/>
                </a:solidFill>
                <a:sym typeface="Calibri"/>
              </a:rPr>
            </a:br>
            <a:r>
              <a:rPr lang="ru-RU" sz="2800" dirty="0">
                <a:ea typeface="Calibri"/>
              </a:rPr>
              <a:t>Портрет выпускника средней школы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453532" cy="4786170"/>
          </a:xfrm>
        </p:spPr>
        <p:txBody>
          <a:bodyPr>
            <a:noAutofit/>
          </a:bodyPr>
          <a:lstStyle/>
          <a:p>
            <a:pPr marL="0" indent="0" algn="just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dirty="0" smtClean="0">
                <a:ea typeface="Calibri"/>
                <a:cs typeface="Times New Roman"/>
              </a:rPr>
              <a:t>1) обучающийся </a:t>
            </a:r>
            <a:r>
              <a:rPr lang="ru-RU" sz="1800" dirty="0">
                <a:ea typeface="Calibri"/>
                <a:cs typeface="Times New Roman"/>
              </a:rPr>
              <a:t>любит свой край и свое </a:t>
            </a:r>
            <a:r>
              <a:rPr lang="ru-RU" sz="1800" dirty="0" smtClean="0">
                <a:ea typeface="Calibri"/>
                <a:cs typeface="Times New Roman"/>
              </a:rPr>
              <a:t>Отечество, </a:t>
            </a:r>
            <a:r>
              <a:rPr lang="ru-RU" sz="1800" dirty="0">
                <a:ea typeface="Calibri"/>
                <a:cs typeface="Times New Roman"/>
              </a:rPr>
              <a:t>уважает свой народ, его культуру и духовные традиции; </a:t>
            </a:r>
          </a:p>
          <a:p>
            <a:pPr marL="0" indent="0" algn="just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dirty="0">
                <a:ea typeface="Calibri"/>
                <a:cs typeface="Times New Roman"/>
              </a:rPr>
              <a:t>2) осознает и принимает ценности человеческой жизни, семьи, гражданского общества, многонационального российского народа, человечества; </a:t>
            </a:r>
          </a:p>
          <a:p>
            <a:pPr marL="0" indent="0" algn="just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dirty="0">
                <a:ea typeface="Calibri"/>
                <a:cs typeface="Times New Roman"/>
              </a:rPr>
              <a:t>3) активно и заинтересованно познает мир, осознает ценность труда, науки и творчества; </a:t>
            </a:r>
          </a:p>
          <a:p>
            <a:pPr marL="0" indent="0" algn="just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dirty="0">
                <a:ea typeface="Calibri"/>
                <a:cs typeface="Times New Roman"/>
              </a:rPr>
              <a:t>4) умеет учиться, осознает важность образования и самообразования для жизни и деятельности, способен применять полученные знания на практике; </a:t>
            </a:r>
          </a:p>
          <a:p>
            <a:pPr marL="0" indent="0" algn="just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dirty="0">
                <a:ea typeface="Calibri"/>
                <a:cs typeface="Times New Roman"/>
              </a:rPr>
              <a:t>5) социально активен, уважает закон и правопорядок, соизмеряет свои поступки с нравственными ценностями, осознает свои обязанности перед семьей, обществом, Отечеством; </a:t>
            </a:r>
          </a:p>
          <a:p>
            <a:pPr marL="0" indent="0" algn="just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dirty="0">
                <a:ea typeface="Calibri"/>
                <a:cs typeface="Times New Roman"/>
              </a:rPr>
              <a:t>6) уважает других людей, умеет вести конструктивный диалог, достигать взаимопонимания, сотрудничать для достижения общих результатов; </a:t>
            </a:r>
          </a:p>
          <a:p>
            <a:pPr marL="0" indent="0" algn="just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dirty="0">
                <a:ea typeface="Calibri"/>
                <a:cs typeface="Times New Roman"/>
              </a:rPr>
              <a:t>7) осознанно выполняет правила здорового и экологически целесообразного образа жизни, безопасного для человека и окружающей его среды; </a:t>
            </a:r>
          </a:p>
          <a:p>
            <a:pPr marL="0" indent="0" algn="just">
              <a:lnSpc>
                <a:spcPts val="18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800" dirty="0">
                <a:ea typeface="Calibri"/>
                <a:cs typeface="Times New Roman"/>
              </a:rPr>
              <a:t>8) ориентируется в мире профессий, понимает значение профессиональной </a:t>
            </a:r>
            <a:r>
              <a:rPr lang="ru-RU" sz="1800" dirty="0" smtClean="0">
                <a:ea typeface="Calibri"/>
                <a:cs typeface="Times New Roman"/>
              </a:rPr>
              <a:t>деятельности, </a:t>
            </a: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готов </a:t>
            </a:r>
            <a:r>
              <a:rPr lang="ru-RU" sz="1800" dirty="0">
                <a:solidFill>
                  <a:prstClr val="black"/>
                </a:solidFill>
                <a:ea typeface="Calibri"/>
                <a:cs typeface="Times New Roman"/>
              </a:rPr>
              <a:t>к осознанному выбору </a:t>
            </a: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профессии</a:t>
            </a:r>
            <a:r>
              <a:rPr lang="ru-RU" sz="1800" dirty="0">
                <a:ea typeface="Calibri"/>
                <a:cs typeface="Times New Roman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о. Серпухов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06134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1840" y="1988840"/>
            <a:ext cx="7704856" cy="2592288"/>
          </a:xfrm>
        </p:spPr>
        <p:txBody>
          <a:bodyPr>
            <a:noAutofit/>
          </a:bodyPr>
          <a:lstStyle/>
          <a:p>
            <a:r>
              <a:rPr lang="ru-RU" sz="3800" b="1" kern="0" dirty="0">
                <a:solidFill>
                  <a:srgbClr val="04374A"/>
                </a:solidFill>
                <a:sym typeface="Calibri"/>
              </a:rPr>
              <a:t/>
            </a:r>
            <a:br>
              <a:rPr lang="ru-RU" sz="3800" b="1" kern="0" dirty="0">
                <a:solidFill>
                  <a:srgbClr val="04374A"/>
                </a:solidFill>
                <a:sym typeface="Calibri"/>
              </a:rPr>
            </a:br>
            <a:r>
              <a:rPr lang="ru-RU" b="1" kern="0" dirty="0" smtClean="0">
                <a:solidFill>
                  <a:srgbClr val="04374A"/>
                </a:solidFill>
                <a:sym typeface="Calibri"/>
              </a:rPr>
              <a:t>Формирование активной гражданской позиции </a:t>
            </a:r>
            <a:br>
              <a:rPr lang="ru-RU" b="1" kern="0" dirty="0" smtClean="0">
                <a:solidFill>
                  <a:srgbClr val="04374A"/>
                </a:solidFill>
                <a:sym typeface="Calibri"/>
              </a:rPr>
            </a:br>
            <a:r>
              <a:rPr lang="ru-RU" b="1" kern="0" dirty="0" smtClean="0">
                <a:solidFill>
                  <a:srgbClr val="04374A"/>
                </a:solidFill>
                <a:sym typeface="Calibri"/>
              </a:rPr>
              <a:t>школьника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о.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96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2401</TotalTime>
  <Words>504</Words>
  <Application>Microsoft Office PowerPoint</Application>
  <PresentationFormat>Экран (4:3)</PresentationFormat>
  <Paragraphs>70</Paragraphs>
  <Slides>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Формирование активной гражданской позиции  школьника</vt:lpstr>
      <vt:lpstr>Презентация PowerPoint</vt:lpstr>
      <vt:lpstr>Этапы становления качеств личности:</vt:lpstr>
      <vt:lpstr> Основные направления системы формирования гражданской позиции:</vt:lpstr>
      <vt:lpstr>Презентация PowerPoint</vt:lpstr>
      <vt:lpstr>Пути решения (возможные варианты)</vt:lpstr>
      <vt:lpstr> Портрет выпускника средней школы</vt:lpstr>
      <vt:lpstr> Формирование активной гражданской позиции  школьника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Наставничество в образовании: современная теория и инновационная практика. Реализация мероприятий Года педагога и наставника в образовательных учреждениях г.о. Серпухов</dc:title>
  <dc:creator>Пользователь</dc:creator>
  <cp:lastModifiedBy>УМЦ</cp:lastModifiedBy>
  <cp:revision>160</cp:revision>
  <dcterms:created xsi:type="dcterms:W3CDTF">2023-08-21T13:25:49Z</dcterms:created>
  <dcterms:modified xsi:type="dcterms:W3CDTF">2024-05-13T09:08:44Z</dcterms:modified>
</cp:coreProperties>
</file>