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87" r:id="rId3"/>
    <p:sldId id="288" r:id="rId4"/>
    <p:sldId id="301" r:id="rId5"/>
    <p:sldId id="289" r:id="rId6"/>
    <p:sldId id="300" r:id="rId7"/>
    <p:sldId id="259" r:id="rId8"/>
    <p:sldId id="260" r:id="rId9"/>
    <p:sldId id="302" r:id="rId10"/>
    <p:sldId id="306" r:id="rId11"/>
    <p:sldId id="290" r:id="rId12"/>
    <p:sldId id="292" r:id="rId13"/>
    <p:sldId id="303" r:id="rId14"/>
    <p:sldId id="305" r:id="rId15"/>
    <p:sldId id="291" r:id="rId16"/>
    <p:sldId id="294" r:id="rId17"/>
    <p:sldId id="295" r:id="rId18"/>
    <p:sldId id="299" r:id="rId19"/>
    <p:sldId id="296" r:id="rId20"/>
    <p:sldId id="297" r:id="rId21"/>
    <p:sldId id="29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1" autoAdjust="0"/>
    <p:restoredTop sz="94660"/>
  </p:normalViewPr>
  <p:slideViewPr>
    <p:cSldViewPr snapToGrid="0">
      <p:cViewPr>
        <p:scale>
          <a:sx n="47" d="100"/>
          <a:sy n="47" d="100"/>
        </p:scale>
        <p:origin x="-648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7E94F-853E-4BA0-8414-5241DF1625DE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F58EBE-3486-47A6-AC6C-A326FBA7A6A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6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58EBE-3486-47A6-AC6C-A326FBA7A6A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F58EBE-3486-47A6-AC6C-A326FBA7A6A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6887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342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45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7191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5835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1735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6273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816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45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608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357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841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933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691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52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954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636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F4AE77A-DF8A-4EC8-9A69-29D40A002E34}" type="datetimeFigureOut">
              <a:rPr lang="ru-RU" smtClean="0"/>
              <a:pPr/>
              <a:t>17.09.2025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BBB4DF2-1717-4407-A396-F94C0FD087F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862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ilyu\OneDrive\Рабочий стол\5 класс 2024-25\Скриншот 14-09-2025 20.29.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9270608" y="5641144"/>
            <a:ext cx="29213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Учитель труда (технологии)</a:t>
            </a:r>
          </a:p>
          <a:p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Милюсин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Владимир Сергеевич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6E3FC8D7-A090-4068-BED2-53999528B34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689" y="4937760"/>
            <a:ext cx="2087345" cy="1920240"/>
          </a:xfrm>
          <a:prstGeom prst="rect">
            <a:avLst/>
          </a:prstGeom>
        </p:spPr>
      </p:pic>
      <p:pic>
        <p:nvPicPr>
          <p:cNvPr id="9" name="Рисунок 8" descr="Picture background"/>
          <p:cNvPicPr/>
          <p:nvPr/>
        </p:nvPicPr>
        <p:blipFill>
          <a:blip r:embed="rId4" cstate="print"/>
          <a:srcRect t="23980" r="26527" b="32143"/>
          <a:stretch>
            <a:fillRect/>
          </a:stretch>
        </p:blipFill>
        <p:spPr bwMode="auto">
          <a:xfrm>
            <a:off x="9720774" y="196948"/>
            <a:ext cx="2194963" cy="201168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1015" y="196948"/>
            <a:ext cx="2067951" cy="2025747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8225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C:\Users\milyu\OneDrive\Рабочий стол\5 класс 2024-25\Скриншот 15-09-2025 00.57.2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3895" y="196949"/>
            <a:ext cx="96926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олимпиады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Региональный этап олимпиады показал низкие результаты.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Большинство заданий не выполнены.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Необходимость устранения методических дефицитов.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Разноуровневые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задания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Введение обязательного использования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разноуровневых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заданий.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Задания должны быть разделены на три уровня: базовый, повышенный, высокий.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Задания корректируются с видами деятельности и должны быть исследовательскими и частично поисковыми.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Практические задания для обучающихся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Рассмотрите изображение и кинематическую схему технического устройства.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Запишите ответы на вопросы о функции швейной машинки и передаче движения от двигателя к рабочему инструменту.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Выполните не менее трех видов орнамента на листе формата А4.</a:t>
            </a: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93188" y="5331655"/>
            <a:ext cx="2092486" cy="13380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42474" y="225083"/>
            <a:ext cx="2504049" cy="146304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19250" y="3179299"/>
            <a:ext cx="2152356" cy="191320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8" name="Рисунок 7" descr="https://avatars.mds.yandex.net/i?id=2a000001993ceadd04618fb607f096a6b210-1702569-fast-images&amp;n=13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74761" y="1895696"/>
            <a:ext cx="2470884" cy="104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59655" y="211015"/>
            <a:ext cx="8384345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Конструктор рабочих программ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конструкторе рабочих программ будут представлены шаблоны программ, соответствующие федеральным программам.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Базовый вариант включает обязательные модули: технология производства 4 часа, обработка материалов и пищевых продуктов 36 часов, робототехника 20 часов, компьютерная графика черчения 8 часов.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Вариативные модули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 восьмых-девятых классах на вариативный модуль отводится 7 часов.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Сохранение историко-культурного значения материала, экспериментальное изучение свойств материала, знакомство с инструментами и приемами работы.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Структура изучения модуля: целевой, аналитический, планирование изготовления продукта, подготовка проекта, защита и рефлексивно-оценочный этап.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sz="24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milyu\OneDrive\Рабочий стол\5 класс 2024-25\Скриншот 14-09-2025 22.06.1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42473" y="300682"/>
            <a:ext cx="2595831" cy="279421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milyu\OneDrive\Рабочий стол\5 класс 2024-25\Скриншот 14-09-2025 22.07.53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9675" y="2037718"/>
            <a:ext cx="2643457" cy="129138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i?id=ece522b02284f189896c4430f79f086bdf06e70b-4444339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58068" y="3854548"/>
            <a:ext cx="2841673" cy="24477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C:\Users\milyu\OneDrive\Рабочий стол\5 класс 2024-25\Скриншот 15-09-2025 00.55.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792859"/>
            <a:ext cx="12191999" cy="7221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C:\Users\milyu\OneDrive\Рабочий стол\5 класс 2024-25\Скриншот 15-09-2025 01.01.3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68" y="168813"/>
            <a:ext cx="11628100" cy="64992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0" y="499389"/>
            <a:ext cx="10902462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Федеральный перечень учебников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• Утвержден новый федеральный перечень учебников, допущенных к использованию при реализации образовательных программ начального, основного и среднего общего образования.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Учебники для основного общего образования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 под редакцией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Глозмана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Когана,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Хотунцева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используется до 11 мая 2027 года.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 по черчению под редакцией Преображенской завершает использование 25 сентября 2025 года.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 "Технология профессионального самоопределения" под редакцией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Резабкина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завершает использование 30 мая 2025 года.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Учебники для среднего общего образования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Учебники Казакевича 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Глозмана-Хотунцева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используются до 31 августа 2025 года для 7 класса и до 31 августа 2027 года для 8-9 классов.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Учебники Тищенко-Синицы завершают использование в этом учебном году.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Учебники группы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Бешенкова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Коосовой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Шутика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Неустроевой,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Уханевой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Животовой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используются до 31 августа 2027 года.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Новые учебные пособия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Ожидаются новые учебные пособия по компьютерной графике, черчению, трехмерному моделированию.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Учебные пособия по растениеводству, животноводству и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беспилотникам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также будут выпущены.</a:t>
            </a:r>
          </a:p>
        </p:txBody>
      </p:sp>
      <p:pic>
        <p:nvPicPr>
          <p:cNvPr id="3" name="Рисунок 2" descr="Глозман Е.С. Технология. 6 класс. Учебник УМК Глозмана-Кожиной. Технология (5-9) купить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2289" y="0"/>
            <a:ext cx="909711" cy="94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Глозман Е.С. Технология. 5 класс. Учебник. ФГОС УМК Глозмана-Кожиной. Технология (5-9) купить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7791" cy="942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 descr="C:\Users\milyu\OneDrive\Рабочий стол\5 класс 2024-25\Скриншот 14-09-2025 23.42.3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41510" y="5304973"/>
            <a:ext cx="1153542" cy="1370147"/>
          </a:xfrm>
          <a:prstGeom prst="rect">
            <a:avLst/>
          </a:prstGeom>
          <a:noFill/>
        </p:spPr>
      </p:pic>
      <p:pic>
        <p:nvPicPr>
          <p:cNvPr id="55299" name="Picture 3" descr="C:\Users\milyu\OneDrive\Рабочий стол\5 класс 2024-25\Скриншот 14-09-2025 23.44.5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24603" y="3826412"/>
            <a:ext cx="1089205" cy="1317527"/>
          </a:xfrm>
          <a:prstGeom prst="rect">
            <a:avLst/>
          </a:prstGeom>
          <a:noFill/>
        </p:spPr>
      </p:pic>
      <p:pic>
        <p:nvPicPr>
          <p:cNvPr id="55300" name="Picture 4" descr="C:\Users\milyu\OneDrive\Рабочий стол\5 класс 2024-25\Скриншот 14-09-2025 23.48.2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338560" y="1012874"/>
            <a:ext cx="853440" cy="1221861"/>
          </a:xfrm>
          <a:prstGeom prst="rect">
            <a:avLst/>
          </a:prstGeom>
          <a:noFill/>
        </p:spPr>
      </p:pic>
      <p:pic>
        <p:nvPicPr>
          <p:cNvPr id="55301" name="Picture 5" descr="C:\Users\milyu\OneDrive\Рабочий стол\5 класс 2024-25\Скриншот 14-09-2025 23.52.06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015003" y="2335236"/>
            <a:ext cx="996712" cy="1364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Методическая поддержка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69" name="Rectangle 1"/>
          <p:cNvSpPr>
            <a:spLocks noChangeArrowheads="1"/>
          </p:cNvSpPr>
          <p:nvPr/>
        </p:nvSpPr>
        <p:spPr bwMode="auto">
          <a:xfrm>
            <a:off x="0" y="634136"/>
            <a:ext cx="9720775" cy="692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Внеурочная деятельность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На уровне начального образования внеурочная деятельность не должна превышать 10 часов. Включает художественную, эстетическую, творческую и проектно-исследовательскую деятельность.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На уровне основного общего образования внеурочная деятельность строится по принципу преемственности.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2025 году активно действует региональная методическая поддержка учителей труда и технологии.</a:t>
            </a:r>
          </a:p>
          <a:p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по теме: «Преподавание предмета Труд (технология) в 2025-2026 учебном году» -  1 апреля 2025 ода, корректировка программ июнь-август 2025 года.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Консультации могут проходить через электронную почту,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телеграм-группу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встречи и </a:t>
            </a:r>
            <a:r>
              <a:rPr lang="ru-RU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онлайн-вебинары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получения консультаций необходимо прикрепиться системе "А из кадра в образовании".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Проведение родительских собраний и утверждение программ в августе 2025 года.</a:t>
            </a:r>
          </a:p>
          <a:p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milyu\OneDrive\Рабочий стол\5 класс 2024-25\Скриншот 14-09-2025 23.14.3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8573" y="662752"/>
            <a:ext cx="2288346" cy="164981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milyu\OneDrive\Рабочий стол\5 класс 2024-25\Скриншот 14-09-2025 23.27.4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75520" y="2560319"/>
            <a:ext cx="2096085" cy="140676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milyu\OneDrive\Рабочий стол\5 класс 2024-25\Скриншот 14-09-2025 23.32.21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38788" y="4318783"/>
            <a:ext cx="2653212" cy="167405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0"/>
            <a:ext cx="905959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Учебный предмет «Труд (технология)» является обязательным компонентом системы основного общего образования обучающихся.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Образовательная организация вправе: самостоятельно определять последовательность модулей и количество часов для освоения учащимися модулей учебного предмета «Труд (технология)»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-возможно некоторое перераспределение учебного времени между модулями (при сохранении общего количества учебных часов) с учетом возможностей материально-технической базы организации;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-выбрать один из них либо самостоятельно разработать и утвердить иной вариант тематического планирования.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Количество часов инвариантных модулей может быть сокращено для введения.  Программа предоставляет учителям труда (технологии) широкие возможности для реализации различных подходов к построению учебного курса с учетом профессионализма педагога.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Теоретические сведения каждого тематического блока обязательны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 изучению согласно требованиям ФГОС (соблюдение единого образовательного пространства, достижение предметных результатов на базовом уровне).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7345" name="Picture 1" descr="C:\Users\milyu\OneDrive\Рабочий стол\5 класс 2024-25\Скриншот 15-09-2025 00.40.4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97529" y="566445"/>
            <a:ext cx="2818320" cy="28801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0483" y="492369"/>
            <a:ext cx="9711813" cy="5459827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реализации программы учебного предмета «Труд (технология)» могут быть использованы электронное обучение и дистанционные образовательные технологии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включением уроков российской электронной школы - https://resh.Edu.Ru/subject/8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Библиотеки цифрового образовательного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ФГИС «моя школа» (https://myschool.Edu.Ru/ 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cap="none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Библиотека цифрового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контента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академии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россии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https://lesson.Academy-content.Myschool.Edu.Ru/20/09)</a:t>
            </a:r>
            <a: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cap="none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Электронных ресурсов, утвержденных приказом министерства просвещения РФ от 18 июля 2024 г. № 499 «об утверждении федерального перечня электронных образовательных </a:t>
            </a:r>
            <a:r>
              <a:rPr lang="ru-RU" sz="2700" cap="non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ресурсов,-допущенных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 </a:t>
            </a:r>
            <a:r>
              <a:rPr lang="ru-RU" sz="2700" cap="none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700" cap="non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Https://docs.Cntd.Ru/document/1306943305?Marker=6520im</a:t>
            </a:r>
            <a:endParaRPr lang="ru-RU" sz="27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milyu\OneDrive\Рабочий стол\5 класс 2024-25\Скриншот 15-09-2025 00.39.18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39754" y="773723"/>
            <a:ext cx="1561514" cy="248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5421" y="168814"/>
            <a:ext cx="116480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Инженерно-технологические приложения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учебного предмета «Труд (технология)»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097" y="914400"/>
            <a:ext cx="115073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реализации модулей «Робототехника», «3D-моделирование,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прототипирование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макетирование», «Компьютерная графика. Черчение», необходимо использование специальных программных продуктов.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0418" name="Picture 2" descr="C:\Users\milyu\OneDrive\Рабочий стол\5 класс 2024-25\Скриншот 15-09-2025 00.15.2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3883"/>
            <a:ext cx="12192000" cy="1928739"/>
          </a:xfrm>
          <a:prstGeom prst="rect">
            <a:avLst/>
          </a:prstGeom>
          <a:noFill/>
        </p:spPr>
      </p:pic>
      <p:pic>
        <p:nvPicPr>
          <p:cNvPr id="60419" name="Picture 3" descr="C:\Users\milyu\OneDrive\Рабочий стол\5 класс 2024-25\Скриншот 15-09-2025 00.17.0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3022"/>
            <a:ext cx="12192000" cy="35028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70608" y="5641144"/>
            <a:ext cx="2921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11347" y="323557"/>
            <a:ext cx="100865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НОРМАТИВНОЕ И МЕТОДИЧЕСКОЕ ОБЕСПЕЧЕНИЕ ОБРАЗОВАТЕЛЬНОГО ПРОЦЕССА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3218" y="1252026"/>
            <a:ext cx="116058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Федеральный закон от 19.12.2023 № 618-ФЗ «О внесении изменений в Федеральный закон «Об образовании в Российской Федерации»;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Указ Президента Российской Федерации от 09.11.2022 № 809 «Об утверждении Основ государственной политики по сохранению и укреплению традиционных российских духовно-нравственных ценностей»;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– Распоряжение Правительства Российской Федерации от 28.04.2023 № 1105-р «Об утверждении Концепции информационной безопасности детей в Российской Федерации»;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Распоряжение Правительства Российской Федерации от 20.05.2023 № 1315-р «Об утверждении Концепции технологического развития на период до 2030 года»;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Приказ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России от 18.05.2023 № 370 «Об утверждении федеральной образовательной программы основного общего образования»; 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Федеральная рабочая программа основного общего образования «Труд (технология)» (с изменениями в соответствии с приказом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России от 19.03.2024 № 171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образования»).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России от 09.10.2024 № 704 о внесении изменений в федеральные основные общеобразовательные программы, которые вступили в силу с 1 сентября 2025 года.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F6A2E05-AACB-46E7-8709-1042161271E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66866" y="0"/>
            <a:ext cx="1428186" cy="13223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7E1CC06-255B-4053-96FA-37AB735DF5F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r="50009" b="50292"/>
          <a:stretch>
            <a:fillRect/>
          </a:stretch>
        </p:blipFill>
        <p:spPr>
          <a:xfrm>
            <a:off x="267285" y="168812"/>
            <a:ext cx="1561515" cy="102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225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1569" y="-196946"/>
            <a:ext cx="764344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Инженерно-технологические приложения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для учебного предмета «Труд (технология)»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42" name="Picture 2" descr="C:\Users\milyu\OneDrive\Рабочий стол\5 класс 2024-25\Скриншот 15-09-2025 00.21.2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894" y="1533378"/>
            <a:ext cx="10381958" cy="2855742"/>
          </a:xfrm>
          <a:prstGeom prst="rect">
            <a:avLst/>
          </a:prstGeom>
          <a:noFill/>
        </p:spPr>
      </p:pic>
      <p:pic>
        <p:nvPicPr>
          <p:cNvPr id="61443" name="Picture 3" descr="C:\Users\milyu\OneDrive\Рабочий стол\5 класс 2024-25\Скриншот 15-09-2025 00.22.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867" y="4290647"/>
            <a:ext cx="10456985" cy="2363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57" y="182880"/>
            <a:ext cx="11521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Ссылки на учебники по учебному предмету «Труд (технология)» 5–9 классы (печатные и ЭФУ)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65759" y="1167618"/>
            <a:ext cx="1118381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https://shop.prosv.ru/texnologiya-5-klass-uchebnik23142 (5 класс)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https://shop.prosv.ru/texnologiya--5-klass--elektronnaya-forma-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uchebnika22691 (5 класс ЭФУ)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https://shop.prosv.ru/texnologiya-6-klass-uchebnik22473 - 6 класс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- https://shop.prosv.ru/texnologiya--6-klass--elektronnaya-forma-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uchebnika22692 (6 класс ЭФУ)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https://shop.prosv.ru/texnologiya--7-klass--uchebnik22273 - 7 класс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https://shop.prosv.ru/texnologiya--7-klass--elektronnaya-forma-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uchebnika22693 (7 класс ЭФУ)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https://shop.prosv.ru/texnologiya--8-9-klassy--uchebnik22474 (8–9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классы)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https://shop.prosv.ru/texnologiya--8-9-klassy--elektronnaya-forma-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uchebnika22694 (8–9 классы ЭФУ)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https://edsoo.ru/metodicheskie-posobiya-i-rekomendaczii/ (</a:t>
            </a:r>
            <a:r>
              <a:rPr lang="ru-RU" dirty="0" err="1" smtClean="0">
                <a:solidFill>
                  <a:srgbClr val="FFFF00"/>
                </a:solidFill>
              </a:rPr>
              <a:t>Мето</a:t>
            </a:r>
            <a:r>
              <a:rPr lang="ru-RU" dirty="0" smtClean="0">
                <a:solidFill>
                  <a:srgbClr val="FFFF00"/>
                </a:solidFill>
              </a:rPr>
              <a:t>-</a:t>
            </a:r>
          </a:p>
          <a:p>
            <a:r>
              <a:rPr lang="ru-RU" dirty="0" err="1" smtClean="0">
                <a:solidFill>
                  <a:srgbClr val="FFFF00"/>
                </a:solidFill>
              </a:rPr>
              <a:t>дические</a:t>
            </a:r>
            <a:r>
              <a:rPr lang="ru-RU" dirty="0" smtClean="0">
                <a:solidFill>
                  <a:srgbClr val="FFFF00"/>
                </a:solidFill>
              </a:rPr>
              <a:t> рекомендации по реализации инвариантного модуля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«Робототехника» учебного предмета «Труд (технология)») https://edsoo.ru/metodicheskie-posobiya-i-rekomendaczii/9/ 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(Методические рекомендации по реализации инвариантного модуля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«Технологии обработки материалов и пищевых продуктов»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учебного предмета «Труд (технология)» 5–7 классы)</a:t>
            </a:r>
          </a:p>
        </p:txBody>
      </p:sp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70608" y="5641144"/>
            <a:ext cx="2921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2708" y="393895"/>
            <a:ext cx="10902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Изменения в нормативных документах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166" y="1582341"/>
            <a:ext cx="78638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Федеральный перечень учебников претерпел изменения.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просвещения РФ от 9 октября 2024 года №704 вносит изменения в образовательные программы.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Изменения касаются содержания и длительности контрольных и практических работ.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Содержание изменений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Длительность контрольных работ составляет от одного до двух уроков.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Практические работы для выработки умений занимают один урок.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Контрольные работы не должны превышать 10% от общего объема учебного времени.</a:t>
            </a: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34511" y="1456015"/>
            <a:ext cx="3010487" cy="214531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Picture background"/>
          <p:cNvPicPr/>
          <p:nvPr/>
        </p:nvPicPr>
        <p:blipFill>
          <a:blip r:embed="rId4" cstate="print"/>
          <a:srcRect l="32550" t="13534"/>
          <a:stretch>
            <a:fillRect/>
          </a:stretch>
        </p:blipFill>
        <p:spPr bwMode="auto">
          <a:xfrm>
            <a:off x="8778241" y="4107767"/>
            <a:ext cx="3165230" cy="239150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8225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C:\Users\milyu\OneDrive\Рабочий стол\5 класс 2024-25\Скриншот 15-09-2025 00.51.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9270608" y="5641144"/>
            <a:ext cx="2921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6769" y="239151"/>
            <a:ext cx="9101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Структура   программы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51693" y="631008"/>
            <a:ext cx="9242473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Программа должна соответствовать федеральной образовательной программе и включать целевой, содержательный и организационный разделы.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Вводится поурочное планирование по классам.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Заменено слово "толерантность" на "уважение".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Универсальные учебные действия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Три группы универсальных учебных действий: познавательные, коммуникативные и регулятивные.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Проверяемые требования к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метапредметным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результатам включают сравнение объектов, работу с информацией и самоконтроль.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Кодификатор и контрольно-измерительные материалы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Кодификатор определяет требования к уровню подготовки для контрольно-измерительных материалов.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Кодификаторы составлены на основе федерального государственного стандарта.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icture background"/>
          <p:cNvPicPr/>
          <p:nvPr/>
        </p:nvPicPr>
        <p:blipFill>
          <a:blip r:embed="rId2" cstate="print"/>
          <a:srcRect l="2463" t="21616" r="50870" b="32751"/>
          <a:stretch>
            <a:fillRect/>
          </a:stretch>
        </p:blipFill>
        <p:spPr bwMode="auto">
          <a:xfrm>
            <a:off x="9418374" y="3819228"/>
            <a:ext cx="2773626" cy="203308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08233" y="403398"/>
            <a:ext cx="2321169" cy="231166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2848225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C:\Users\milyu\OneDrive\Рабочий стол\5 класс 2024-25\Скриншот 15-09-2025 00.44.5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508" y="0"/>
            <a:ext cx="12131492" cy="6858000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96949" y="-40665"/>
            <a:ext cx="10241279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Задачи курса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Задачи курса включают раннюю профессиональную ориентацию, воспитание уважения к труду и формирование основ чертежно-графической грамотности.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Общее количество часов на уровень составляет 135, независимо от учебной недели.</a:t>
            </a:r>
          </a:p>
          <a:p>
            <a:pPr algn="ctr"/>
            <a:r>
              <a:rPr lang="ru-RU" sz="2400" dirty="0" smtClean="0"/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Модули и поурочное планирование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Программа сохраняет четыре модуля для первого-четвертого классов.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Поурочное планирование включает теоретический и практический материал.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Учитель должен строго выполнять теоретическое изучение учебного предмета.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Требования к содержанию образования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Основное общее образование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Поурочное планирование для труда-технологии на базовом уровне.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Кодификаторы проверяемых требований.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4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Метапредметные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результаты: познавательные, коммуникативные, регулятивные.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1958" y="194479"/>
            <a:ext cx="1603716" cy="1859404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83151" y="4107767"/>
            <a:ext cx="2630658" cy="244777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410870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78302" y="38045"/>
            <a:ext cx="9889587" cy="8094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YS Text"/>
                <a:cs typeface="Arial" pitchFamily="34" charset="0"/>
              </a:rPr>
              <a:t> 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5317"/>
              </a:solidFill>
              <a:effectLst/>
              <a:latin typeface="YS Tex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Регулятивные универсальные учебные действия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Самоорганизация, самоконтроль, эмоциональный интеллект.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Принятие себя и других, осознание важности отношений.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Требования присутствуют на каждом учебном занятии.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 курса труда-технологии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Воспитание человека труда, приобщение к труду.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Трудовые умения, технологические знания, проектно-исследовательская деятельность.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Подготовка личности к трудовой преобразовательной деятельности.</a:t>
            </a:r>
          </a:p>
          <a:p>
            <a:pPr algn="ctr"/>
            <a:r>
              <a:rPr lang="ru-RU" sz="2400" dirty="0" smtClean="0"/>
              <a:t> 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Изменения в программе</a:t>
            </a:r>
          </a:p>
          <a:p>
            <a:r>
              <a:rPr lang="ru-RU" sz="2400" dirty="0" smtClean="0">
                <a:solidFill>
                  <a:schemeClr val="bg1"/>
                </a:solidFill>
              </a:rPr>
              <a:t>•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Синхронизация рабочих программ с обновленной версией.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План внеурочной деятельности актуализирован.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 пятом классе 68 уроков, шесть из которых контрольные работы.</a:t>
            </a:r>
            <a:r>
              <a:rPr lang="ru-RU" sz="2400" b="1" dirty="0" smtClean="0"/>
              <a:t>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часов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Пятый, шестой, седьмой классы: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часа.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Восьмой и девятый классы: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один час.</a:t>
            </a:r>
          </a:p>
          <a:p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• Общее количество часов: 272 часа на уровень.</a:t>
            </a: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2" cstate="print"/>
          <a:srcRect l="8282" r="12392" b="4977"/>
          <a:stretch>
            <a:fillRect/>
          </a:stretch>
        </p:blipFill>
        <p:spPr bwMode="auto">
          <a:xfrm>
            <a:off x="9101798" y="367779"/>
            <a:ext cx="2812070" cy="215033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D:\Camera 1\20240204_1434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0051367" y="2679900"/>
            <a:ext cx="1871002" cy="191320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milyu\OneDrive\Рабочий стол\5 класс 2024-25\Скриншот 14-09-2025 21.59.40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54758" y="4698459"/>
            <a:ext cx="2545129" cy="2159541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33070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C:\Users\milyu\OneDrive\Рабочий стол\5 класс 2024-25\Скриншот 15-09-2025 00.53.2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2734"/>
            <a:ext cx="12191999" cy="6950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550</TotalTime>
  <Words>976</Words>
  <Application>Microsoft Office PowerPoint</Application>
  <PresentationFormat>Произвольный</PresentationFormat>
  <Paragraphs>142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 реализации программы учебного предмета «Труд (технология)» могут быть использованы электронное обучение и дистанционные образовательные технологии  -С включением уроков российской электронной школы - https://resh.Edu.Ru/subject/8 - Библиотеки цифрового образовательного контента ФГИС «моя школа» (https://myschool.Edu.Ru/  -Библиотека цифрового контента академии минпросвещения россии https://lesson.Academy-content.Myschool.Edu.Ru/20/09) -Электронных ресурсов, утвержденных приказом министерства просвещения РФ от 18 июля 2024 г. № 499 «об утверждении федерального перечня электронных образовательных ресурсов,-допущенных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образования» -Https://docs.Cntd.Ru/document/1306943305?Marker=6520im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в экономике и производстве</dc:title>
  <dc:creator>Владимир Милюсин</dc:creator>
  <cp:lastModifiedBy>УМЦ</cp:lastModifiedBy>
  <cp:revision>88</cp:revision>
  <dcterms:created xsi:type="dcterms:W3CDTF">2023-12-19T12:06:37Z</dcterms:created>
  <dcterms:modified xsi:type="dcterms:W3CDTF">2025-09-17T12:29:18Z</dcterms:modified>
</cp:coreProperties>
</file>