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71" r:id="rId6"/>
    <p:sldId id="259" r:id="rId7"/>
    <p:sldId id="260" r:id="rId8"/>
    <p:sldId id="264" r:id="rId9"/>
    <p:sldId id="276" r:id="rId10"/>
    <p:sldId id="269" r:id="rId11"/>
    <p:sldId id="273" r:id="rId12"/>
    <p:sldId id="267" r:id="rId13"/>
    <p:sldId id="268" r:id="rId14"/>
    <p:sldId id="274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4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86DB6A-357F-D5EE-DE72-571EF76C0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3A253E6-1107-F8B2-8B82-DBE21B333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247CD7-D39F-DD65-0A4D-307A2EBD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49C74C-684A-0129-6276-B830E555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C373FB-82B9-1256-3105-2D95B970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0EA990-ABB9-2BF3-DDD9-958750C5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7BCB595-B09D-293B-210B-C8BA2F987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F46DB4-CA36-B3C0-18AB-AF7AB823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1BB8192-ABA4-BA7B-C048-69A1BB73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2EBA8F-4508-562F-CCFC-0C4696FA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3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97D6895-BA27-3B1F-0B26-8EED59C6F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62CA0D7-2063-7C94-C3D2-CBC67B3E6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CC949F-A544-2F7E-24C4-6F38697F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B0A41D-A2F0-4F23-5D73-3C0890D2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7A8CF5-D11C-7353-2895-3B7A214E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9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34EFAE-BEBE-906D-5885-01A6C2FB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5E30B9-50A1-D772-53F6-C2977E055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67A225-3558-FE09-7ADA-E11B9B6A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36C9F1-7F33-FCC6-0856-DE34F69F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B6779E-C24C-8CEC-EA3B-5EB212D6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1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6F542-CE35-E352-E932-C4B30C01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CE13CF-B1C4-4207-43A4-50CFF0DB5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E90F2C-F772-4057-2775-66515226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F0B44A-81D2-420A-61D3-A4DADAC6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46B6AB-9EA0-E86E-F922-7D64429D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4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292799-9E8E-BA49-BC2A-EAD6ADFD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1206FB-61C3-8F0F-0976-216DB043C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511DFD4-BD9C-A822-C13A-E49B4F7F2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A51BAF-756C-2843-6121-90040927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5BA0E-F058-5683-0ECA-635E3FF1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3246F65-FDFE-5F31-386F-97EDD5E2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6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38B4BB-80DB-4AA9-7D18-EEDF66A3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E1870F-D604-8202-54B8-6F1CF42A3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F228B06-3E66-B20A-D54C-2387DAC8F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44D90DA-4279-BE17-14F9-3D2207AAB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0B1676-4664-2F37-F210-0016EFDF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AF80ECB-56FB-1359-6DA3-81AFD43E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DBA5304-78C8-C017-1F25-45AC462A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A6123E6-6763-D227-3E08-41F9B5F8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3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7AE689-057D-A829-6C59-09FD8C67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03D6756-11F0-A8BD-4F08-8EAA451A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450040D-DD01-503B-6D9A-952831B0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09B903D-B345-91AF-EA42-40DA8A17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5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B262F03-7165-A89E-D0B4-DC866B5E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4960CFA-4EB8-6E32-F3AA-F4BC34A5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0A95B39-B334-2901-1CB4-B2830F71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01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ECE972-5DB6-51CF-841E-75D38D54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E8B026-50D9-2D17-374B-03C85771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E9DBDB5-6C8A-1CD7-160B-DEFB1F65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4A54F9-8CD5-763A-4BC8-109B6758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C67B24-AB4D-FF04-010F-BDA83BFC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C57C99-1AA5-057A-18F0-EAD6555E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3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245A19-263E-765A-19D4-59E7C46D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B9AFF1-E75A-A483-B0E7-66BFA12E3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B8A943-3411-5C22-1C73-61FA679D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44EDCF0-62C3-3796-3705-223730A7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40FEE98-7EFB-906D-37F6-222934A8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C9B024-B4E0-68F0-F60A-8A628D8C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8F030-F0E1-3B32-B7DC-C6793F53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8328C2-BBC8-F710-3BFF-C2352F477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D8C17A-9E7E-4AFC-E705-ADAFDC207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1B16-DE48-4B36-A7CA-11138902B25E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39355F-685C-8E50-23C0-1B507CFF9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BEA3E4-8187-119F-1A22-CBB55D3E0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41198-3C63-494A-8280-9CC764E2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36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zbyka.ru/biblia/?Mt.7:12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3994055_8-phonoteka-org-p-fon-dlya-prezentatsii-po-pravoslaviyu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411" y="320850"/>
            <a:ext cx="1138529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Формирование духовно – нравственной культуры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младшего школьника на уроках ОРКСЭ.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Выбор модуля «Православная культура» </a:t>
            </a:r>
          </a:p>
          <a:p>
            <a:pPr algn="ctr"/>
            <a:endParaRPr lang="ru-RU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7112" y="3701561"/>
            <a:ext cx="42868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Руководитель ММО учителей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Основ православной культуры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г.о. Серпухов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Токарь Ольга Анатольевна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5092" y="576775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30.11.2023 г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я\Desktop\ПРЕДМЕТНАЯ НЕДЕЛЯ по ДНВ 18.10.23\20231018_11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23" y="2221300"/>
            <a:ext cx="4560500" cy="3420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514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56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Золотое правило жизни христиан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5838" y="1006116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cs typeface="Microsoft Uighur" pitchFamily="2" charset="-78"/>
              </a:rPr>
              <a:t>Итак, во всем, как хотите, чтобы с вами поступали люди, так поступайте и вы с ними, ибо в этом закон и пророки</a:t>
            </a:r>
            <a:r>
              <a:rPr lang="ru-RU" sz="3600" i="1" dirty="0" smtClean="0"/>
              <a:t> </a:t>
            </a:r>
            <a:r>
              <a:rPr lang="ru-RU" sz="3600" dirty="0" smtClean="0"/>
              <a:t>(</a:t>
            </a:r>
            <a:r>
              <a:rPr lang="ru-RU" sz="3600" dirty="0" err="1" smtClean="0">
                <a:hlinkClick r:id="rId3"/>
              </a:rPr>
              <a:t>Мф</a:t>
            </a:r>
            <a:r>
              <a:rPr lang="ru-RU" sz="3600" dirty="0" smtClean="0">
                <a:hlinkClick r:id="rId3"/>
              </a:rPr>
              <a:t>. 7:12</a:t>
            </a:r>
            <a:r>
              <a:rPr lang="ru-RU" sz="3600" dirty="0" smtClean="0"/>
              <a:t>)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4" cstate="print"/>
          <a:srcRect l="11557" t="8302" r="12029" b="30189"/>
          <a:stretch>
            <a:fillRect/>
          </a:stretch>
        </p:blipFill>
        <p:spPr>
          <a:xfrm>
            <a:off x="3321169" y="2793074"/>
            <a:ext cx="5633050" cy="34006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788" t="12364" r="11044" b="14681"/>
          <a:stretch>
            <a:fillRect/>
          </a:stretch>
        </p:blipFill>
        <p:spPr bwMode="auto">
          <a:xfrm>
            <a:off x="3122762" y="1828801"/>
            <a:ext cx="5969479" cy="31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60" y="-1"/>
            <a:ext cx="4922807" cy="276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7105" y="0"/>
            <a:ext cx="5034895" cy="283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60" y="4295956"/>
            <a:ext cx="4554746" cy="25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7509" y="4318599"/>
            <a:ext cx="4514491" cy="253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Propisi" pitchFamily="2" charset="0"/>
              </a:rPr>
              <a:t>…влияние личности воспитателя на молодую душу составляет ту воспитательную силу, которой нельзя заменить ни учебниками, ни моральными сентенциями, ни системой наказаний и поощрений.</a:t>
            </a:r>
            <a:endParaRPr lang="ru-RU" dirty="0"/>
          </a:p>
        </p:txBody>
      </p:sp>
      <p:pic>
        <p:nvPicPr>
          <p:cNvPr id="5" name="Рисунок 4" descr="image-26.jpg"/>
          <p:cNvPicPr>
            <a:picLocks noChangeAspect="1"/>
          </p:cNvPicPr>
          <p:nvPr/>
        </p:nvPicPr>
        <p:blipFill>
          <a:blip r:embed="rId3" cstate="print"/>
          <a:srcRect l="2243" t="8491" r="56499" b="21069"/>
          <a:stretch>
            <a:fillRect/>
          </a:stretch>
        </p:blipFill>
        <p:spPr>
          <a:xfrm>
            <a:off x="9023230" y="2932981"/>
            <a:ext cx="2829464" cy="36230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44988" y="4434779"/>
            <a:ext cx="3074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Propisi" pitchFamily="2" charset="0"/>
                <a:cs typeface="Times New Roman" pitchFamily="18" charset="0"/>
              </a:rPr>
              <a:t>К.Д. Ушинский</a:t>
            </a:r>
            <a:endParaRPr lang="ru-RU" sz="4800" dirty="0">
              <a:latin typeface="Propisi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_god_pedago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0883" y="-95071"/>
            <a:ext cx="10584611" cy="695307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940" y="5351193"/>
            <a:ext cx="10515600" cy="1325563"/>
          </a:xfrm>
        </p:spPr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</a:rPr>
              <a:t>Шалва</a:t>
            </a:r>
            <a:r>
              <a:rPr lang="ru-RU" b="1" dirty="0" smtClean="0">
                <a:solidFill>
                  <a:srgbClr val="7030A0"/>
                </a:solidFill>
              </a:rPr>
              <a:t> Александрович </a:t>
            </a:r>
            <a:r>
              <a:rPr lang="ru-RU" b="1" dirty="0" err="1" smtClean="0">
                <a:solidFill>
                  <a:srgbClr val="7030A0"/>
                </a:solidFill>
              </a:rPr>
              <a:t>Амонашвили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pedag_pritchi_01_en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914" t="5652" r="3070" b="4862"/>
          <a:stretch>
            <a:fillRect/>
          </a:stretch>
        </p:blipFill>
        <p:spPr>
          <a:xfrm>
            <a:off x="155275" y="370936"/>
            <a:ext cx="3485072" cy="27432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5400" b="1" dirty="0" smtClean="0">
                <a:solidFill>
                  <a:srgbClr val="7030A0"/>
                </a:solidFill>
              </a:rPr>
              <a:t>Сказано: творите героев.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7030A0"/>
                </a:solidFill>
              </a:rPr>
              <a:t>Учитель, который воспитывает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7030A0"/>
                </a:solidFill>
              </a:rPr>
              <a:t> учеников своих героями Духа,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7030A0"/>
                </a:solidFill>
              </a:rPr>
              <a:t> сам уже есть герой Духа.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573" y="1124249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1935" y="212485"/>
            <a:ext cx="10515600" cy="4351338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rgbClr val="7030A0"/>
                </a:solidFill>
              </a:rPr>
              <a:t>« Обеспечение духовно-нравственного развития и воспитания личности гражданина России является ключевой задачей современной государственной политики Российской Федерации»  </a:t>
            </a:r>
            <a:endParaRPr lang="ru-RU" sz="4800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88490" y="4773061"/>
            <a:ext cx="64604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Цитата из документа«Стратегия развития воспитания в </a:t>
            </a:r>
          </a:p>
          <a:p>
            <a:r>
              <a:rPr lang="ru-RU" b="1" i="1" dirty="0" smtClean="0"/>
              <a:t>Российской Федерации на период до 2025 года.</a:t>
            </a:r>
          </a:p>
          <a:p>
            <a:r>
              <a:rPr lang="ru-RU" b="1" i="1" dirty="0" smtClean="0"/>
              <a:t> Концепция духовно нравственного развития </a:t>
            </a:r>
          </a:p>
          <a:p>
            <a:r>
              <a:rPr lang="ru-RU" b="1" i="1" dirty="0" smtClean="0"/>
              <a:t>и воспитания личности гражданина России. </a:t>
            </a:r>
          </a:p>
          <a:p>
            <a:r>
              <a:rPr lang="ru-RU" b="1" i="1" dirty="0" smtClean="0"/>
              <a:t>Традиционные и инновационные средства и формы </a:t>
            </a:r>
          </a:p>
          <a:p>
            <a:r>
              <a:rPr lang="ru-RU" b="1" i="1" dirty="0" smtClean="0"/>
              <a:t>воспитательного процесса»</a:t>
            </a:r>
            <a:endParaRPr lang="ru-RU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Вспомнить и вернуться к православным началам педагогики особенно важно сейчас,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 когда особенно остро заметен уход от моральных и нравственных ценностей»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2051" name="Picture 3" descr="C:\Users\я\Desktop\ПРЕДМЕТНАЯ НЕДЕЛЯ по ДНВ 18.10.23\20231018_09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585" y="1800765"/>
            <a:ext cx="6492815" cy="4869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9947" y="30474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же сориентировать ребенка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этом многообразном мире?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дать правильное направление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дороге к свету и добру?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Picture 2" descr="C:\Users\я\Desktop\ПРЕДМЕТНАЯ НЕДЕЛЯ по ДНВ 18.10.23\20231018_1328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39063" cy="2579298"/>
          </a:xfrm>
          <a:prstGeom prst="rect">
            <a:avLst/>
          </a:prstGeom>
          <a:noFill/>
        </p:spPr>
      </p:pic>
      <p:pic>
        <p:nvPicPr>
          <p:cNvPr id="3074" name="Picture 2" descr="C:\Users\я\AppData\Local\Temp\Rar$DIa6780.27454\20231013_11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5125" y="2596553"/>
            <a:ext cx="5020573" cy="3765430"/>
          </a:xfrm>
          <a:prstGeom prst="rect">
            <a:avLst/>
          </a:prstGeom>
          <a:noFill/>
        </p:spPr>
      </p:pic>
      <p:pic>
        <p:nvPicPr>
          <p:cNvPr id="7" name="Picture 2" descr="F:\МАМА 2\3 класс (2018 - 2019 уч.год)\воспитательная работа\мероприятия 2 четверти\открытый урок святая русь - дом пресвятой богородицы\20181109_131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7292" y="120769"/>
            <a:ext cx="4324708" cy="24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емья мультяш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8532" y="3519577"/>
            <a:ext cx="2289566" cy="2320506"/>
          </a:xfrm>
          <a:prstGeom prst="rect">
            <a:avLst/>
          </a:prstGeom>
          <a:noFill/>
        </p:spPr>
      </p:pic>
      <p:pic>
        <p:nvPicPr>
          <p:cNvPr id="5" name="Рисунок 4" descr="cukhoml_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57268"/>
            <a:ext cx="2495221" cy="37007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obryj-mir-pravoslavnaya-kultura-dlya-malyshej-uchebnik-v-4-h-knigah-metodicheskoe-posobie-naglyadnoe-posobie-rabochaya-tetrad-cd-disk-796-455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7751"/>
            <a:ext cx="4377947" cy="5962919"/>
          </a:xfrm>
        </p:spPr>
      </p:pic>
      <p:pic>
        <p:nvPicPr>
          <p:cNvPr id="5" name="Рисунок 4" descr="dobry-mir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9469" y="750499"/>
            <a:ext cx="7645879" cy="57344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\Desktop\3a90776c56a3b52b841ba861f4be3187.jpg"/>
          <p:cNvPicPr>
            <a:picLocks noChangeAspect="1" noChangeArrowheads="1"/>
          </p:cNvPicPr>
          <p:nvPr/>
        </p:nvPicPr>
        <p:blipFill>
          <a:blip r:embed="rId3" cstate="print"/>
          <a:srcRect l="2264" t="2089" r="1137" b="1845"/>
          <a:stretch>
            <a:fillRect/>
          </a:stretch>
        </p:blipFill>
        <p:spPr bwMode="auto">
          <a:xfrm>
            <a:off x="9362535" y="685259"/>
            <a:ext cx="2829465" cy="3558937"/>
          </a:xfrm>
          <a:prstGeom prst="rect">
            <a:avLst/>
          </a:prstGeom>
          <a:noFill/>
        </p:spPr>
      </p:pic>
      <p:pic>
        <p:nvPicPr>
          <p:cNvPr id="2052" name="Picture 4" descr="C:\Users\я\Desktop\b8784e10ab15cfa81f6b742f3d1f6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641" y="1725283"/>
            <a:ext cx="3347662" cy="3453083"/>
          </a:xfrm>
          <a:prstGeom prst="rect">
            <a:avLst/>
          </a:prstGeom>
          <a:noFill/>
        </p:spPr>
      </p:pic>
      <p:pic>
        <p:nvPicPr>
          <p:cNvPr id="2050" name="Picture 2" descr="C:\Users\я\Desktop\3510a0d3d3913b28115703f2339d377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9670" y="2863970"/>
            <a:ext cx="3378427" cy="29832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728181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УМК Л.Л. Шевченко для 1,2,3, 4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 года обучения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Users\я\Desktop\57f8efbf6590e37405cd62a52f57403c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66226"/>
            <a:ext cx="3147277" cy="31917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036497"/>
            <a:ext cx="341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 класс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"Мы и мир Божий вокруг тебя"</a:t>
            </a: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982070" y="2248618"/>
            <a:ext cx="32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 класс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"Ты и православная культура"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5537" y="1058173"/>
            <a:ext cx="402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3 класс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"Православная культура вокруг тебя"-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5155" y="0"/>
            <a:ext cx="4396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4 класс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"Народ – творец православной культуры"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71531" y="5589240"/>
            <a:ext cx="287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Комплект для 8 и 9 классов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144" y="292765"/>
            <a:ext cx="10589805" cy="584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62" y="267598"/>
            <a:ext cx="11601451" cy="642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248</Words>
  <Application>Microsoft Office PowerPoint</Application>
  <PresentationFormat>Произвольный</PresentationFormat>
  <Paragraphs>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 </vt:lpstr>
      <vt:lpstr>Презентация PowerPoint</vt:lpstr>
      <vt:lpstr>Как же сориентировать ребенка  в этом многообразном мире?  Как дать правильное направление  по дороге к свету и добру? </vt:lpstr>
      <vt:lpstr>Презентация PowerPoint</vt:lpstr>
      <vt:lpstr>Презентация PowerPoint</vt:lpstr>
      <vt:lpstr>УМК Л.Л. Шевченко для 1,2,3, 4  года обучения</vt:lpstr>
      <vt:lpstr>Презентация PowerPoint</vt:lpstr>
      <vt:lpstr>Презентация PowerPoint</vt:lpstr>
      <vt:lpstr>Золотое правило жизни христиан</vt:lpstr>
      <vt:lpstr>Презентация PowerPoint</vt:lpstr>
      <vt:lpstr>Презентация PowerPoint</vt:lpstr>
      <vt:lpstr>Презентация PowerPoint</vt:lpstr>
      <vt:lpstr>Шалва Александрович Амонашвили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Чабрикова Леля Андреевна</dc:creator>
  <cp:lastModifiedBy>УМЦ</cp:lastModifiedBy>
  <cp:revision>66</cp:revision>
  <dcterms:created xsi:type="dcterms:W3CDTF">2022-11-08T11:28:16Z</dcterms:created>
  <dcterms:modified xsi:type="dcterms:W3CDTF">2025-06-04T13:42:17Z</dcterms:modified>
</cp:coreProperties>
</file>