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3"/>
  </p:notesMasterIdLst>
  <p:sldIdLst>
    <p:sldId id="256" r:id="rId2"/>
    <p:sldId id="283" r:id="rId3"/>
    <p:sldId id="284" r:id="rId4"/>
    <p:sldId id="285" r:id="rId5"/>
    <p:sldId id="271" r:id="rId6"/>
    <p:sldId id="272" r:id="rId7"/>
    <p:sldId id="269" r:id="rId8"/>
    <p:sldId id="273" r:id="rId9"/>
    <p:sldId id="275" r:id="rId10"/>
    <p:sldId id="278" r:id="rId11"/>
    <p:sldId id="276" r:id="rId12"/>
    <p:sldId id="274" r:id="rId13"/>
    <p:sldId id="287" r:id="rId14"/>
    <p:sldId id="280" r:id="rId15"/>
    <p:sldId id="279" r:id="rId16"/>
    <p:sldId id="288" r:id="rId17"/>
    <p:sldId id="277" r:id="rId18"/>
    <p:sldId id="262" r:id="rId19"/>
    <p:sldId id="286" r:id="rId20"/>
    <p:sldId id="281" r:id="rId21"/>
    <p:sldId id="282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10" autoAdjust="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B05873A-CF9B-482B-A64A-4D27A77EBC0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9654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819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19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19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819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820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8201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206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20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820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14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215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216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217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51908CB-BA79-45C2-8A49-555A701073F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218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318F99-C549-45E0-AFDC-EE53275ED1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26594B-E794-4CCB-86AF-06B548F558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75D3F-3D21-4BDA-9A91-DD837C63E5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90A71-3BFE-4E13-A60B-E6E8FBF193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176BD-D3A9-480B-9159-90CD169B0B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775D2E-9DA6-4557-9D77-8562D6E210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4C677-434F-4A11-95FD-7D43E17871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4FFCA-698E-4716-A72C-A525FEEA97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BB260B-5DCB-409D-9E13-9CDB5A81E9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860455-DEBD-499B-9530-BB9978FD11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717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7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717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17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717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18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18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7184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5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6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7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8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9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90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9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92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7193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7194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7C1C4ABF-7BDD-4297-A799-099D69B1ADA0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dirty="0" err="1" smtClean="0"/>
              <a:t>Межпредметная</a:t>
            </a:r>
            <a:r>
              <a:rPr lang="ru-RU" sz="4800" dirty="0" smtClean="0"/>
              <a:t> интеграция как средство повышения качества обучения</a:t>
            </a:r>
            <a:endParaRPr lang="ru-RU" sz="48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  <a:p>
            <a:endParaRPr lang="ru-RU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045200" y="4149080"/>
            <a:ext cx="345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Учитель </a:t>
            </a:r>
            <a:r>
              <a:rPr lang="ru-RU" dirty="0" smtClean="0"/>
              <a:t>географии МБОУ СОШ № 2</a:t>
            </a:r>
          </a:p>
          <a:p>
            <a:r>
              <a:rPr lang="ru-RU" dirty="0" err="1" smtClean="0"/>
              <a:t>Баляйкина</a:t>
            </a:r>
            <a:r>
              <a:rPr lang="ru-RU" dirty="0" smtClean="0"/>
              <a:t> Е.В.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Garamond" pitchFamily="18" charset="0"/>
              </a:rPr>
              <a:t>Интегрированный урок по географии и математике.</a:t>
            </a:r>
            <a:br>
              <a:rPr lang="ru-RU" sz="3200" dirty="0" smtClean="0">
                <a:latin typeface="Garamond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>
              <a:latin typeface="Garamond" pitchFamily="18" charset="0"/>
            </a:endParaRPr>
          </a:p>
          <a:p>
            <a:pPr marL="0" indent="0">
              <a:buNone/>
            </a:pPr>
            <a:r>
              <a:rPr lang="ru-RU" dirty="0">
                <a:latin typeface="Garamond" pitchFamily="18" charset="0"/>
              </a:rPr>
              <a:t>-</a:t>
            </a:r>
            <a:r>
              <a:rPr lang="ru-RU" dirty="0" smtClean="0">
                <a:latin typeface="Garamond" pitchFamily="18" charset="0"/>
              </a:rPr>
              <a:t> </a:t>
            </a:r>
            <a:r>
              <a:rPr lang="ru-RU" dirty="0">
                <a:latin typeface="Garamond" pitchFamily="18" charset="0"/>
              </a:rPr>
              <a:t>«Масштаб». </a:t>
            </a:r>
          </a:p>
          <a:p>
            <a:pPr>
              <a:buFontTx/>
              <a:buChar char="-"/>
            </a:pPr>
            <a:r>
              <a:rPr lang="ru-RU" dirty="0" smtClean="0">
                <a:latin typeface="Garamond" pitchFamily="18" charset="0"/>
              </a:rPr>
              <a:t>«</a:t>
            </a:r>
            <a:r>
              <a:rPr lang="ru-RU" dirty="0">
                <a:latin typeface="Garamond" pitchFamily="18" charset="0"/>
              </a:rPr>
              <a:t>Температура воздуха</a:t>
            </a:r>
            <a:r>
              <a:rPr lang="ru-RU" dirty="0" smtClean="0">
                <a:latin typeface="Garamond" pitchFamily="18" charset="0"/>
              </a:rPr>
              <a:t>».</a:t>
            </a:r>
          </a:p>
          <a:p>
            <a:pPr>
              <a:buFontTx/>
              <a:buChar char="-"/>
            </a:pPr>
            <a:r>
              <a:rPr lang="ru-RU" dirty="0" smtClean="0">
                <a:latin typeface="Garamond" pitchFamily="18" charset="0"/>
              </a:rPr>
              <a:t>План и карта</a:t>
            </a:r>
          </a:p>
          <a:p>
            <a:pPr>
              <a:buFontTx/>
              <a:buChar char="-"/>
            </a:pPr>
            <a:r>
              <a:rPr lang="ru-RU" dirty="0" smtClean="0">
                <a:latin typeface="Garamond" pitchFamily="18" charset="0"/>
              </a:rPr>
              <a:t>Глазомерная съемка </a:t>
            </a:r>
            <a:endParaRPr lang="ru-RU" dirty="0">
              <a:latin typeface="Garamond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027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34888"/>
          </a:xfrm>
        </p:spPr>
        <p:txBody>
          <a:bodyPr/>
          <a:lstStyle/>
          <a:p>
            <a:r>
              <a:rPr lang="ru-RU" sz="4000" dirty="0">
                <a:latin typeface="Garamond" pitchFamily="18" charset="0"/>
              </a:rPr>
              <a:t>Интегрированные уроки по географии и физике</a:t>
            </a:r>
            <a:r>
              <a:rPr lang="ru-RU" dirty="0">
                <a:latin typeface="Garamond" pitchFamily="18" charset="0"/>
              </a:rPr>
              <a:t>.</a:t>
            </a:r>
            <a:br>
              <a:rPr lang="ru-RU" dirty="0">
                <a:latin typeface="Garamond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908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Garamond" pitchFamily="18" charset="0"/>
              </a:rPr>
              <a:t>-  </a:t>
            </a:r>
            <a:r>
              <a:rPr lang="ru-RU" dirty="0">
                <a:latin typeface="Garamond" pitchFamily="18" charset="0"/>
              </a:rPr>
              <a:t>«Свойства вод Мирового океана». </a:t>
            </a:r>
          </a:p>
          <a:p>
            <a:pPr marL="0" indent="0">
              <a:buNone/>
            </a:pPr>
            <a:r>
              <a:rPr lang="ru-RU" dirty="0" smtClean="0">
                <a:latin typeface="Garamond" pitchFamily="18" charset="0"/>
              </a:rPr>
              <a:t>-  </a:t>
            </a:r>
            <a:r>
              <a:rPr lang="ru-RU" dirty="0">
                <a:latin typeface="Garamond" pitchFamily="18" charset="0"/>
              </a:rPr>
              <a:t>«Плюсы» и «минусы» ядерной  энергетики». </a:t>
            </a:r>
          </a:p>
          <a:p>
            <a:pPr marL="0" indent="0">
              <a:buNone/>
            </a:pPr>
            <a:r>
              <a:rPr lang="ru-RU" dirty="0" smtClean="0">
                <a:latin typeface="Garamond" pitchFamily="18" charset="0"/>
              </a:rPr>
              <a:t>-  </a:t>
            </a:r>
            <a:r>
              <a:rPr lang="ru-RU" dirty="0">
                <a:latin typeface="Garamond" pitchFamily="18" charset="0"/>
              </a:rPr>
              <a:t>«Атмосферное давление». </a:t>
            </a:r>
          </a:p>
          <a:p>
            <a:pPr marL="0" indent="0">
              <a:buNone/>
            </a:pPr>
            <a:r>
              <a:rPr lang="ru-RU" dirty="0" smtClean="0">
                <a:latin typeface="Garamond" pitchFamily="18" charset="0"/>
              </a:rPr>
              <a:t>-  </a:t>
            </a:r>
            <a:r>
              <a:rPr lang="ru-RU" dirty="0">
                <a:latin typeface="Garamond" pitchFamily="18" charset="0"/>
              </a:rPr>
              <a:t>«Влажность воздуха». </a:t>
            </a:r>
          </a:p>
          <a:p>
            <a:pPr marL="0" indent="0">
              <a:buNone/>
            </a:pPr>
            <a:r>
              <a:rPr lang="ru-RU" dirty="0">
                <a:latin typeface="Garamond" pitchFamily="18" charset="0"/>
              </a:rPr>
              <a:t>-</a:t>
            </a:r>
            <a:r>
              <a:rPr lang="ru-RU" dirty="0" smtClean="0">
                <a:latin typeface="Garamond" pitchFamily="18" charset="0"/>
              </a:rPr>
              <a:t> </a:t>
            </a:r>
            <a:r>
              <a:rPr lang="ru-RU" dirty="0">
                <a:latin typeface="Garamond" pitchFamily="18" charset="0"/>
              </a:rPr>
              <a:t>«Тропические пустыни Африки» (рассматриваются физические явления миражи, стонущие камни, поющие пески). </a:t>
            </a:r>
          </a:p>
          <a:p>
            <a:pPr marL="0" indent="0">
              <a:buNone/>
            </a:pPr>
            <a:endParaRPr lang="ru-RU" dirty="0">
              <a:latin typeface="Garamond" pitchFamily="18" charset="0"/>
            </a:endParaRPr>
          </a:p>
          <a:p>
            <a:pPr marL="0" indent="0">
              <a:buNone/>
            </a:pPr>
            <a:endParaRPr lang="ru-RU" dirty="0">
              <a:latin typeface="Garamond" pitchFamily="18" charset="0"/>
            </a:endParaRPr>
          </a:p>
          <a:p>
            <a:pPr marL="0" indent="0">
              <a:buNone/>
            </a:pPr>
            <a:r>
              <a:rPr lang="ru-RU" dirty="0">
                <a:latin typeface="Garamond" pitchFamily="18" charset="0"/>
              </a:rPr>
              <a:t>Интегрированный урок по географии и математике.</a:t>
            </a:r>
          </a:p>
          <a:p>
            <a:pPr marL="0" indent="0">
              <a:buNone/>
            </a:pPr>
            <a:r>
              <a:rPr lang="ru-RU" dirty="0">
                <a:latin typeface="Garamond" pitchFamily="18" charset="0"/>
              </a:rPr>
              <a:t>•  «Масштаб». </a:t>
            </a:r>
          </a:p>
          <a:p>
            <a:pPr marL="0" indent="0">
              <a:buNone/>
            </a:pPr>
            <a:r>
              <a:rPr lang="ru-RU" dirty="0">
                <a:latin typeface="Garamond" pitchFamily="18" charset="0"/>
              </a:rPr>
              <a:t>•  «Температура воздуха».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097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Внедрение задач и вопросов </a:t>
            </a:r>
            <a:r>
              <a:rPr lang="ru-RU" sz="3200" dirty="0" err="1" smtClean="0"/>
              <a:t>межпредметного</a:t>
            </a:r>
            <a:r>
              <a:rPr lang="ru-RU" sz="3200" dirty="0" smtClean="0"/>
              <a:t> характера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/>
              <a:t>На уроках географии имеется возможность использовать задания и вопросы, ответы на которые требуют знания материала по другим предметам. Например:</a:t>
            </a:r>
          </a:p>
          <a:p>
            <a:pPr lvl="0"/>
            <a:r>
              <a:rPr lang="ru-RU" sz="2000" dirty="0"/>
              <a:t>Максимальная глубина Чёрного моря 2211м. Определите давление морской воды на этой глубине, если её плотность 1030 кг/м³? (Физика)</a:t>
            </a:r>
          </a:p>
          <a:p>
            <a:pPr lvl="0"/>
            <a:r>
              <a:rPr lang="ru-RU" sz="2000" dirty="0"/>
              <a:t>Земля вращается с запада на восток. Почему подпрыгивая вверх, мы падаем на тоже место, а не смещаемся к западу? (Человек вращается вместе с Землёй, так как притягивается к ней по закону Всемирного тяготения). (Физика)</a:t>
            </a:r>
          </a:p>
          <a:p>
            <a:pPr lvl="0"/>
            <a:r>
              <a:rPr lang="ru-RU" sz="2000" dirty="0"/>
              <a:t>Какую роль в природе при смене времён года играет тот факт, что удельная температура плавления снега и льда сравнительно велика? (Физика)</a:t>
            </a:r>
          </a:p>
          <a:p>
            <a:r>
              <a:rPr lang="ru-RU" sz="2000" dirty="0"/>
              <a:t>Определить приблизительную высоту полета самолета, если температура воздуха у поверхности была +20.°С, а за бортом самолета -15°С.;</a:t>
            </a:r>
          </a:p>
          <a:p>
            <a:r>
              <a:rPr lang="ru-RU" dirty="0"/>
              <a:t>Измерив атмосферное давление у подножия горы, альпинисты поднялись на вершину. Определите высоту горы, если разность давление у подножия и на вершине составила 200 мм ртутного столба.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895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Интегрированные уроки география и биология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-Живые организмы в суровых условиях Антарктики</a:t>
            </a:r>
          </a:p>
          <a:p>
            <a:r>
              <a:rPr lang="ru-RU" dirty="0" smtClean="0"/>
              <a:t>-Мхи и лишайники</a:t>
            </a:r>
          </a:p>
          <a:p>
            <a:r>
              <a:rPr lang="ru-RU" dirty="0" smtClean="0"/>
              <a:t>-Взаимосвязь растений, животных и природных условий в природных зонах Русской равнины </a:t>
            </a:r>
          </a:p>
          <a:p>
            <a:r>
              <a:rPr lang="ru-RU" dirty="0" smtClean="0"/>
              <a:t>-Животный мир и растительный мир  Австралии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181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latin typeface="Garamond" pitchFamily="18" charset="0"/>
              </a:rPr>
              <a:t>Интегрированный урок по географии и истории.</a:t>
            </a:r>
            <a:br>
              <a:rPr lang="ru-RU" sz="2800" dirty="0">
                <a:latin typeface="Garamond" pitchFamily="18" charset="0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>
              <a:latin typeface="Garamond" pitchFamily="18" charset="0"/>
            </a:endParaRPr>
          </a:p>
          <a:p>
            <a:pPr marL="0" indent="0">
              <a:buNone/>
            </a:pPr>
            <a:r>
              <a:rPr lang="ru-RU" dirty="0">
                <a:latin typeface="Garamond" pitchFamily="18" charset="0"/>
              </a:rPr>
              <a:t>-</a:t>
            </a:r>
            <a:r>
              <a:rPr lang="ru-RU" dirty="0" smtClean="0">
                <a:latin typeface="Garamond" pitchFamily="18" charset="0"/>
              </a:rPr>
              <a:t> </a:t>
            </a:r>
            <a:r>
              <a:rPr lang="ru-RU" dirty="0">
                <a:latin typeface="Garamond" pitchFamily="18" charset="0"/>
              </a:rPr>
              <a:t>«Великие географические открытия». </a:t>
            </a:r>
          </a:p>
          <a:p>
            <a:pPr marL="0" indent="0">
              <a:buNone/>
            </a:pPr>
            <a:r>
              <a:rPr lang="ru-RU" dirty="0" smtClean="0">
                <a:latin typeface="Garamond" pitchFamily="18" charset="0"/>
              </a:rPr>
              <a:t>-  </a:t>
            </a:r>
            <a:r>
              <a:rPr lang="ru-RU" dirty="0">
                <a:latin typeface="Garamond" pitchFamily="18" charset="0"/>
              </a:rPr>
              <a:t>«Освоение и заселение территории России». </a:t>
            </a:r>
          </a:p>
          <a:p>
            <a:pPr marL="0" indent="0">
              <a:buNone/>
            </a:pPr>
            <a:r>
              <a:rPr lang="ru-RU" dirty="0">
                <a:latin typeface="Garamond" pitchFamily="18" charset="0"/>
              </a:rPr>
              <a:t>-</a:t>
            </a:r>
            <a:r>
              <a:rPr lang="ru-RU" dirty="0" smtClean="0">
                <a:latin typeface="Garamond" pitchFamily="18" charset="0"/>
              </a:rPr>
              <a:t>  </a:t>
            </a:r>
            <a:r>
              <a:rPr lang="ru-RU" dirty="0">
                <a:latin typeface="Garamond" pitchFamily="18" charset="0"/>
              </a:rPr>
              <a:t>«Религии мира».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397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latin typeface="Garamond" pitchFamily="18" charset="0"/>
              </a:rPr>
              <a:t>Интегрированный урок по географии и обществознанию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>
              <a:latin typeface="Garamond" pitchFamily="18" charset="0"/>
            </a:endParaRPr>
          </a:p>
          <a:p>
            <a:pPr marL="0" indent="0">
              <a:buNone/>
            </a:pPr>
            <a:r>
              <a:rPr lang="ru-RU" dirty="0">
                <a:latin typeface="Garamond" pitchFamily="18" charset="0"/>
              </a:rPr>
              <a:t>-</a:t>
            </a:r>
            <a:r>
              <a:rPr lang="ru-RU" dirty="0" smtClean="0">
                <a:latin typeface="Garamond" pitchFamily="18" charset="0"/>
              </a:rPr>
              <a:t> </a:t>
            </a:r>
            <a:r>
              <a:rPr lang="ru-RU" dirty="0">
                <a:latin typeface="Garamond" pitchFamily="18" charset="0"/>
              </a:rPr>
              <a:t>«Глобальные проблемы человечества». </a:t>
            </a:r>
          </a:p>
          <a:p>
            <a:pPr marL="0" indent="0">
              <a:buNone/>
            </a:pPr>
            <a:r>
              <a:rPr lang="ru-RU" dirty="0">
                <a:latin typeface="Garamond" pitchFamily="18" charset="0"/>
              </a:rPr>
              <a:t>-</a:t>
            </a:r>
            <a:r>
              <a:rPr lang="ru-RU" dirty="0" smtClean="0">
                <a:latin typeface="Garamond" pitchFamily="18" charset="0"/>
              </a:rPr>
              <a:t> </a:t>
            </a:r>
            <a:r>
              <a:rPr lang="ru-RU" dirty="0">
                <a:latin typeface="Garamond" pitchFamily="18" charset="0"/>
              </a:rPr>
              <a:t>«Формы государственного устройства». </a:t>
            </a:r>
          </a:p>
          <a:p>
            <a:pPr marL="0" indent="0">
              <a:buNone/>
            </a:pPr>
            <a:r>
              <a:rPr lang="ru-RU" dirty="0">
                <a:latin typeface="Garamond" pitchFamily="18" charset="0"/>
              </a:rPr>
              <a:t>-</a:t>
            </a:r>
            <a:r>
              <a:rPr lang="ru-RU" dirty="0" smtClean="0">
                <a:latin typeface="Garamond" pitchFamily="18" charset="0"/>
              </a:rPr>
              <a:t> </a:t>
            </a:r>
            <a:r>
              <a:rPr lang="ru-RU" dirty="0">
                <a:latin typeface="Garamond" pitchFamily="18" charset="0"/>
              </a:rPr>
              <a:t>«Цикличность развития экономики». </a:t>
            </a:r>
          </a:p>
          <a:p>
            <a:pPr marL="0" indent="0">
              <a:buNone/>
            </a:pPr>
            <a:endParaRPr lang="ru-RU" dirty="0">
              <a:latin typeface="Garamond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861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Интегрированный урок география, физика, литература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-Пословицы и поговорки</a:t>
            </a:r>
          </a:p>
          <a:p>
            <a:r>
              <a:rPr lang="ru-RU" dirty="0" smtClean="0"/>
              <a:t>-Стихотворения русских поэтов </a:t>
            </a:r>
            <a:r>
              <a:rPr lang="ru-RU" dirty="0" err="1" smtClean="0"/>
              <a:t>А.С.Пушкина</a:t>
            </a:r>
            <a:r>
              <a:rPr lang="ru-RU" dirty="0" err="1"/>
              <a:t>,</a:t>
            </a:r>
            <a:r>
              <a:rPr lang="ru-RU" dirty="0" err="1" smtClean="0"/>
              <a:t>Ф.Тютчева</a:t>
            </a:r>
            <a:r>
              <a:rPr lang="ru-RU" dirty="0" smtClean="0"/>
              <a:t>, </a:t>
            </a:r>
            <a:r>
              <a:rPr lang="ru-RU" dirty="0" err="1" smtClean="0"/>
              <a:t>А.Фета</a:t>
            </a:r>
            <a:r>
              <a:rPr lang="ru-RU" dirty="0" smtClean="0"/>
              <a:t>, </a:t>
            </a:r>
            <a:r>
              <a:rPr lang="ru-RU" dirty="0" err="1" smtClean="0"/>
              <a:t>С.Есенина</a:t>
            </a:r>
            <a:r>
              <a:rPr lang="ru-RU" dirty="0" smtClean="0"/>
              <a:t>, </a:t>
            </a:r>
            <a:r>
              <a:rPr lang="ru-RU" dirty="0" err="1" smtClean="0"/>
              <a:t>А.Плещеева</a:t>
            </a:r>
            <a:r>
              <a:rPr lang="ru-RU" dirty="0" smtClean="0"/>
              <a:t>, </a:t>
            </a:r>
            <a:r>
              <a:rPr lang="ru-RU" dirty="0" err="1" smtClean="0"/>
              <a:t>С.Маршака</a:t>
            </a:r>
            <a:r>
              <a:rPr lang="ru-RU" dirty="0"/>
              <a:t> </a:t>
            </a:r>
            <a:r>
              <a:rPr lang="ru-RU" dirty="0" smtClean="0"/>
              <a:t>о природе и погодных явлениях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41407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latin typeface="Garamond" pitchFamily="18" charset="0"/>
              </a:rPr>
              <a:t>Интегрированные уроки по географии и химии.</a:t>
            </a:r>
            <a:br>
              <a:rPr lang="ru-RU" sz="3200" dirty="0">
                <a:latin typeface="Garamond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>
              <a:latin typeface="Garamond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Garamond" pitchFamily="18" charset="0"/>
              </a:rPr>
              <a:t>-География </a:t>
            </a:r>
            <a:r>
              <a:rPr lang="ru-RU" dirty="0">
                <a:latin typeface="Garamond" pitchFamily="18" charset="0"/>
              </a:rPr>
              <a:t>«Топливная промышленность России» + химия «Углеводороды».</a:t>
            </a:r>
          </a:p>
          <a:p>
            <a:pPr marL="0" indent="0">
              <a:buNone/>
            </a:pPr>
            <a:r>
              <a:rPr lang="ru-RU" dirty="0" smtClean="0">
                <a:latin typeface="Garamond" pitchFamily="18" charset="0"/>
              </a:rPr>
              <a:t>-География </a:t>
            </a:r>
            <a:r>
              <a:rPr lang="ru-RU" dirty="0">
                <a:latin typeface="Garamond" pitchFamily="18" charset="0"/>
              </a:rPr>
              <a:t>«Металлургическая промышленность» + химия «Металлы и их свойства».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273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Краеведение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800" dirty="0"/>
              <a:t>Интеграция является важнейшим принципом построения системы краеведческого образования. Интеграция краеведческого материала позволяет восстановить естественное единство и взаимосвязь всех знаний о родном крае, а результатом становится создание полной , целостной картины мира, в котором живут школьники.</a:t>
            </a:r>
          </a:p>
          <a:p>
            <a:pPr>
              <a:lnSpc>
                <a:spcPct val="80000"/>
              </a:lnSpc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dirty="0" smtClean="0"/>
              <a:t>География и иностранный язык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5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en-US" sz="54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France</a:t>
            </a:r>
            <a:r>
              <a:rPr lang="ru-RU" sz="54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geographie</a:t>
            </a:r>
            <a:endParaRPr lang="ru-RU" sz="54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5400" dirty="0"/>
          </a:p>
        </p:txBody>
      </p:sp>
      <p:pic>
        <p:nvPicPr>
          <p:cNvPr id="4" name="Picture 15" descr="carte_france_fleuve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503487"/>
            <a:ext cx="4068763" cy="356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MM900178248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69232"/>
            <a:ext cx="2392362" cy="145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034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>
                <a:latin typeface="Century" panose="02040604050505020304" pitchFamily="18" charset="0"/>
              </a:rPr>
              <a:t>Интеграция </a:t>
            </a:r>
            <a:r>
              <a:rPr lang="ru-RU" dirty="0">
                <a:latin typeface="Century" panose="02040604050505020304" pitchFamily="18" charset="0"/>
              </a:rPr>
              <a:t>(лат.)- объединение в целое каких-либо частей или элементов в процессе развития.</a:t>
            </a:r>
            <a:br>
              <a:rPr lang="ru-RU" dirty="0">
                <a:latin typeface="Century" panose="02040604050505020304" pitchFamily="18" charset="0"/>
              </a:rPr>
            </a:br>
            <a:r>
              <a:rPr lang="ru-RU" dirty="0">
                <a:latin typeface="Century" panose="02040604050505020304" pitchFamily="18" charset="0"/>
              </a:rPr>
              <a:t/>
            </a:r>
            <a:br>
              <a:rPr lang="ru-RU" dirty="0">
                <a:latin typeface="Century" panose="02040604050505020304" pitchFamily="18" charset="0"/>
              </a:rPr>
            </a:br>
            <a:r>
              <a:rPr lang="ru-RU" dirty="0">
                <a:latin typeface="Century" panose="02040604050505020304" pitchFamily="18" charset="0"/>
              </a:rPr>
              <a:t>(Толковый словарь </a:t>
            </a:r>
            <a:r>
              <a:rPr lang="ru-RU" dirty="0" err="1">
                <a:latin typeface="Century" panose="02040604050505020304" pitchFamily="18" charset="0"/>
              </a:rPr>
              <a:t>Д.Н.Ушакова</a:t>
            </a:r>
            <a:r>
              <a:rPr lang="ru-RU" dirty="0">
                <a:latin typeface="Century" panose="02040604050505020304" pitchFamily="18" charset="0"/>
              </a:rPr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830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Плюсы интегрированных уроков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1840" y="1602508"/>
            <a:ext cx="5770984" cy="441878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Используя процесс интеграции наук в школьном обучении, реализующийся через </a:t>
            </a:r>
            <a:r>
              <a:rPr lang="ru-RU" sz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межпредметные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связи, можно достичь следующих </a:t>
            </a: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результатов:</a:t>
            </a: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знания приобретают качества системности;</a:t>
            </a: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умения становятся обобщенными, способствуют комплексному применению знаний, их синтезу, переносу идей и методов из одной науки в другую, что лежит в основе творческого подхода к научной, художественной деятельности человека в современных условиях;</a:t>
            </a: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-усиливается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мировоззренческая направленность познавательных интересов учащихся;</a:t>
            </a: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более эффективно формируются их убеждения, и достигается всестороннее развитие личности; способствует оптимизации, интенсификации учебной и педагогической деятельности.</a:t>
            </a: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1" y="1628801"/>
            <a:ext cx="2736305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79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 интегрированного обучения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Garamond" pitchFamily="18" charset="0"/>
              </a:rPr>
              <a:t>Эффективность интегрированного обучения зависит от правильного, педагогически обоснованного выбора форм организации обучения, который обеспечивается глубоким и всесторонним анализом образовательных, развивающих, воспитательных возможностей каждой из них.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105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Интегрированный урок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/>
              <a:t> </a:t>
            </a:r>
            <a:r>
              <a:rPr lang="ru-RU" b="1" dirty="0"/>
              <a:t>восполнять материал одного предмета материалом другого, объединяя отобранные части в единое целое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b="1" dirty="0"/>
          </a:p>
          <a:p>
            <a:pPr>
              <a:lnSpc>
                <a:spcPct val="90000"/>
              </a:lnSpc>
            </a:pPr>
            <a:r>
              <a:rPr lang="ru-RU" b="1" i="1" dirty="0"/>
              <a:t>идея предмета</a:t>
            </a:r>
            <a:r>
              <a:rPr lang="ru-RU" b="1" dirty="0"/>
              <a:t>, которой посвящён урок, должна оставаться ведущей, основной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687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Georgia" panose="02040502050405020303" pitchFamily="18" charset="0"/>
              </a:rPr>
              <a:t>ТРИ  УРОВНЯ  ИНТЕГРАЦИИ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 Box 9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 err="1" smtClean="0">
                <a:latin typeface="Georgia" panose="02040502050405020303" pitchFamily="18" charset="0"/>
              </a:rPr>
              <a:t>Межпредметная</a:t>
            </a:r>
            <a:endParaRPr lang="ru-RU" sz="3200" b="1" dirty="0" smtClean="0">
              <a:latin typeface="Georgia" panose="02040502050405020303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b="1" dirty="0" err="1" smtClean="0">
                <a:latin typeface="Georgia" panose="02040502050405020303" pitchFamily="18" charset="0"/>
              </a:rPr>
              <a:t>Внутрипредметная</a:t>
            </a:r>
            <a:endParaRPr lang="ru-RU" b="1" dirty="0" smtClean="0">
              <a:latin typeface="Georgia" panose="02040502050405020303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sz="3200" b="1" dirty="0" err="1" smtClean="0">
                <a:latin typeface="Georgia" panose="02040502050405020303" pitchFamily="18" charset="0"/>
              </a:rPr>
              <a:t>Транспредметная</a:t>
            </a:r>
            <a:r>
              <a:rPr lang="ru-RU" sz="3200" b="1" dirty="0" smtClean="0">
                <a:latin typeface="Georgia" panose="02040502050405020303" pitchFamily="18" charset="0"/>
              </a:rPr>
              <a:t> </a:t>
            </a:r>
            <a:r>
              <a:rPr lang="ru-RU" sz="3200" dirty="0" smtClean="0">
                <a:latin typeface="Georgia" panose="02040502050405020303" pitchFamily="18" charset="0"/>
              </a:rPr>
              <a:t> </a:t>
            </a:r>
            <a:endParaRPr lang="ru-RU" sz="32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03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интеграция?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/>
          </a:p>
        </p:txBody>
      </p:sp>
      <p:pic>
        <p:nvPicPr>
          <p:cNvPr id="4" name="Picture 2" descr="C:\Users\Тамара\Desktop\ассоциация уч геогр\Секционное занятие\3933738-e2f331d9cc7222a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371600"/>
            <a:ext cx="4788024" cy="450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166843"/>
            <a:ext cx="43559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Интеграция, как учебная категория – это есть процесс и результат создания неразрывно связанного, единого, цельного, которая в обучении реализуется как взаимопроникновение учебных предметов друг в друга, через использование ряда сквозных идей, проходящих через различные школьные предметы, что приводит к стиранию граней между ними.</a:t>
            </a:r>
          </a:p>
        </p:txBody>
      </p:sp>
    </p:spTree>
    <p:extLst>
      <p:ext uri="{BB962C8B-B14F-4D97-AF65-F5344CB8AC3E}">
        <p14:creationId xmlns:p14="http://schemas.microsoft.com/office/powerpoint/2010/main" val="321885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Интегрированное обучение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ru-RU" dirty="0">
                <a:latin typeface="Garamond" pitchFamily="18" charset="0"/>
              </a:rPr>
              <a:t>способствует развитию научного стиля мышления учащихся;</a:t>
            </a:r>
          </a:p>
          <a:p>
            <a:pPr lvl="0">
              <a:lnSpc>
                <a:spcPct val="100000"/>
              </a:lnSpc>
            </a:pPr>
            <a:r>
              <a:rPr lang="ru-RU" dirty="0">
                <a:latin typeface="Garamond" pitchFamily="18" charset="0"/>
              </a:rPr>
              <a:t>даёт возможность широкого применения учащимися естественнонаучного метода познания;</a:t>
            </a:r>
          </a:p>
          <a:p>
            <a:pPr lvl="0">
              <a:lnSpc>
                <a:spcPct val="100000"/>
              </a:lnSpc>
            </a:pPr>
            <a:r>
              <a:rPr lang="ru-RU" dirty="0">
                <a:latin typeface="Garamond" pitchFamily="18" charset="0"/>
              </a:rPr>
              <a:t>формирует комплексный подход к учебным предметам, единый с точки зрения естественных наук взгляд на ту или иную проблему, отражающую объективные связи в окружающем </a:t>
            </a:r>
            <a:r>
              <a:rPr lang="ru-RU" dirty="0" smtClean="0">
                <a:latin typeface="Garamond" pitchFamily="18" charset="0"/>
              </a:rPr>
              <a:t>мире.</a:t>
            </a:r>
            <a:endParaRPr lang="ru-RU" dirty="0">
              <a:latin typeface="Garamond" pitchFamily="18" charset="0"/>
            </a:endParaRPr>
          </a:p>
          <a:p>
            <a:pPr lvl="0">
              <a:lnSpc>
                <a:spcPct val="100000"/>
              </a:lnSpc>
            </a:pPr>
            <a:r>
              <a:rPr lang="ru-RU" dirty="0">
                <a:latin typeface="Garamond" pitchFamily="18" charset="0"/>
              </a:rPr>
              <a:t>повышает качество знаний учащихся;</a:t>
            </a:r>
          </a:p>
          <a:p>
            <a:pPr lvl="0">
              <a:lnSpc>
                <a:spcPct val="100000"/>
              </a:lnSpc>
            </a:pPr>
            <a:r>
              <a:rPr lang="ru-RU" dirty="0">
                <a:latin typeface="Garamond" pitchFamily="18" charset="0"/>
              </a:rPr>
              <a:t>повышает и развивает интерес учащихся к предметам, формирует убеждение учащихся, что они могут изучать с пониманием более сложные вещи в сравнении с теми, которые предлагаются в учебнике;</a:t>
            </a:r>
          </a:p>
          <a:p>
            <a:pPr lvl="0">
              <a:lnSpc>
                <a:spcPct val="100000"/>
              </a:lnSpc>
            </a:pPr>
            <a:r>
              <a:rPr lang="ru-RU" dirty="0">
                <a:latin typeface="Garamond" pitchFamily="18" charset="0"/>
              </a:rPr>
              <a:t>расширяет кругозор учащихся, способствует развитию творческих возможностей учащихся, помогает более глубокому осознанию и усвоению программного материала;</a:t>
            </a:r>
          </a:p>
          <a:p>
            <a:pPr lvl="0">
              <a:lnSpc>
                <a:spcPct val="100000"/>
              </a:lnSpc>
            </a:pPr>
            <a:r>
              <a:rPr lang="ru-RU" dirty="0">
                <a:latin typeface="Garamond" pitchFamily="18" charset="0"/>
              </a:rPr>
              <a:t>приобщает школьников к научно-исследовательской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417763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i="1"/>
              <a:t>Интеграция может выражаться в различных формах: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/>
              <a:t>объединение содержания различных предметов по одной теме</a:t>
            </a:r>
            <a:br>
              <a:rPr lang="ru-RU"/>
            </a:br>
            <a:r>
              <a:rPr lang="ru-RU"/>
              <a:t>на одном уроке (концентрированная интеграция);</a:t>
            </a:r>
          </a:p>
          <a:p>
            <a:pPr>
              <a:lnSpc>
                <a:spcPct val="90000"/>
              </a:lnSpc>
            </a:pPr>
            <a:r>
              <a:rPr lang="ru-RU"/>
              <a:t>изучение определенной темы в цикле предметов на различных уроках (линейная интеграция);</a:t>
            </a:r>
          </a:p>
          <a:p>
            <a:pPr>
              <a:lnSpc>
                <a:spcPct val="90000"/>
              </a:lnSpc>
            </a:pPr>
            <a:r>
              <a:rPr lang="ru-RU"/>
              <a:t>система творческих заданий интегративного типа. </a:t>
            </a:r>
          </a:p>
          <a:p>
            <a:pPr>
              <a:lnSpc>
                <a:spcPct val="90000"/>
              </a:lnSpc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2264296"/>
          </a:xfrm>
        </p:spPr>
        <p:txBody>
          <a:bodyPr/>
          <a:lstStyle/>
          <a:p>
            <a:r>
              <a:rPr lang="ru-RU" sz="2400" b="1" dirty="0">
                <a:latin typeface="Garamond" pitchFamily="18" charset="0"/>
                <a:ea typeface="Times New Roman"/>
              </a:rPr>
              <a:t>География – наука </a:t>
            </a:r>
            <a:r>
              <a:rPr lang="ru-RU" sz="2400" b="1" dirty="0" smtClean="0">
                <a:latin typeface="Garamond" pitchFamily="18" charset="0"/>
                <a:ea typeface="Times New Roman"/>
              </a:rPr>
              <a:t>интегральная.  </a:t>
            </a:r>
            <a:r>
              <a:rPr lang="ru-RU" sz="2400" b="1" dirty="0">
                <a:latin typeface="Garamond" pitchFamily="18" charset="0"/>
                <a:ea typeface="Times New Roman"/>
              </a:rPr>
              <a:t>Она имеет многогранные связи с другими предметами. Объясняется это тем, что география изучает как природные, так и общественные системы и поэтому широко опирается на знания как естественных, так и гуманитарных наук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367171"/>
            <a:ext cx="29523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Гуманитарный цикл предметов: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  <a:latin typeface="Garamond" pitchFamily="18" charset="0"/>
              </a:rPr>
              <a:t>Литература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  <a:latin typeface="Garamond" pitchFamily="18" charset="0"/>
              </a:rPr>
              <a:t>Языки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  <a:latin typeface="Garamond" pitchFamily="18" charset="0"/>
              </a:rPr>
              <a:t>  История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  <a:latin typeface="Garamond" pitchFamily="18" charset="0"/>
              </a:rPr>
              <a:t>Экономика       </a:t>
            </a:r>
            <a:endParaRPr lang="ru-RU" dirty="0" smtClean="0">
              <a:solidFill>
                <a:prstClr val="white"/>
              </a:solidFill>
              <a:latin typeface="Garamond" pitchFamily="18" charset="0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  <a:latin typeface="Garamond" pitchFamily="18" charset="0"/>
              </a:rPr>
              <a:t>     </a:t>
            </a:r>
            <a:r>
              <a:rPr lang="ru-RU" dirty="0">
                <a:solidFill>
                  <a:prstClr val="white"/>
                </a:solidFill>
                <a:latin typeface="Garamond" pitchFamily="18" charset="0"/>
              </a:rPr>
              <a:t>Музыка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  <a:latin typeface="Garamond" pitchFamily="18" charset="0"/>
              </a:rPr>
              <a:t>ИЗО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  <a:latin typeface="Garamond" pitchFamily="18" charset="0"/>
              </a:rPr>
              <a:t> Обществознание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2367171"/>
            <a:ext cx="32507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Естественно-</a:t>
            </a:r>
            <a:r>
              <a:rPr lang="ru-RU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математичкский</a:t>
            </a: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 цикл предметов: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  <a:latin typeface="Garamond" pitchFamily="18" charset="0"/>
              </a:rPr>
              <a:t>Математика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  <a:latin typeface="Garamond" pitchFamily="18" charset="0"/>
              </a:rPr>
              <a:t>Физика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  <a:latin typeface="Garamond" pitchFamily="18" charset="0"/>
              </a:rPr>
              <a:t> Химия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  <a:latin typeface="Garamond" pitchFamily="18" charset="0"/>
              </a:rPr>
              <a:t>Биология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  <a:latin typeface="Garamond" pitchFamily="18" charset="0"/>
              </a:rPr>
              <a:t>Астрономия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  <a:latin typeface="Garamond" pitchFamily="18" charset="0"/>
              </a:rPr>
              <a:t>Экология</a:t>
            </a:r>
          </a:p>
        </p:txBody>
      </p:sp>
      <p:sp>
        <p:nvSpPr>
          <p:cNvPr id="6" name="Стрелка углом 5"/>
          <p:cNvSpPr/>
          <p:nvPr/>
        </p:nvSpPr>
        <p:spPr>
          <a:xfrm rot="10800000">
            <a:off x="2976562" y="2636912"/>
            <a:ext cx="1019374" cy="2160240"/>
          </a:xfrm>
          <a:prstGeom prst="bentArrow">
            <a:avLst>
              <a:gd name="adj1" fmla="val 25000"/>
              <a:gd name="adj2" fmla="val 3012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 углом 6"/>
          <p:cNvSpPr/>
          <p:nvPr/>
        </p:nvSpPr>
        <p:spPr>
          <a:xfrm rot="10800000" flipH="1">
            <a:off x="5004048" y="2636912"/>
            <a:ext cx="1091382" cy="2160240"/>
          </a:xfrm>
          <a:prstGeom prst="bentArrow">
            <a:avLst>
              <a:gd name="adj1" fmla="val 25000"/>
              <a:gd name="adj2" fmla="val 3012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35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Привлечение наглядных пособий из других предметов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400" dirty="0">
                <a:latin typeface="Garamond" pitchFamily="18" charset="0"/>
              </a:rPr>
              <a:t>Из </a:t>
            </a:r>
            <a:r>
              <a:rPr lang="ru-RU" sz="2400" b="1" i="1" dirty="0">
                <a:latin typeface="Garamond" pitchFamily="18" charset="0"/>
              </a:rPr>
              <a:t>биологии</a:t>
            </a:r>
            <a:r>
              <a:rPr lang="ru-RU" sz="2400" dirty="0">
                <a:latin typeface="Garamond" pitchFamily="18" charset="0"/>
              </a:rPr>
              <a:t> –  различные гербарии (мхи, лишайники и т.д.),                                чучела птиц,  таблицы (водоросли и др.)</a:t>
            </a:r>
          </a:p>
          <a:p>
            <a:pPr marL="0" indent="0" algn="just">
              <a:buNone/>
            </a:pPr>
            <a:r>
              <a:rPr lang="ru-RU" sz="2400" dirty="0">
                <a:latin typeface="Garamond" pitchFamily="18" charset="0"/>
              </a:rPr>
              <a:t>•Из </a:t>
            </a:r>
            <a:r>
              <a:rPr lang="ru-RU" sz="2400" b="1" i="1" dirty="0">
                <a:latin typeface="Garamond" pitchFamily="18" charset="0"/>
              </a:rPr>
              <a:t>химии</a:t>
            </a:r>
            <a:r>
              <a:rPr lang="ru-RU" sz="2400" dirty="0">
                <a:latin typeface="Garamond" pitchFamily="18" charset="0"/>
              </a:rPr>
              <a:t> -  периодическую таблицу химических элементов Д.И. Менделеева                                             (в  9 классе),  коллекции продуктов переработки нефти</a:t>
            </a:r>
          </a:p>
          <a:p>
            <a:pPr marL="0" indent="0" algn="just">
              <a:buNone/>
            </a:pPr>
            <a:r>
              <a:rPr lang="ru-RU" sz="2400" dirty="0">
                <a:latin typeface="Garamond" pitchFamily="18" charset="0"/>
              </a:rPr>
              <a:t>•Из </a:t>
            </a:r>
            <a:r>
              <a:rPr lang="ru-RU" sz="2400" b="1" i="1" dirty="0">
                <a:latin typeface="Garamond" pitchFamily="18" charset="0"/>
              </a:rPr>
              <a:t>ИЗО </a:t>
            </a:r>
            <a:r>
              <a:rPr lang="ru-RU" sz="2400" dirty="0" smtClean="0">
                <a:latin typeface="Garamond" pitchFamily="18" charset="0"/>
              </a:rPr>
              <a:t>–  </a:t>
            </a:r>
            <a:r>
              <a:rPr lang="ru-RU" sz="2400" dirty="0">
                <a:latin typeface="Garamond" pitchFamily="18" charset="0"/>
              </a:rPr>
              <a:t>картины «Последний день Помпеи», «Девятый вал»</a:t>
            </a:r>
          </a:p>
          <a:p>
            <a:pPr marL="0" indent="0" algn="just">
              <a:buNone/>
            </a:pPr>
            <a:r>
              <a:rPr lang="ru-RU" sz="2400" dirty="0">
                <a:latin typeface="Garamond" pitchFamily="18" charset="0"/>
              </a:rPr>
              <a:t>•Из </a:t>
            </a:r>
            <a:r>
              <a:rPr lang="ru-RU" sz="2400" b="1" i="1" dirty="0">
                <a:latin typeface="Garamond" pitchFamily="18" charset="0"/>
              </a:rPr>
              <a:t>ОБЖ </a:t>
            </a:r>
            <a:r>
              <a:rPr lang="ru-RU" sz="2400" dirty="0" smtClean="0">
                <a:latin typeface="Garamond" pitchFamily="18" charset="0"/>
              </a:rPr>
              <a:t>– </a:t>
            </a:r>
            <a:r>
              <a:rPr lang="ru-RU" sz="2400" dirty="0">
                <a:latin typeface="Garamond" pitchFamily="18" charset="0"/>
              </a:rPr>
              <a:t>таблицы «Правила поведения людей во время землетрясений»,                                                                                                             «……извержений вулканов» и других стихийных бедствий</a:t>
            </a:r>
          </a:p>
          <a:p>
            <a:pPr marL="0" indent="0" algn="just">
              <a:buNone/>
            </a:pPr>
            <a:r>
              <a:rPr lang="ru-RU" sz="2400" dirty="0">
                <a:latin typeface="Garamond" pitchFamily="18" charset="0"/>
              </a:rPr>
              <a:t>•Из </a:t>
            </a:r>
            <a:r>
              <a:rPr lang="ru-RU" sz="2400" b="1" i="1" dirty="0">
                <a:latin typeface="Garamond" pitchFamily="18" charset="0"/>
              </a:rPr>
              <a:t>обществознания </a:t>
            </a:r>
            <a:r>
              <a:rPr lang="ru-RU" sz="2400" dirty="0">
                <a:latin typeface="Garamond" pitchFamily="18" charset="0"/>
              </a:rPr>
              <a:t>– конституция РФ</a:t>
            </a:r>
          </a:p>
          <a:p>
            <a:pPr marL="0" indent="0" algn="just">
              <a:buNone/>
            </a:pPr>
            <a:r>
              <a:rPr lang="ru-RU" sz="2400" dirty="0">
                <a:latin typeface="Garamond" pitchFamily="18" charset="0"/>
              </a:rPr>
              <a:t>•Из </a:t>
            </a:r>
            <a:r>
              <a:rPr lang="ru-RU" sz="2400" b="1" i="1" dirty="0">
                <a:latin typeface="Garamond" pitchFamily="18" charset="0"/>
              </a:rPr>
              <a:t>истории</a:t>
            </a:r>
            <a:r>
              <a:rPr lang="ru-RU" sz="2400" dirty="0">
                <a:latin typeface="Garamond" pitchFamily="18" charset="0"/>
              </a:rPr>
              <a:t> -      портреты Аристотеля, Геродота, Н. Коперника, Г. Галилея.</a:t>
            </a:r>
          </a:p>
          <a:p>
            <a:pPr marL="0" indent="0" algn="just">
              <a:buNone/>
            </a:pPr>
            <a:endParaRPr lang="ru-RU" dirty="0">
              <a:latin typeface="Garamond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073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640</TotalTime>
  <Words>919</Words>
  <Application>Microsoft Office PowerPoint</Application>
  <PresentationFormat>Экран (4:3)</PresentationFormat>
  <Paragraphs>107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Calibri</vt:lpstr>
      <vt:lpstr>Century</vt:lpstr>
      <vt:lpstr>Garamond</vt:lpstr>
      <vt:lpstr>Georgia</vt:lpstr>
      <vt:lpstr>Times New Roman</vt:lpstr>
      <vt:lpstr>Wingdings</vt:lpstr>
      <vt:lpstr>Вершина горы</vt:lpstr>
      <vt:lpstr>Межпредметная интеграция как средство повышения качества обучения</vt:lpstr>
      <vt:lpstr>Презентация PowerPoint</vt:lpstr>
      <vt:lpstr>Интегрированный урок</vt:lpstr>
      <vt:lpstr>ТРИ  УРОВНЯ  ИНТЕГРАЦИИ</vt:lpstr>
      <vt:lpstr>Что такое интеграция?  </vt:lpstr>
      <vt:lpstr>Интегрированное обучение </vt:lpstr>
      <vt:lpstr>Интеграция может выражаться в различных формах:</vt:lpstr>
      <vt:lpstr>География – наука интегральная.  Она имеет многогранные связи с другими предметами. Объясняется это тем, что география изучает как природные, так и общественные системы и поэтому широко опирается на знания как естественных, так и гуманитарных наук</vt:lpstr>
      <vt:lpstr>Привлечение наглядных пособий из других предметов</vt:lpstr>
      <vt:lpstr>Интегрированный урок по географии и математике. </vt:lpstr>
      <vt:lpstr>Интегрированные уроки по географии и физике. </vt:lpstr>
      <vt:lpstr>Внедрение задач и вопросов межпредметного характера</vt:lpstr>
      <vt:lpstr>Интегрированные уроки география и биология</vt:lpstr>
      <vt:lpstr>Интегрированный урок по географии и истории. </vt:lpstr>
      <vt:lpstr>Интегрированный урок по географии и обществознанию</vt:lpstr>
      <vt:lpstr>Интегрированный урок география, физика, литература</vt:lpstr>
      <vt:lpstr>Интегрированные уроки по географии и химии. </vt:lpstr>
      <vt:lpstr>Краеведение</vt:lpstr>
      <vt:lpstr>География и иностранный язык</vt:lpstr>
      <vt:lpstr>Плюсы интегрированных уроков </vt:lpstr>
      <vt:lpstr>Результат интегрированного обучения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Интегративное обучение в изучении предметов географии и биологии.</dc:title>
  <dc:creator>Сергей</dc:creator>
  <cp:lastModifiedBy>Пользователь Windows</cp:lastModifiedBy>
  <cp:revision>70</cp:revision>
  <dcterms:created xsi:type="dcterms:W3CDTF">2009-04-10T14:46:12Z</dcterms:created>
  <dcterms:modified xsi:type="dcterms:W3CDTF">2024-02-20T05:27:19Z</dcterms:modified>
</cp:coreProperties>
</file>