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7"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0" d="100"/>
          <a:sy n="80" d="100"/>
        </p:scale>
        <p:origin x="-1086" y="49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2362062-FAE6-46A9-81A9-ECBAAEE062ED}" type="datetimeFigureOut">
              <a:rPr lang="ru-RU" smtClean="0"/>
              <a:t>13.04.2018</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310C913-C091-4BC4-9D92-3BE82D7778B4}" type="slidenum">
              <a:rPr lang="ru-RU" smtClean="0"/>
              <a:t>‹#›</a:t>
            </a:fld>
            <a:endParaRPr lang="ru-RU"/>
          </a:p>
        </p:txBody>
      </p:sp>
    </p:spTree>
    <p:extLst>
      <p:ext uri="{BB962C8B-B14F-4D97-AF65-F5344CB8AC3E}">
        <p14:creationId xmlns:p14="http://schemas.microsoft.com/office/powerpoint/2010/main" val="4177273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53EBB13-80F1-434D-981D-51E28C3B3FD0}" type="slidenum">
              <a:rPr lang="ru-RU" smtClean="0">
                <a:solidFill>
                  <a:prstClr val="black"/>
                </a:solidFill>
              </a:rPr>
              <a:pPr/>
              <a:t>10</a:t>
            </a:fld>
            <a:endParaRPr lang="ru-RU">
              <a:solidFill>
                <a:prstClr val="black"/>
              </a:solidFill>
            </a:endParaRPr>
          </a:p>
        </p:txBody>
      </p:sp>
    </p:spTree>
    <p:extLst>
      <p:ext uri="{BB962C8B-B14F-4D97-AF65-F5344CB8AC3E}">
        <p14:creationId xmlns:p14="http://schemas.microsoft.com/office/powerpoint/2010/main" val="3685569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13.04.2018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13.04.2018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13.04.2018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13.04.2018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13.04.2018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13.04.2018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13.04.2018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13.04.2018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13.04.2018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13.04.2018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13.04.2018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13.04.2018</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9.wmf"/><Relationship Id="rId5" Type="http://schemas.openxmlformats.org/officeDocument/2006/relationships/oleObject" Target="../embeddings/oleObject2.bin"/><Relationship Id="rId4" Type="http://schemas.openxmlformats.org/officeDocument/2006/relationships/image" Target="../media/image8.wmf"/></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0.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gi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E:\Documents and Settings\Сапронова_О_Н\Рабочий стол\10.jpg"/>
          <p:cNvPicPr>
            <a:picLocks noChangeAspect="1" noChangeArrowheads="1"/>
          </p:cNvPicPr>
          <p:nvPr/>
        </p:nvPicPr>
        <p:blipFill>
          <a:blip r:embed="rId2" cstate="print">
            <a:lum bright="40000" contrast="-40000"/>
          </a:blip>
          <a:srcRect/>
          <a:stretch>
            <a:fillRect/>
          </a:stretch>
        </p:blipFill>
        <p:spPr bwMode="auto">
          <a:xfrm>
            <a:off x="-1203" y="-24"/>
            <a:ext cx="9146407" cy="6858024"/>
          </a:xfrm>
          <a:prstGeom prst="rect">
            <a:avLst/>
          </a:prstGeom>
          <a:noFill/>
        </p:spPr>
      </p:pic>
      <p:sp>
        <p:nvSpPr>
          <p:cNvPr id="2" name="Заголовок 1"/>
          <p:cNvSpPr>
            <a:spLocks noGrp="1"/>
          </p:cNvSpPr>
          <p:nvPr>
            <p:ph type="ctrTitle"/>
          </p:nvPr>
        </p:nvSpPr>
        <p:spPr>
          <a:xfrm>
            <a:off x="142844" y="142852"/>
            <a:ext cx="8643998" cy="4714908"/>
          </a:xfrm>
        </p:spPr>
        <p:txBody>
          <a:bodyPr>
            <a:noAutofit/>
          </a:bodyPr>
          <a:lstStyle/>
          <a:p>
            <a:r>
              <a:rPr lang="en-US" sz="8800" b="1" dirty="0" smtClean="0">
                <a:solidFill>
                  <a:srgbClr val="FF0000"/>
                </a:solidFill>
                <a:latin typeface="Monotype Corsiva" pitchFamily="66" charset="0"/>
              </a:rPr>
              <a:t>C</a:t>
            </a:r>
            <a:r>
              <a:rPr lang="ru-RU" sz="8800" b="1" dirty="0" smtClean="0">
                <a:solidFill>
                  <a:srgbClr val="FF0000"/>
                </a:solidFill>
                <a:latin typeface="Monotype Corsiva" pitchFamily="66" charset="0"/>
              </a:rPr>
              <a:t>ерпуховская математическая регата 2018</a:t>
            </a:r>
            <a:endParaRPr lang="ru-RU" sz="8800" b="1" dirty="0">
              <a:solidFill>
                <a:srgbClr val="FF0000"/>
              </a:solidFill>
              <a:latin typeface="Monotype Corsiva" pitchFamily="66" charset="0"/>
            </a:endParaRPr>
          </a:p>
        </p:txBody>
      </p:sp>
      <p:sp>
        <p:nvSpPr>
          <p:cNvPr id="3" name="Подзаголовок 2"/>
          <p:cNvSpPr>
            <a:spLocks noGrp="1"/>
          </p:cNvSpPr>
          <p:nvPr>
            <p:ph type="subTitle" idx="1"/>
          </p:nvPr>
        </p:nvSpPr>
        <p:spPr>
          <a:xfrm>
            <a:off x="1371600" y="3886200"/>
            <a:ext cx="6400800" cy="2971800"/>
          </a:xfrm>
        </p:spPr>
        <p:txBody>
          <a:bodyPr>
            <a:normAutofit fontScale="92500" lnSpcReduction="20000"/>
          </a:bodyPr>
          <a:lstStyle/>
          <a:p>
            <a:endParaRPr lang="ru-RU" sz="6600" b="1" dirty="0" smtClean="0"/>
          </a:p>
          <a:p>
            <a:r>
              <a:rPr lang="ru-RU" sz="13500" b="1" dirty="0" smtClean="0">
                <a:solidFill>
                  <a:srgbClr val="0070C0"/>
                </a:solidFill>
                <a:latin typeface="Monotype Corsiva" pitchFamily="66" charset="0"/>
              </a:rPr>
              <a:t>8 классы</a:t>
            </a:r>
            <a:endParaRPr lang="ru-RU" sz="13500" b="1" dirty="0">
              <a:solidFill>
                <a:srgbClr val="0070C0"/>
              </a:solidFill>
              <a:latin typeface="Monotype Corsiva" pitchFamily="66" charset="0"/>
            </a:endParaRPr>
          </a:p>
        </p:txBody>
      </p:sp>
    </p:spTree>
    <p:extLst>
      <p:ext uri="{BB962C8B-B14F-4D97-AF65-F5344CB8AC3E}">
        <p14:creationId xmlns:p14="http://schemas.microsoft.com/office/powerpoint/2010/main" val="115553843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84"/>
            <a:ext cx="8229600" cy="582594"/>
          </a:xfrm>
        </p:spPr>
        <p:txBody>
          <a:bodyPr>
            <a:noAutofit/>
          </a:bodyPr>
          <a:lstStyle/>
          <a:p>
            <a:r>
              <a:rPr lang="ru-RU" b="1" dirty="0" smtClean="0">
                <a:solidFill>
                  <a:srgbClr val="FF0000"/>
                </a:solidFill>
                <a:latin typeface="Times New Roman" pitchFamily="18" charset="0"/>
                <a:cs typeface="Times New Roman" pitchFamily="18" charset="0"/>
              </a:rPr>
              <a:t>Геометрия</a:t>
            </a:r>
            <a:r>
              <a:rPr lang="en-US" b="1" dirty="0" smtClean="0">
                <a:solidFill>
                  <a:srgbClr val="FF0000"/>
                </a:solidFill>
                <a:latin typeface="Times New Roman" pitchFamily="18" charset="0"/>
                <a:cs typeface="Times New Roman" pitchFamily="18" charset="0"/>
              </a:rPr>
              <a:t>.</a:t>
            </a:r>
            <a:r>
              <a:rPr lang="ru-RU" b="1" dirty="0" smtClean="0">
                <a:solidFill>
                  <a:srgbClr val="FF0000"/>
                </a:solidFill>
                <a:latin typeface="Times New Roman" pitchFamily="18" charset="0"/>
                <a:cs typeface="Times New Roman" pitchFamily="18" charset="0"/>
              </a:rPr>
              <a:t> </a:t>
            </a:r>
            <a:r>
              <a:rPr lang="en-US" b="1" dirty="0" smtClean="0">
                <a:solidFill>
                  <a:srgbClr val="FF0000"/>
                </a:solidFill>
                <a:latin typeface="Times New Roman" pitchFamily="18" charset="0"/>
                <a:cs typeface="Times New Roman" pitchFamily="18" charset="0"/>
              </a:rPr>
              <a:t>II </a:t>
            </a:r>
            <a:r>
              <a:rPr lang="ru-RU" b="1" dirty="0" smtClean="0">
                <a:solidFill>
                  <a:srgbClr val="FF0000"/>
                </a:solidFill>
                <a:latin typeface="Times New Roman" pitchFamily="18" charset="0"/>
                <a:cs typeface="Times New Roman" pitchFamily="18" charset="0"/>
              </a:rPr>
              <a:t>тур (6 баллов)</a:t>
            </a:r>
            <a:endParaRPr lang="ru-RU" dirty="0">
              <a:solidFill>
                <a:srgbClr val="FF0000"/>
              </a:solidFill>
            </a:endParaRPr>
          </a:p>
        </p:txBody>
      </p:sp>
      <p:sp>
        <p:nvSpPr>
          <p:cNvPr id="11330" name="Rectangle 6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dirty="0">
              <a:solidFill>
                <a:prstClr val="black"/>
              </a:solidFill>
            </a:endParaRPr>
          </a:p>
        </p:txBody>
      </p:sp>
      <p:sp>
        <p:nvSpPr>
          <p:cNvPr id="50" name="Поле 20"/>
          <p:cNvSpPr txBox="1"/>
          <p:nvPr/>
        </p:nvSpPr>
        <p:spPr>
          <a:xfrm>
            <a:off x="6677025" y="4067810"/>
            <a:ext cx="333375" cy="3810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endParaRPr lang="ru-RU" sz="1100" dirty="0">
              <a:solidFill>
                <a:prstClr val="black"/>
              </a:solidFill>
              <a:ea typeface="Calibri"/>
              <a:cs typeface="Times New Roman"/>
            </a:endParaRPr>
          </a:p>
        </p:txBody>
      </p:sp>
      <mc:AlternateContent xmlns:mc="http://schemas.openxmlformats.org/markup-compatibility/2006" xmlns:a14="http://schemas.microsoft.com/office/drawing/2010/main">
        <mc:Choice Requires="a14">
          <p:sp>
            <p:nvSpPr>
              <p:cNvPr id="5" name="Прямоугольник 4"/>
              <p:cNvSpPr/>
              <p:nvPr/>
            </p:nvSpPr>
            <p:spPr>
              <a:xfrm>
                <a:off x="0" y="3597682"/>
                <a:ext cx="9144000" cy="2855654"/>
              </a:xfrm>
              <a:prstGeom prst="rect">
                <a:avLst/>
              </a:prstGeom>
            </p:spPr>
            <p:txBody>
              <a:bodyPr wrap="square">
                <a:spAutoFit/>
              </a:bodyPr>
              <a:lstStyle/>
              <a:p>
                <a:pPr>
                  <a:lnSpc>
                    <a:spcPct val="115000"/>
                  </a:lnSpc>
                  <a:spcAft>
                    <a:spcPts val="0"/>
                  </a:spcAft>
                </a:pPr>
                <a:r>
                  <a:rPr lang="ru-RU" sz="3200" b="1" dirty="0">
                    <a:latin typeface="Times New Roman"/>
                    <a:ea typeface="Calibri"/>
                    <a:cs typeface="Times New Roman"/>
                  </a:rPr>
                  <a:t>1) площадь буквы К: 1</a:t>
                </a:r>
                <a14:m>
                  <m:oMath xmlns:m="http://schemas.openxmlformats.org/officeDocument/2006/math">
                    <m:r>
                      <a:rPr lang="ru-RU" sz="3200" b="1" i="1">
                        <a:effectLst/>
                        <a:latin typeface="Cambria Math"/>
                        <a:ea typeface="Calibri"/>
                        <a:cs typeface="Times New Roman"/>
                      </a:rPr>
                      <m:t>∙</m:t>
                    </m:r>
                  </m:oMath>
                </a14:m>
                <a:r>
                  <a:rPr lang="ru-RU" sz="3200" b="1" dirty="0">
                    <a:effectLst/>
                    <a:latin typeface="Times New Roman"/>
                    <a:ea typeface="Calibri"/>
                    <a:cs typeface="Times New Roman"/>
                  </a:rPr>
                  <a:t>5 + 2(1</a:t>
                </a:r>
                <a14:m>
                  <m:oMath xmlns:m="http://schemas.openxmlformats.org/officeDocument/2006/math">
                    <m:r>
                      <a:rPr lang="ru-RU" sz="3200" b="1" i="1">
                        <a:effectLst/>
                        <a:latin typeface="Cambria Math"/>
                        <a:ea typeface="Calibri"/>
                        <a:cs typeface="Times New Roman"/>
                      </a:rPr>
                      <m:t>∙</m:t>
                    </m:r>
                  </m:oMath>
                </a14:m>
                <a:r>
                  <a:rPr lang="ru-RU" sz="3200" b="1" dirty="0">
                    <a:effectLst/>
                    <a:latin typeface="Times New Roman"/>
                    <a:ea typeface="Calibri"/>
                    <a:cs typeface="Times New Roman"/>
                  </a:rPr>
                  <a:t>2) + </a:t>
                </a:r>
                <a14:m>
                  <m:oMath xmlns:m="http://schemas.openxmlformats.org/officeDocument/2006/math">
                    <m:f>
                      <m:fPr>
                        <m:ctrlPr>
                          <a:rPr lang="ru-RU" sz="3200" b="1" i="1">
                            <a:effectLst/>
                            <a:latin typeface="Cambria Math"/>
                            <a:ea typeface="Calibri"/>
                            <a:cs typeface="Times New Roman"/>
                          </a:rPr>
                        </m:ctrlPr>
                      </m:fPr>
                      <m:num>
                        <m:r>
                          <a:rPr lang="ru-RU" sz="3200" b="1" i="1">
                            <a:effectLst/>
                            <a:latin typeface="Cambria Math"/>
                            <a:ea typeface="Calibri"/>
                            <a:cs typeface="Times New Roman"/>
                          </a:rPr>
                          <m:t>𝟑</m:t>
                        </m:r>
                      </m:num>
                      <m:den>
                        <m:r>
                          <a:rPr lang="ru-RU" sz="3200" b="1" i="1">
                            <a:effectLst/>
                            <a:latin typeface="Cambria Math"/>
                            <a:ea typeface="Calibri"/>
                            <a:cs typeface="Times New Roman"/>
                          </a:rPr>
                          <m:t>𝟒</m:t>
                        </m:r>
                      </m:den>
                    </m:f>
                  </m:oMath>
                </a14:m>
                <a:r>
                  <a:rPr lang="ru-RU" sz="3200" b="1" dirty="0">
                    <a:effectLst/>
                    <a:latin typeface="Times New Roman"/>
                    <a:ea typeface="Times New Roman"/>
                    <a:cs typeface="Times New Roman"/>
                  </a:rPr>
                  <a:t> = </a:t>
                </a:r>
                <a14:m>
                  <m:oMath xmlns:m="http://schemas.openxmlformats.org/officeDocument/2006/math">
                    <m:r>
                      <a:rPr lang="ru-RU" sz="3200" b="1" i="1">
                        <a:effectLst/>
                        <a:latin typeface="Cambria Math"/>
                        <a:ea typeface="Times New Roman"/>
                        <a:cs typeface="Times New Roman"/>
                      </a:rPr>
                      <m:t>𝟗</m:t>
                    </m:r>
                    <m:f>
                      <m:fPr>
                        <m:ctrlPr>
                          <a:rPr lang="ru-RU" sz="3200" b="1" i="1">
                            <a:effectLst/>
                            <a:latin typeface="Cambria Math"/>
                            <a:ea typeface="Times New Roman"/>
                            <a:cs typeface="Times New Roman"/>
                          </a:rPr>
                        </m:ctrlPr>
                      </m:fPr>
                      <m:num>
                        <m:r>
                          <a:rPr lang="ru-RU" sz="3200" b="1" i="1">
                            <a:effectLst/>
                            <a:latin typeface="Cambria Math"/>
                            <a:ea typeface="Times New Roman"/>
                            <a:cs typeface="Times New Roman"/>
                          </a:rPr>
                          <m:t>𝟑</m:t>
                        </m:r>
                      </m:num>
                      <m:den>
                        <m:r>
                          <a:rPr lang="ru-RU" sz="3200" b="1" i="1">
                            <a:effectLst/>
                            <a:latin typeface="Cambria Math"/>
                            <a:ea typeface="Times New Roman"/>
                            <a:cs typeface="Times New Roman"/>
                          </a:rPr>
                          <m:t>𝟒</m:t>
                        </m:r>
                      </m:den>
                    </m:f>
                  </m:oMath>
                </a14:m>
                <a:r>
                  <a:rPr lang="ru-RU" sz="3200" b="1" dirty="0">
                    <a:effectLst/>
                    <a:latin typeface="Times New Roman"/>
                    <a:ea typeface="Times New Roman"/>
                    <a:cs typeface="Times New Roman"/>
                  </a:rPr>
                  <a:t> </a:t>
                </a:r>
                <a:endParaRPr lang="ru-RU" sz="2400" b="1" dirty="0">
                  <a:ea typeface="Calibri"/>
                  <a:cs typeface="Times New Roman"/>
                </a:endParaRPr>
              </a:p>
              <a:p>
                <a:pPr>
                  <a:lnSpc>
                    <a:spcPct val="115000"/>
                  </a:lnSpc>
                  <a:spcAft>
                    <a:spcPts val="0"/>
                  </a:spcAft>
                </a:pPr>
                <a:r>
                  <a:rPr lang="ru-RU" sz="3200" b="1" dirty="0">
                    <a:effectLst/>
                    <a:latin typeface="Times New Roman"/>
                    <a:ea typeface="Calibri"/>
                    <a:cs typeface="Times New Roman"/>
                  </a:rPr>
                  <a:t>2) площадь буквы У: 1</a:t>
                </a:r>
                <a14:m>
                  <m:oMath xmlns:m="http://schemas.openxmlformats.org/officeDocument/2006/math">
                    <m:r>
                      <a:rPr lang="ru-RU" sz="3200" b="1" i="1">
                        <a:effectLst/>
                        <a:latin typeface="Cambria Math"/>
                        <a:ea typeface="Calibri"/>
                        <a:cs typeface="Times New Roman"/>
                      </a:rPr>
                      <m:t>∙</m:t>
                    </m:r>
                  </m:oMath>
                </a14:m>
                <a:r>
                  <a:rPr lang="ru-RU" sz="3200" b="1" dirty="0">
                    <a:effectLst/>
                    <a:latin typeface="Times New Roman"/>
                    <a:ea typeface="Calibri"/>
                    <a:cs typeface="Times New Roman"/>
                  </a:rPr>
                  <a:t>5 + 1</a:t>
                </a:r>
                <a14:m>
                  <m:oMath xmlns:m="http://schemas.openxmlformats.org/officeDocument/2006/math">
                    <m:r>
                      <a:rPr lang="ru-RU" sz="3200" b="1" i="1">
                        <a:effectLst/>
                        <a:latin typeface="Cambria Math"/>
                        <a:ea typeface="Calibri"/>
                        <a:cs typeface="Times New Roman"/>
                      </a:rPr>
                      <m:t>∙</m:t>
                    </m:r>
                  </m:oMath>
                </a14:m>
                <a:r>
                  <a:rPr lang="ru-RU" sz="3200" b="1" dirty="0">
                    <a:effectLst/>
                    <a:latin typeface="Times New Roman"/>
                    <a:ea typeface="Calibri"/>
                    <a:cs typeface="Times New Roman"/>
                  </a:rPr>
                  <a:t> 2 + </a:t>
                </a:r>
                <a14:m>
                  <m:oMath xmlns:m="http://schemas.openxmlformats.org/officeDocument/2006/math">
                    <m:f>
                      <m:fPr>
                        <m:ctrlPr>
                          <a:rPr lang="ru-RU" sz="3200" b="1" i="1">
                            <a:effectLst/>
                            <a:latin typeface="Cambria Math"/>
                            <a:ea typeface="Calibri"/>
                            <a:cs typeface="Times New Roman"/>
                          </a:rPr>
                        </m:ctrlPr>
                      </m:fPr>
                      <m:num>
                        <m:r>
                          <a:rPr lang="ru-RU" sz="3200" b="1" i="1">
                            <a:effectLst/>
                            <a:latin typeface="Cambria Math"/>
                            <a:ea typeface="Calibri"/>
                            <a:cs typeface="Times New Roman"/>
                          </a:rPr>
                          <m:t>𝟏</m:t>
                        </m:r>
                      </m:num>
                      <m:den>
                        <m:r>
                          <a:rPr lang="ru-RU" sz="3200" b="1" i="1">
                            <a:effectLst/>
                            <a:latin typeface="Cambria Math"/>
                            <a:ea typeface="Calibri"/>
                            <a:cs typeface="Times New Roman"/>
                          </a:rPr>
                          <m:t>𝟐</m:t>
                        </m:r>
                      </m:den>
                    </m:f>
                    <m:r>
                      <a:rPr lang="ru-RU" sz="3200" b="1" i="1">
                        <a:effectLst/>
                        <a:latin typeface="Cambria Math"/>
                        <a:ea typeface="Calibri"/>
                        <a:cs typeface="Times New Roman"/>
                      </a:rPr>
                      <m:t> ∙</m:t>
                    </m:r>
                    <m:r>
                      <a:rPr lang="ru-RU" sz="3200" b="1" i="1">
                        <a:effectLst/>
                        <a:latin typeface="Cambria Math"/>
                        <a:ea typeface="Calibri"/>
                        <a:cs typeface="Times New Roman"/>
                      </a:rPr>
                      <m:t>𝟏</m:t>
                    </m:r>
                    <m:r>
                      <a:rPr lang="ru-RU" sz="3200" b="1" i="1">
                        <a:effectLst/>
                        <a:latin typeface="Cambria Math"/>
                        <a:ea typeface="Calibri"/>
                        <a:cs typeface="Times New Roman"/>
                      </a:rPr>
                      <m:t>∙</m:t>
                    </m:r>
                    <m:r>
                      <a:rPr lang="ru-RU" sz="3200" b="1" i="1">
                        <a:effectLst/>
                        <a:latin typeface="Cambria Math"/>
                        <a:ea typeface="Calibri"/>
                        <a:cs typeface="Times New Roman"/>
                      </a:rPr>
                      <m:t>𝟏</m:t>
                    </m:r>
                  </m:oMath>
                </a14:m>
                <a:r>
                  <a:rPr lang="ru-RU" sz="3200" b="1" dirty="0">
                    <a:effectLst/>
                    <a:latin typeface="Times New Roman"/>
                    <a:ea typeface="Times New Roman"/>
                    <a:cs typeface="Times New Roman"/>
                  </a:rPr>
                  <a:t> = </a:t>
                </a:r>
                <a14:m>
                  <m:oMath xmlns:m="http://schemas.openxmlformats.org/officeDocument/2006/math">
                    <m:r>
                      <a:rPr lang="ru-RU" sz="3200" b="1" i="1">
                        <a:effectLst/>
                        <a:latin typeface="Cambria Math"/>
                        <a:ea typeface="Times New Roman"/>
                        <a:cs typeface="Times New Roman"/>
                      </a:rPr>
                      <m:t>𝟕</m:t>
                    </m:r>
                    <m:f>
                      <m:fPr>
                        <m:ctrlPr>
                          <a:rPr lang="ru-RU" sz="3200" b="1" i="1">
                            <a:effectLst/>
                            <a:latin typeface="Cambria Math"/>
                            <a:ea typeface="Times New Roman"/>
                            <a:cs typeface="Times New Roman"/>
                          </a:rPr>
                        </m:ctrlPr>
                      </m:fPr>
                      <m:num>
                        <m:r>
                          <a:rPr lang="ru-RU" sz="3200" b="1" i="1">
                            <a:effectLst/>
                            <a:latin typeface="Cambria Math"/>
                            <a:ea typeface="Times New Roman"/>
                            <a:cs typeface="Times New Roman"/>
                          </a:rPr>
                          <m:t>𝟏</m:t>
                        </m:r>
                      </m:num>
                      <m:den>
                        <m:r>
                          <a:rPr lang="ru-RU" sz="3200" b="1" i="1">
                            <a:effectLst/>
                            <a:latin typeface="Cambria Math"/>
                            <a:ea typeface="Times New Roman"/>
                            <a:cs typeface="Times New Roman"/>
                          </a:rPr>
                          <m:t>𝟐</m:t>
                        </m:r>
                      </m:den>
                    </m:f>
                    <m:r>
                      <a:rPr lang="ru-RU" sz="3200" b="1" i="1">
                        <a:effectLst/>
                        <a:latin typeface="Cambria Math"/>
                        <a:ea typeface="Times New Roman"/>
                        <a:cs typeface="Times New Roman"/>
                      </a:rPr>
                      <m:t> </m:t>
                    </m:r>
                  </m:oMath>
                </a14:m>
                <a:endParaRPr lang="ru-RU" sz="2400" b="1" dirty="0">
                  <a:ea typeface="Calibri"/>
                  <a:cs typeface="Times New Roman"/>
                </a:endParaRPr>
              </a:p>
              <a:p>
                <a:pPr>
                  <a:lnSpc>
                    <a:spcPct val="115000"/>
                  </a:lnSpc>
                  <a:spcAft>
                    <a:spcPts val="0"/>
                  </a:spcAft>
                </a:pPr>
                <a:r>
                  <a:rPr lang="ru-RU" sz="3200" b="1" dirty="0">
                    <a:effectLst/>
                    <a:latin typeface="Times New Roman"/>
                    <a:ea typeface="Times New Roman"/>
                    <a:cs typeface="Times New Roman"/>
                  </a:rPr>
                  <a:t>3) </a:t>
                </a:r>
                <a:r>
                  <a:rPr lang="ru-RU" sz="3200" b="1" dirty="0">
                    <a:effectLst/>
                    <a:latin typeface="Times New Roman"/>
                    <a:ea typeface="Calibri"/>
                    <a:cs typeface="Times New Roman"/>
                  </a:rPr>
                  <a:t>площадь буквы Б:  1</a:t>
                </a:r>
                <a14:m>
                  <m:oMath xmlns:m="http://schemas.openxmlformats.org/officeDocument/2006/math">
                    <m:r>
                      <a:rPr lang="ru-RU" sz="3200" b="1" i="1">
                        <a:effectLst/>
                        <a:latin typeface="Cambria Math"/>
                        <a:ea typeface="Calibri"/>
                        <a:cs typeface="Times New Roman"/>
                      </a:rPr>
                      <m:t>∙</m:t>
                    </m:r>
                  </m:oMath>
                </a14:m>
                <a:r>
                  <a:rPr lang="ru-RU" sz="3200" b="1" dirty="0">
                    <a:effectLst/>
                    <a:latin typeface="Times New Roman"/>
                    <a:ea typeface="Calibri"/>
                    <a:cs typeface="Times New Roman"/>
                  </a:rPr>
                  <a:t>5 + 3(1</a:t>
                </a:r>
                <a14:m>
                  <m:oMath xmlns:m="http://schemas.openxmlformats.org/officeDocument/2006/math">
                    <m:r>
                      <a:rPr lang="ru-RU" sz="3200" b="1" i="1">
                        <a:effectLst/>
                        <a:latin typeface="Cambria Math"/>
                        <a:ea typeface="Calibri"/>
                        <a:cs typeface="Times New Roman"/>
                      </a:rPr>
                      <m:t>∙</m:t>
                    </m:r>
                  </m:oMath>
                </a14:m>
                <a:r>
                  <a:rPr lang="ru-RU" sz="3200" b="1" dirty="0">
                    <a:effectLst/>
                    <a:latin typeface="Times New Roman"/>
                    <a:ea typeface="Calibri"/>
                    <a:cs typeface="Times New Roman"/>
                  </a:rPr>
                  <a:t> 2) + 1 = 12</a:t>
                </a:r>
                <a:endParaRPr lang="ru-RU" sz="2400" b="1" dirty="0">
                  <a:ea typeface="Calibri"/>
                  <a:cs typeface="Times New Roman"/>
                </a:endParaRPr>
              </a:p>
              <a:p>
                <a:pPr>
                  <a:lnSpc>
                    <a:spcPct val="115000"/>
                  </a:lnSpc>
                  <a:spcAft>
                    <a:spcPts val="0"/>
                  </a:spcAft>
                </a:pPr>
                <a:r>
                  <a:rPr lang="ru-RU" sz="3200" b="1" dirty="0">
                    <a:effectLst/>
                    <a:latin typeface="Times New Roman"/>
                    <a:ea typeface="Calibri"/>
                    <a:cs typeface="Times New Roman"/>
                  </a:rPr>
                  <a:t>4) площадь слова КУБ: 9,25 + 7,5 + 12 = 28,75.</a:t>
                </a:r>
                <a:endParaRPr lang="ru-RU" sz="2400" b="1" dirty="0">
                  <a:ea typeface="Calibri"/>
                  <a:cs typeface="Times New Roman"/>
                </a:endParaRPr>
              </a:p>
            </p:txBody>
          </p:sp>
        </mc:Choice>
        <mc:Fallback xmlns="">
          <p:sp>
            <p:nvSpPr>
              <p:cNvPr id="5" name="Прямоугольник 4"/>
              <p:cNvSpPr>
                <a:spLocks noRot="1" noChangeAspect="1" noMove="1" noResize="1" noEditPoints="1" noAdjustHandles="1" noChangeArrowheads="1" noChangeShapeType="1" noTextEdit="1"/>
              </p:cNvSpPr>
              <p:nvPr/>
            </p:nvSpPr>
            <p:spPr>
              <a:xfrm>
                <a:off x="0" y="3597682"/>
                <a:ext cx="9144000" cy="2855654"/>
              </a:xfrm>
              <a:prstGeom prst="rect">
                <a:avLst/>
              </a:prstGeom>
              <a:blipFill rotWithShape="1">
                <a:blip r:embed="rId3"/>
                <a:stretch>
                  <a:fillRect l="-1667" b="-4264"/>
                </a:stretch>
              </a:blipFill>
            </p:spPr>
            <p:txBody>
              <a:bodyPr/>
              <a:lstStyle/>
              <a:p>
                <a:r>
                  <a:rPr lang="ru-RU">
                    <a:noFill/>
                  </a:rPr>
                  <a:t> </a:t>
                </a:r>
              </a:p>
            </p:txBody>
          </p:sp>
        </mc:Fallback>
      </mc:AlternateContent>
      <p:pic>
        <p:nvPicPr>
          <p:cNvPr id="4128" name="Picture 32" descr="C:\Users\Елена\Desktop\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124744"/>
            <a:ext cx="9144000" cy="21509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777225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14282" y="-99392"/>
            <a:ext cx="8842428" cy="769441"/>
          </a:xfrm>
          <a:prstGeom prst="rect">
            <a:avLst/>
          </a:prstGeom>
        </p:spPr>
        <p:txBody>
          <a:bodyPr wrap="square">
            <a:spAutoFit/>
          </a:bodyPr>
          <a:lstStyle/>
          <a:p>
            <a:pPr algn="ctr"/>
            <a:r>
              <a:rPr lang="ru-RU" sz="4400" b="1" dirty="0" smtClean="0">
                <a:solidFill>
                  <a:srgbClr val="FF0000"/>
                </a:solidFill>
                <a:latin typeface="Times New Roman" pitchFamily="18" charset="0"/>
                <a:cs typeface="Times New Roman" pitchFamily="18" charset="0"/>
              </a:rPr>
              <a:t>Логика</a:t>
            </a:r>
            <a:r>
              <a:rPr lang="en-US" sz="4400" b="1" dirty="0" smtClean="0">
                <a:solidFill>
                  <a:srgbClr val="FF0000"/>
                </a:solidFill>
                <a:latin typeface="Times New Roman" pitchFamily="18" charset="0"/>
                <a:cs typeface="Times New Roman" pitchFamily="18" charset="0"/>
              </a:rPr>
              <a:t>.</a:t>
            </a:r>
            <a:r>
              <a:rPr lang="ru-RU" sz="4400" b="1" dirty="0" smtClean="0">
                <a:solidFill>
                  <a:srgbClr val="FF0000"/>
                </a:solidFill>
                <a:latin typeface="Times New Roman" pitchFamily="18" charset="0"/>
                <a:cs typeface="Times New Roman" pitchFamily="18" charset="0"/>
              </a:rPr>
              <a:t> </a:t>
            </a:r>
            <a:r>
              <a:rPr lang="en-US" sz="4400" b="1" dirty="0" smtClean="0">
                <a:solidFill>
                  <a:srgbClr val="FF0000"/>
                </a:solidFill>
                <a:latin typeface="Times New Roman" pitchFamily="18" charset="0"/>
                <a:cs typeface="Times New Roman" pitchFamily="18" charset="0"/>
              </a:rPr>
              <a:t>II </a:t>
            </a:r>
            <a:r>
              <a:rPr lang="ru-RU" sz="4400" b="1" dirty="0" smtClean="0">
                <a:solidFill>
                  <a:srgbClr val="FF0000"/>
                </a:solidFill>
                <a:latin typeface="Times New Roman" pitchFamily="18" charset="0"/>
                <a:cs typeface="Times New Roman" pitchFamily="18" charset="0"/>
              </a:rPr>
              <a:t>тур (</a:t>
            </a:r>
            <a:r>
              <a:rPr lang="en-US" sz="4400" b="1" dirty="0" smtClean="0">
                <a:solidFill>
                  <a:srgbClr val="FF0000"/>
                </a:solidFill>
                <a:latin typeface="Times New Roman" pitchFamily="18" charset="0"/>
                <a:cs typeface="Times New Roman" pitchFamily="18" charset="0"/>
              </a:rPr>
              <a:t>6</a:t>
            </a:r>
            <a:r>
              <a:rPr lang="ru-RU" sz="4400" b="1" dirty="0" smtClean="0">
                <a:solidFill>
                  <a:srgbClr val="FF0000"/>
                </a:solidFill>
                <a:latin typeface="Times New Roman" pitchFamily="18" charset="0"/>
                <a:cs typeface="Times New Roman" pitchFamily="18" charset="0"/>
              </a:rPr>
              <a:t> баллов)</a:t>
            </a:r>
            <a:endParaRPr lang="ru-RU" sz="4400" dirty="0">
              <a:solidFill>
                <a:srgbClr val="FF0000"/>
              </a:solidFill>
            </a:endParaRPr>
          </a:p>
        </p:txBody>
      </p:sp>
      <p:sp>
        <p:nvSpPr>
          <p:cNvPr id="5" name="Прямоугольник 4"/>
          <p:cNvSpPr/>
          <p:nvPr/>
        </p:nvSpPr>
        <p:spPr>
          <a:xfrm>
            <a:off x="28244" y="521209"/>
            <a:ext cx="9028466" cy="1224951"/>
          </a:xfrm>
          <a:prstGeom prst="rect">
            <a:avLst/>
          </a:prstGeom>
        </p:spPr>
        <p:txBody>
          <a:bodyPr wrap="square">
            <a:spAutoFit/>
          </a:bodyPr>
          <a:lstStyle/>
          <a:p>
            <a:pPr>
              <a:lnSpc>
                <a:spcPct val="115000"/>
              </a:lnSpc>
              <a:spcAft>
                <a:spcPts val="1000"/>
              </a:spcAft>
            </a:pPr>
            <a:r>
              <a:rPr lang="ru-RU" sz="2800" b="1" dirty="0">
                <a:solidFill>
                  <a:schemeClr val="accent1">
                    <a:lumMod val="75000"/>
                  </a:schemeClr>
                </a:solidFill>
                <a:latin typeface="Times New Roman"/>
                <a:ea typeface="Calibri"/>
                <a:cs typeface="Times New Roman"/>
              </a:rPr>
              <a:t>Какие две цифры надо поставить вместо *, чтобы пятизначное число 510</a:t>
            </a:r>
            <a:r>
              <a:rPr lang="ru-RU" sz="3600" b="1" dirty="0" smtClean="0">
                <a:solidFill>
                  <a:schemeClr val="accent1">
                    <a:lumMod val="75000"/>
                  </a:schemeClr>
                </a:solidFill>
                <a:latin typeface="Times New Roman"/>
                <a:ea typeface="Calibri"/>
                <a:cs typeface="Times New Roman"/>
              </a:rPr>
              <a:t>**</a:t>
            </a:r>
            <a:r>
              <a:rPr lang="en-US" sz="2800" b="1" dirty="0" smtClean="0">
                <a:solidFill>
                  <a:schemeClr val="accent1">
                    <a:lumMod val="75000"/>
                  </a:schemeClr>
                </a:solidFill>
                <a:latin typeface="Times New Roman"/>
                <a:ea typeface="Calibri"/>
                <a:cs typeface="Times New Roman"/>
              </a:rPr>
              <a:t> </a:t>
            </a:r>
            <a:r>
              <a:rPr lang="ru-RU" sz="2800" b="1" dirty="0" smtClean="0">
                <a:solidFill>
                  <a:schemeClr val="accent1">
                    <a:lumMod val="75000"/>
                  </a:schemeClr>
                </a:solidFill>
                <a:latin typeface="Times New Roman"/>
                <a:ea typeface="Calibri"/>
                <a:cs typeface="Times New Roman"/>
              </a:rPr>
              <a:t> </a:t>
            </a:r>
            <a:r>
              <a:rPr lang="ru-RU" sz="2800" b="1" dirty="0">
                <a:solidFill>
                  <a:schemeClr val="accent1">
                    <a:lumMod val="75000"/>
                  </a:schemeClr>
                </a:solidFill>
                <a:latin typeface="Times New Roman"/>
                <a:ea typeface="Calibri"/>
                <a:cs typeface="Times New Roman"/>
              </a:rPr>
              <a:t>делилось на 6, 7, </a:t>
            </a:r>
            <a:r>
              <a:rPr lang="ru-RU" sz="2800" b="1" dirty="0" smtClean="0">
                <a:solidFill>
                  <a:schemeClr val="accent1">
                    <a:lumMod val="75000"/>
                  </a:schemeClr>
                </a:solidFill>
                <a:latin typeface="Times New Roman"/>
                <a:ea typeface="Calibri"/>
                <a:cs typeface="Times New Roman"/>
              </a:rPr>
              <a:t>9</a:t>
            </a:r>
            <a:r>
              <a:rPr lang="en-US" sz="2800" b="1" dirty="0" smtClean="0">
                <a:solidFill>
                  <a:schemeClr val="accent1">
                    <a:lumMod val="75000"/>
                  </a:schemeClr>
                </a:solidFill>
                <a:latin typeface="Times New Roman"/>
                <a:ea typeface="Calibri"/>
                <a:cs typeface="Times New Roman"/>
              </a:rPr>
              <a:t> </a:t>
            </a:r>
            <a:r>
              <a:rPr lang="ru-RU" sz="2800" b="1" dirty="0" smtClean="0">
                <a:solidFill>
                  <a:schemeClr val="accent1">
                    <a:lumMod val="75000"/>
                  </a:schemeClr>
                </a:solidFill>
                <a:latin typeface="Times New Roman"/>
                <a:ea typeface="Calibri"/>
                <a:cs typeface="Times New Roman"/>
              </a:rPr>
              <a:t>?</a:t>
            </a:r>
            <a:endParaRPr lang="ru-RU" sz="2800" b="1" dirty="0">
              <a:solidFill>
                <a:schemeClr val="accent1">
                  <a:lumMod val="75000"/>
                </a:schemeClr>
              </a:solidFill>
              <a:ea typeface="Calibri"/>
              <a:cs typeface="Times New Roman"/>
            </a:endParaRPr>
          </a:p>
        </p:txBody>
      </p:sp>
      <p:sp>
        <p:nvSpPr>
          <p:cNvPr id="6" name="Прямоугольник 5"/>
          <p:cNvSpPr/>
          <p:nvPr/>
        </p:nvSpPr>
        <p:spPr>
          <a:xfrm>
            <a:off x="0" y="2010391"/>
            <a:ext cx="9173523" cy="4693593"/>
          </a:xfrm>
          <a:prstGeom prst="rect">
            <a:avLst/>
          </a:prstGeom>
        </p:spPr>
        <p:txBody>
          <a:bodyPr wrap="square">
            <a:spAutoFit/>
          </a:bodyPr>
          <a:lstStyle/>
          <a:p>
            <a:pPr algn="just">
              <a:lnSpc>
                <a:spcPct val="115000"/>
              </a:lnSpc>
              <a:spcAft>
                <a:spcPts val="1000"/>
              </a:spcAft>
            </a:pPr>
            <a:r>
              <a:rPr lang="ru-RU" sz="3200" b="1" dirty="0">
                <a:latin typeface="Times New Roman"/>
                <a:ea typeface="Calibri"/>
                <a:cs typeface="Times New Roman"/>
              </a:rPr>
              <a:t>Чтобы число делилось на 6 и на 9, надо чтобы число оканчивалось четной цифрой и сумма его цифр делилась на 9. Это могут быть числа: 510*</a:t>
            </a:r>
            <a:r>
              <a:rPr lang="ru-RU" sz="3200" b="1" dirty="0">
                <a:solidFill>
                  <a:srgbClr val="FF0000"/>
                </a:solidFill>
                <a:latin typeface="Times New Roman"/>
                <a:ea typeface="Calibri"/>
                <a:cs typeface="Times New Roman"/>
              </a:rPr>
              <a:t>2</a:t>
            </a:r>
            <a:r>
              <a:rPr lang="ru-RU" sz="3200" b="1" dirty="0">
                <a:latin typeface="Times New Roman"/>
                <a:ea typeface="Calibri"/>
                <a:cs typeface="Times New Roman"/>
              </a:rPr>
              <a:t> или 510*</a:t>
            </a:r>
            <a:r>
              <a:rPr lang="ru-RU" sz="3200" b="1" dirty="0">
                <a:solidFill>
                  <a:srgbClr val="FF0000"/>
                </a:solidFill>
                <a:latin typeface="Times New Roman"/>
                <a:ea typeface="Calibri"/>
                <a:cs typeface="Times New Roman"/>
              </a:rPr>
              <a:t>4</a:t>
            </a:r>
            <a:r>
              <a:rPr lang="ru-RU" sz="3200" b="1" dirty="0">
                <a:latin typeface="Times New Roman"/>
                <a:ea typeface="Calibri"/>
                <a:cs typeface="Times New Roman"/>
              </a:rPr>
              <a:t> или 510*</a:t>
            </a:r>
            <a:r>
              <a:rPr lang="ru-RU" sz="3200" b="1" dirty="0">
                <a:solidFill>
                  <a:srgbClr val="FF0000"/>
                </a:solidFill>
                <a:latin typeface="Times New Roman"/>
                <a:ea typeface="Calibri"/>
                <a:cs typeface="Times New Roman"/>
              </a:rPr>
              <a:t>6</a:t>
            </a:r>
            <a:r>
              <a:rPr lang="ru-RU" sz="3200" b="1" dirty="0">
                <a:latin typeface="Times New Roman"/>
                <a:ea typeface="Calibri"/>
                <a:cs typeface="Times New Roman"/>
              </a:rPr>
              <a:t> или 510*</a:t>
            </a:r>
            <a:r>
              <a:rPr lang="ru-RU" sz="3200" b="1" dirty="0">
                <a:solidFill>
                  <a:srgbClr val="FF0000"/>
                </a:solidFill>
                <a:latin typeface="Times New Roman"/>
                <a:ea typeface="Calibri"/>
                <a:cs typeface="Times New Roman"/>
              </a:rPr>
              <a:t>8</a:t>
            </a:r>
            <a:r>
              <a:rPr lang="ru-RU" sz="3200" b="1" dirty="0">
                <a:latin typeface="Times New Roman"/>
                <a:ea typeface="Calibri"/>
                <a:cs typeface="Times New Roman"/>
              </a:rPr>
              <a:t> или 510*</a:t>
            </a:r>
            <a:r>
              <a:rPr lang="ru-RU" sz="3200" b="1" dirty="0">
                <a:solidFill>
                  <a:srgbClr val="FF0000"/>
                </a:solidFill>
                <a:latin typeface="Times New Roman"/>
                <a:ea typeface="Calibri"/>
                <a:cs typeface="Times New Roman"/>
              </a:rPr>
              <a:t>0</a:t>
            </a:r>
            <a:r>
              <a:rPr lang="ru-RU" sz="3200" b="1" dirty="0">
                <a:latin typeface="Times New Roman"/>
                <a:ea typeface="Calibri"/>
                <a:cs typeface="Times New Roman"/>
              </a:rPr>
              <a:t>. Чтобы сумма цифр делилась на 9, возможны только следующие варианты: 510</a:t>
            </a:r>
            <a:r>
              <a:rPr lang="ru-RU" sz="3200" b="1" dirty="0">
                <a:solidFill>
                  <a:srgbClr val="00B050"/>
                </a:solidFill>
                <a:latin typeface="Times New Roman"/>
                <a:ea typeface="Calibri"/>
                <a:cs typeface="Times New Roman"/>
              </a:rPr>
              <a:t>1</a:t>
            </a:r>
            <a:r>
              <a:rPr lang="ru-RU" sz="3200" b="1" dirty="0">
                <a:solidFill>
                  <a:srgbClr val="FF0000"/>
                </a:solidFill>
                <a:latin typeface="Times New Roman"/>
                <a:ea typeface="Calibri"/>
                <a:cs typeface="Times New Roman"/>
              </a:rPr>
              <a:t>2</a:t>
            </a:r>
            <a:r>
              <a:rPr lang="ru-RU" sz="3200" b="1" dirty="0">
                <a:latin typeface="Times New Roman"/>
                <a:ea typeface="Calibri"/>
                <a:cs typeface="Times New Roman"/>
              </a:rPr>
              <a:t>, 510</a:t>
            </a:r>
            <a:r>
              <a:rPr lang="ru-RU" sz="3200" b="1" dirty="0">
                <a:solidFill>
                  <a:srgbClr val="00B050"/>
                </a:solidFill>
                <a:latin typeface="Times New Roman"/>
                <a:ea typeface="Calibri"/>
                <a:cs typeface="Times New Roman"/>
              </a:rPr>
              <a:t>8</a:t>
            </a:r>
            <a:r>
              <a:rPr lang="ru-RU" sz="3200" b="1" dirty="0">
                <a:solidFill>
                  <a:srgbClr val="FF0000"/>
                </a:solidFill>
                <a:latin typeface="Times New Roman"/>
                <a:ea typeface="Calibri"/>
                <a:cs typeface="Times New Roman"/>
              </a:rPr>
              <a:t>4</a:t>
            </a:r>
            <a:r>
              <a:rPr lang="ru-RU" sz="3200" b="1" dirty="0">
                <a:latin typeface="Times New Roman"/>
                <a:ea typeface="Calibri"/>
                <a:cs typeface="Times New Roman"/>
              </a:rPr>
              <a:t>, 510</a:t>
            </a:r>
            <a:r>
              <a:rPr lang="ru-RU" sz="3200" b="1" dirty="0">
                <a:solidFill>
                  <a:srgbClr val="00B050"/>
                </a:solidFill>
                <a:latin typeface="Times New Roman"/>
                <a:ea typeface="Calibri"/>
                <a:cs typeface="Times New Roman"/>
              </a:rPr>
              <a:t>6</a:t>
            </a:r>
            <a:r>
              <a:rPr lang="ru-RU" sz="3200" b="1" dirty="0">
                <a:solidFill>
                  <a:srgbClr val="FF0000"/>
                </a:solidFill>
                <a:latin typeface="Times New Roman"/>
                <a:ea typeface="Calibri"/>
                <a:cs typeface="Times New Roman"/>
              </a:rPr>
              <a:t>6</a:t>
            </a:r>
            <a:r>
              <a:rPr lang="ru-RU" sz="3200" b="1" dirty="0">
                <a:latin typeface="Times New Roman"/>
                <a:ea typeface="Calibri"/>
                <a:cs typeface="Times New Roman"/>
              </a:rPr>
              <a:t>, 510</a:t>
            </a:r>
            <a:r>
              <a:rPr lang="ru-RU" sz="3200" b="1" dirty="0">
                <a:solidFill>
                  <a:srgbClr val="00B050"/>
                </a:solidFill>
                <a:latin typeface="Times New Roman"/>
                <a:ea typeface="Calibri"/>
                <a:cs typeface="Times New Roman"/>
              </a:rPr>
              <a:t>4</a:t>
            </a:r>
            <a:r>
              <a:rPr lang="ru-RU" sz="3200" b="1" dirty="0">
                <a:solidFill>
                  <a:srgbClr val="FF0000"/>
                </a:solidFill>
                <a:latin typeface="Times New Roman"/>
                <a:ea typeface="Calibri"/>
                <a:cs typeface="Times New Roman"/>
              </a:rPr>
              <a:t>8</a:t>
            </a:r>
            <a:r>
              <a:rPr lang="ru-RU" sz="3200" b="1" dirty="0">
                <a:latin typeface="Times New Roman"/>
                <a:ea typeface="Calibri"/>
                <a:cs typeface="Times New Roman"/>
              </a:rPr>
              <a:t>, 510</a:t>
            </a:r>
            <a:r>
              <a:rPr lang="ru-RU" sz="3200" b="1" dirty="0">
                <a:solidFill>
                  <a:srgbClr val="00B050"/>
                </a:solidFill>
                <a:latin typeface="Times New Roman"/>
                <a:ea typeface="Calibri"/>
                <a:cs typeface="Times New Roman"/>
              </a:rPr>
              <a:t>3</a:t>
            </a:r>
            <a:r>
              <a:rPr lang="ru-RU" sz="3200" b="1" dirty="0">
                <a:solidFill>
                  <a:srgbClr val="FF0000"/>
                </a:solidFill>
                <a:latin typeface="Times New Roman"/>
                <a:ea typeface="Calibri"/>
                <a:cs typeface="Times New Roman"/>
              </a:rPr>
              <a:t>0</a:t>
            </a:r>
            <a:r>
              <a:rPr lang="ru-RU" sz="3200" b="1" dirty="0">
                <a:latin typeface="Times New Roman"/>
                <a:ea typeface="Calibri"/>
                <a:cs typeface="Times New Roman"/>
              </a:rPr>
              <a:t>. Из полученных чисел только </a:t>
            </a:r>
            <a:r>
              <a:rPr lang="ru-RU" sz="4000" b="1" dirty="0" smtClean="0">
                <a:latin typeface="Times New Roman"/>
                <a:ea typeface="Calibri"/>
                <a:cs typeface="Times New Roman"/>
              </a:rPr>
              <a:t>510</a:t>
            </a:r>
            <a:r>
              <a:rPr lang="ru-RU" sz="4000" b="1" dirty="0" smtClean="0">
                <a:solidFill>
                  <a:srgbClr val="00B050"/>
                </a:solidFill>
                <a:latin typeface="Times New Roman"/>
                <a:ea typeface="Calibri"/>
                <a:cs typeface="Times New Roman"/>
              </a:rPr>
              <a:t>3</a:t>
            </a:r>
            <a:r>
              <a:rPr lang="ru-RU" sz="4000" b="1" dirty="0" smtClean="0">
                <a:solidFill>
                  <a:srgbClr val="FF0000"/>
                </a:solidFill>
                <a:latin typeface="Times New Roman"/>
                <a:ea typeface="Calibri"/>
                <a:cs typeface="Times New Roman"/>
              </a:rPr>
              <a:t>0</a:t>
            </a:r>
            <a:r>
              <a:rPr lang="en-US" sz="4000" b="1" dirty="0" smtClean="0">
                <a:solidFill>
                  <a:srgbClr val="FF0000"/>
                </a:solidFill>
                <a:latin typeface="Times New Roman"/>
                <a:ea typeface="Calibri"/>
                <a:cs typeface="Times New Roman"/>
              </a:rPr>
              <a:t> </a:t>
            </a:r>
            <a:r>
              <a:rPr lang="en-US" sz="3600" b="1" dirty="0" smtClean="0">
                <a:solidFill>
                  <a:srgbClr val="FF0000"/>
                </a:solidFill>
                <a:latin typeface="Times New Roman"/>
                <a:ea typeface="Calibri"/>
                <a:cs typeface="Times New Roman"/>
              </a:rPr>
              <a:t> </a:t>
            </a:r>
            <a:r>
              <a:rPr lang="ru-RU" sz="3200" b="1" dirty="0" smtClean="0">
                <a:latin typeface="Times New Roman"/>
                <a:ea typeface="Calibri"/>
                <a:cs typeface="Times New Roman"/>
              </a:rPr>
              <a:t>делится </a:t>
            </a:r>
            <a:r>
              <a:rPr lang="ru-RU" sz="3200" b="1" dirty="0">
                <a:latin typeface="Times New Roman"/>
                <a:ea typeface="Calibri"/>
                <a:cs typeface="Times New Roman"/>
              </a:rPr>
              <a:t>на 7.</a:t>
            </a:r>
            <a:endParaRPr lang="ru-RU" sz="2400" b="1" dirty="0">
              <a:ea typeface="Calibri"/>
              <a:cs typeface="Times New Roman"/>
            </a:endParaRPr>
          </a:p>
        </p:txBody>
      </p:sp>
    </p:spTree>
    <p:extLst>
      <p:ext uri="{BB962C8B-B14F-4D97-AF65-F5344CB8AC3E}">
        <p14:creationId xmlns:p14="http://schemas.microsoft.com/office/powerpoint/2010/main" val="36823177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E:\Documents and Settings\Сапронова_О_Н\Рабочий стол\10.jpg"/>
          <p:cNvPicPr>
            <a:picLocks noChangeAspect="1" noChangeArrowheads="1"/>
          </p:cNvPicPr>
          <p:nvPr/>
        </p:nvPicPr>
        <p:blipFill>
          <a:blip r:embed="rId2" cstate="print">
            <a:lum bright="40000" contrast="-40000"/>
          </a:blip>
          <a:srcRect/>
          <a:stretch>
            <a:fillRect/>
          </a:stretch>
        </p:blipFill>
        <p:spPr bwMode="auto">
          <a:xfrm>
            <a:off x="-2407" y="-24"/>
            <a:ext cx="9146407" cy="6858024"/>
          </a:xfrm>
          <a:prstGeom prst="rect">
            <a:avLst/>
          </a:prstGeom>
          <a:noFill/>
        </p:spPr>
      </p:pic>
      <p:sp>
        <p:nvSpPr>
          <p:cNvPr id="2" name="Заголовок 1"/>
          <p:cNvSpPr>
            <a:spLocks noGrp="1"/>
          </p:cNvSpPr>
          <p:nvPr>
            <p:ph type="ctrTitle"/>
          </p:nvPr>
        </p:nvSpPr>
        <p:spPr>
          <a:xfrm>
            <a:off x="142844" y="620688"/>
            <a:ext cx="8643998" cy="3672408"/>
          </a:xfrm>
        </p:spPr>
        <p:txBody>
          <a:bodyPr>
            <a:noAutofit/>
          </a:bodyPr>
          <a:lstStyle/>
          <a:p>
            <a:r>
              <a:rPr lang="en-US" sz="8800" b="1" dirty="0" smtClean="0">
                <a:solidFill>
                  <a:srgbClr val="FF0000"/>
                </a:solidFill>
                <a:latin typeface="Monotype Corsiva" pitchFamily="66" charset="0"/>
              </a:rPr>
              <a:t>C</a:t>
            </a:r>
            <a:r>
              <a:rPr lang="ru-RU" sz="8800" b="1" dirty="0" smtClean="0">
                <a:solidFill>
                  <a:srgbClr val="FF0000"/>
                </a:solidFill>
                <a:latin typeface="Monotype Corsiva" pitchFamily="66" charset="0"/>
              </a:rPr>
              <a:t>ерпуховская математическая регата 2017</a:t>
            </a:r>
            <a:endParaRPr lang="ru-RU" sz="8800" b="1" dirty="0">
              <a:solidFill>
                <a:srgbClr val="FF0000"/>
              </a:solidFill>
              <a:latin typeface="Monotype Corsiva" pitchFamily="66" charset="0"/>
            </a:endParaRPr>
          </a:p>
        </p:txBody>
      </p:sp>
      <p:sp>
        <p:nvSpPr>
          <p:cNvPr id="3" name="Подзаголовок 2"/>
          <p:cNvSpPr>
            <a:spLocks noGrp="1"/>
          </p:cNvSpPr>
          <p:nvPr>
            <p:ph type="subTitle" idx="1"/>
          </p:nvPr>
        </p:nvSpPr>
        <p:spPr>
          <a:xfrm>
            <a:off x="1371600" y="4678288"/>
            <a:ext cx="6400800" cy="1847056"/>
          </a:xfrm>
        </p:spPr>
        <p:txBody>
          <a:bodyPr>
            <a:normAutofit/>
          </a:bodyPr>
          <a:lstStyle/>
          <a:p>
            <a:r>
              <a:rPr lang="en-US" sz="11500" b="1" dirty="0" smtClean="0">
                <a:solidFill>
                  <a:schemeClr val="accent5">
                    <a:lumMod val="75000"/>
                  </a:schemeClr>
                </a:solidFill>
                <a:latin typeface="Monotype Corsiva" pitchFamily="66" charset="0"/>
              </a:rPr>
              <a:t>III  </a:t>
            </a:r>
            <a:r>
              <a:rPr lang="ru-RU" sz="11500" b="1" dirty="0" smtClean="0">
                <a:solidFill>
                  <a:schemeClr val="accent5">
                    <a:lumMod val="75000"/>
                  </a:schemeClr>
                </a:solidFill>
                <a:latin typeface="Monotype Corsiva" pitchFamily="66" charset="0"/>
              </a:rPr>
              <a:t>тур</a:t>
            </a:r>
            <a:endParaRPr lang="ru-RU" sz="11500" b="1" dirty="0">
              <a:solidFill>
                <a:schemeClr val="accent5">
                  <a:lumMod val="75000"/>
                </a:schemeClr>
              </a:solidFill>
              <a:latin typeface="Monotype Corsiva" pitchFamily="66" charset="0"/>
            </a:endParaRPr>
          </a:p>
        </p:txBody>
      </p:sp>
    </p:spTree>
    <p:extLst>
      <p:ext uri="{BB962C8B-B14F-4D97-AF65-F5344CB8AC3E}">
        <p14:creationId xmlns:p14="http://schemas.microsoft.com/office/powerpoint/2010/main" val="1475899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14414" y="16353"/>
            <a:ext cx="7087261" cy="769441"/>
          </a:xfrm>
          <a:prstGeom prst="rect">
            <a:avLst/>
          </a:prstGeom>
        </p:spPr>
        <p:txBody>
          <a:bodyPr wrap="none">
            <a:spAutoFit/>
          </a:bodyPr>
          <a:lstStyle/>
          <a:p>
            <a:r>
              <a:rPr lang="ru-RU" sz="4400" b="1" dirty="0" smtClean="0">
                <a:solidFill>
                  <a:srgbClr val="FF0000"/>
                </a:solidFill>
                <a:latin typeface="Times New Roman" pitchFamily="18" charset="0"/>
                <a:cs typeface="Times New Roman" pitchFamily="18" charset="0"/>
              </a:rPr>
              <a:t>Алгебра. </a:t>
            </a:r>
            <a:r>
              <a:rPr lang="en-US" sz="4400" b="1" dirty="0" smtClean="0">
                <a:solidFill>
                  <a:srgbClr val="FF0000"/>
                </a:solidFill>
                <a:latin typeface="Times New Roman" pitchFamily="18" charset="0"/>
                <a:cs typeface="Times New Roman" pitchFamily="18" charset="0"/>
              </a:rPr>
              <a:t>III </a:t>
            </a:r>
            <a:r>
              <a:rPr lang="ru-RU" sz="4400" b="1" dirty="0" smtClean="0">
                <a:solidFill>
                  <a:srgbClr val="FF0000"/>
                </a:solidFill>
                <a:latin typeface="Times New Roman" pitchFamily="18" charset="0"/>
                <a:cs typeface="Times New Roman" pitchFamily="18" charset="0"/>
              </a:rPr>
              <a:t>тур (</a:t>
            </a:r>
            <a:r>
              <a:rPr lang="en-US" sz="4400" b="1" dirty="0" smtClean="0">
                <a:solidFill>
                  <a:srgbClr val="FF0000"/>
                </a:solidFill>
                <a:latin typeface="Times New Roman" pitchFamily="18" charset="0"/>
                <a:cs typeface="Times New Roman" pitchFamily="18" charset="0"/>
              </a:rPr>
              <a:t>8</a:t>
            </a:r>
            <a:r>
              <a:rPr lang="ru-RU" sz="4400" b="1" dirty="0" smtClean="0">
                <a:solidFill>
                  <a:srgbClr val="FF0000"/>
                </a:solidFill>
                <a:latin typeface="Times New Roman" pitchFamily="18" charset="0"/>
                <a:cs typeface="Times New Roman" pitchFamily="18" charset="0"/>
              </a:rPr>
              <a:t> баллов)</a:t>
            </a:r>
            <a:r>
              <a:rPr lang="ru-RU" sz="4400" b="1" dirty="0" smtClean="0">
                <a:solidFill>
                  <a:prstClr val="black"/>
                </a:solidFill>
                <a:latin typeface="Times New Roman" pitchFamily="18" charset="0"/>
                <a:cs typeface="Times New Roman" pitchFamily="18" charset="0"/>
              </a:rPr>
              <a:t> </a:t>
            </a:r>
            <a:endParaRPr lang="ru-RU" sz="4400" dirty="0">
              <a:solidFill>
                <a:prstClr val="black"/>
              </a:solidFill>
            </a:endParaRPr>
          </a:p>
        </p:txBody>
      </p:sp>
      <p:sp>
        <p:nvSpPr>
          <p:cNvPr id="3" name="Прямоугольник 2"/>
          <p:cNvSpPr/>
          <p:nvPr/>
        </p:nvSpPr>
        <p:spPr>
          <a:xfrm>
            <a:off x="35496" y="788437"/>
            <a:ext cx="9108504" cy="490199"/>
          </a:xfrm>
          <a:prstGeom prst="rect">
            <a:avLst/>
          </a:prstGeom>
        </p:spPr>
        <p:txBody>
          <a:bodyPr wrap="square">
            <a:spAutoFit/>
          </a:bodyPr>
          <a:lstStyle/>
          <a:p>
            <a:pPr algn="just">
              <a:lnSpc>
                <a:spcPct val="115000"/>
              </a:lnSpc>
              <a:spcAft>
                <a:spcPts val="1000"/>
              </a:spcAft>
            </a:pPr>
            <a:r>
              <a:rPr lang="ru-RU" sz="2400" dirty="0">
                <a:solidFill>
                  <a:schemeClr val="accent1">
                    <a:lumMod val="75000"/>
                  </a:schemeClr>
                </a:solidFill>
                <a:latin typeface="Times New Roman"/>
                <a:ea typeface="Calibri"/>
                <a:cs typeface="Times New Roman"/>
              </a:rPr>
              <a:t>Решите уравнение: </a:t>
            </a:r>
            <a:endParaRPr lang="ru-RU" sz="2400" dirty="0">
              <a:solidFill>
                <a:schemeClr val="accent1">
                  <a:lumMod val="75000"/>
                </a:schemeClr>
              </a:solidFill>
              <a:ea typeface="Calibri"/>
              <a:cs typeface="Times New Roman"/>
            </a:endParaRPr>
          </a:p>
        </p:txBody>
      </p:sp>
      <p:sp>
        <p:nvSpPr>
          <p:cNvPr id="4" name="Прямоугольник 3"/>
          <p:cNvSpPr/>
          <p:nvPr/>
        </p:nvSpPr>
        <p:spPr>
          <a:xfrm>
            <a:off x="172724" y="2564904"/>
            <a:ext cx="8971276" cy="3454792"/>
          </a:xfrm>
          <a:prstGeom prst="rect">
            <a:avLst/>
          </a:prstGeom>
        </p:spPr>
        <p:txBody>
          <a:bodyPr wrap="square">
            <a:spAutoFit/>
          </a:bodyPr>
          <a:lstStyle/>
          <a:p>
            <a:pPr algn="just">
              <a:lnSpc>
                <a:spcPct val="115000"/>
              </a:lnSpc>
              <a:spcAft>
                <a:spcPts val="0"/>
              </a:spcAft>
            </a:pPr>
            <a:r>
              <a:rPr lang="ru-RU" sz="3200" b="1" dirty="0" smtClean="0">
                <a:latin typeface="Times New Roman"/>
                <a:ea typeface="Calibri"/>
                <a:cs typeface="Times New Roman"/>
              </a:rPr>
              <a:t>Выражение, стоящее в левой части данного уравнения, имеет смысл только при </a:t>
            </a:r>
            <a:r>
              <a:rPr lang="en-US" sz="3200" b="1" i="1" dirty="0" smtClean="0">
                <a:latin typeface="Times New Roman"/>
                <a:ea typeface="Calibri"/>
                <a:cs typeface="Times New Roman"/>
              </a:rPr>
              <a:t>x</a:t>
            </a:r>
            <a:r>
              <a:rPr lang="ru-RU" sz="3200" b="1" dirty="0" smtClean="0">
                <a:latin typeface="Times New Roman"/>
                <a:ea typeface="Calibri"/>
                <a:cs typeface="Times New Roman"/>
              </a:rPr>
              <a:t> &lt; 0. После упрощения уравнение примет вид:</a:t>
            </a:r>
            <a:endParaRPr lang="en-US" sz="3200" b="1" dirty="0" smtClean="0">
              <a:latin typeface="Times New Roman"/>
              <a:ea typeface="Calibri"/>
              <a:cs typeface="Times New Roman"/>
            </a:endParaRPr>
          </a:p>
          <a:p>
            <a:pPr algn="just">
              <a:lnSpc>
                <a:spcPct val="115000"/>
              </a:lnSpc>
              <a:spcAft>
                <a:spcPts val="0"/>
              </a:spcAft>
            </a:pPr>
            <a:r>
              <a:rPr lang="ru-RU" sz="3200" b="1" dirty="0" smtClean="0">
                <a:latin typeface="Times New Roman"/>
                <a:ea typeface="Calibri"/>
                <a:cs typeface="Times New Roman"/>
              </a:rPr>
              <a:t> </a:t>
            </a:r>
            <a:r>
              <a:rPr lang="en-US" sz="3200" b="1" dirty="0" smtClean="0">
                <a:latin typeface="Times New Roman"/>
                <a:ea typeface="Calibri"/>
                <a:cs typeface="Times New Roman"/>
              </a:rPr>
              <a:t>                           </a:t>
            </a:r>
            <a:r>
              <a:rPr lang="en-US" sz="3200" b="1" dirty="0">
                <a:latin typeface="Times New Roman"/>
                <a:ea typeface="Calibri"/>
                <a:cs typeface="Times New Roman"/>
              </a:rPr>
              <a:t> </a:t>
            </a:r>
            <a:r>
              <a:rPr lang="ru-RU" sz="3200" b="1" dirty="0" smtClean="0">
                <a:latin typeface="Times New Roman"/>
                <a:ea typeface="Calibri"/>
                <a:cs typeface="Times New Roman"/>
              </a:rPr>
              <a:t> </a:t>
            </a:r>
            <a:endParaRPr lang="en-US" sz="3200" b="1" dirty="0" smtClean="0">
              <a:latin typeface="Times New Roman"/>
              <a:ea typeface="Calibri"/>
              <a:cs typeface="Times New Roman"/>
            </a:endParaRPr>
          </a:p>
          <a:p>
            <a:pPr algn="just">
              <a:lnSpc>
                <a:spcPct val="115000"/>
              </a:lnSpc>
              <a:spcAft>
                <a:spcPts val="0"/>
              </a:spcAft>
            </a:pPr>
            <a:r>
              <a:rPr lang="en-US" sz="3200" b="1" dirty="0" smtClean="0">
                <a:latin typeface="Times New Roman"/>
                <a:ea typeface="Calibri"/>
                <a:cs typeface="Times New Roman"/>
              </a:rPr>
              <a:t>                               </a:t>
            </a:r>
            <a:r>
              <a:rPr lang="ru-RU" sz="3200" b="1" dirty="0" smtClean="0">
                <a:latin typeface="Times New Roman"/>
                <a:ea typeface="Calibri"/>
                <a:cs typeface="Times New Roman"/>
              </a:rPr>
              <a:t>. Так как при </a:t>
            </a:r>
            <a:r>
              <a:rPr lang="en-US" sz="3200" b="1" i="1" dirty="0" smtClean="0">
                <a:latin typeface="Times New Roman"/>
                <a:ea typeface="Calibri"/>
                <a:cs typeface="Times New Roman"/>
              </a:rPr>
              <a:t>x</a:t>
            </a:r>
            <a:r>
              <a:rPr lang="ru-RU" sz="3200" b="1" dirty="0" smtClean="0">
                <a:latin typeface="Times New Roman"/>
                <a:ea typeface="Calibri"/>
                <a:cs typeface="Times New Roman"/>
              </a:rPr>
              <a:t> &lt; 0   |</a:t>
            </a:r>
            <a:r>
              <a:rPr lang="en-US" sz="3200" b="1" i="1" dirty="0" smtClean="0">
                <a:latin typeface="Times New Roman"/>
                <a:ea typeface="Calibri"/>
                <a:cs typeface="Times New Roman"/>
              </a:rPr>
              <a:t>x</a:t>
            </a:r>
            <a:r>
              <a:rPr lang="ru-RU" sz="3200" b="1" dirty="0" smtClean="0">
                <a:latin typeface="Times New Roman"/>
                <a:ea typeface="Calibri"/>
                <a:cs typeface="Times New Roman"/>
              </a:rPr>
              <a:t>| = </a:t>
            </a:r>
            <a:r>
              <a:rPr lang="ru-RU" sz="3200" b="1" i="1" dirty="0" smtClean="0">
                <a:latin typeface="Times New Roman"/>
                <a:ea typeface="Calibri"/>
                <a:cs typeface="Times New Roman"/>
              </a:rPr>
              <a:t>–</a:t>
            </a:r>
            <a:r>
              <a:rPr lang="en-US" sz="3200" b="1" i="1" dirty="0" smtClean="0">
                <a:latin typeface="Times New Roman"/>
                <a:ea typeface="Calibri"/>
                <a:cs typeface="Times New Roman"/>
              </a:rPr>
              <a:t>x</a:t>
            </a:r>
            <a:r>
              <a:rPr lang="ru-RU" sz="3200" b="1" dirty="0" smtClean="0">
                <a:latin typeface="Times New Roman"/>
                <a:ea typeface="Calibri"/>
                <a:cs typeface="Times New Roman"/>
              </a:rPr>
              <a:t>, то </a:t>
            </a:r>
            <a:r>
              <a:rPr lang="en-US" sz="3200" b="1" dirty="0" smtClean="0">
                <a:latin typeface="Times New Roman"/>
                <a:ea typeface="Calibri"/>
                <a:cs typeface="Times New Roman"/>
              </a:rPr>
              <a:t>               </a:t>
            </a:r>
            <a:r>
              <a:rPr lang="ru-RU" sz="3200" b="1" u="sng" dirty="0" smtClean="0">
                <a:latin typeface="Times New Roman"/>
                <a:ea typeface="Calibri"/>
                <a:cs typeface="Times New Roman"/>
              </a:rPr>
              <a:t> </a:t>
            </a:r>
            <a:endParaRPr lang="ru-RU" sz="2400" dirty="0" smtClean="0">
              <a:ea typeface="Calibri"/>
              <a:cs typeface="Times New Roman"/>
            </a:endParaRPr>
          </a:p>
          <a:p>
            <a:pPr>
              <a:lnSpc>
                <a:spcPct val="115000"/>
              </a:lnSpc>
              <a:spcAft>
                <a:spcPts val="1000"/>
              </a:spcAft>
            </a:pPr>
            <a:r>
              <a:rPr lang="en-US" sz="3000" b="1" dirty="0" smtClean="0">
                <a:solidFill>
                  <a:prstClr val="black"/>
                </a:solidFill>
                <a:ea typeface="Calibri"/>
                <a:cs typeface="Times New Roman"/>
              </a:rPr>
              <a:t> </a:t>
            </a:r>
            <a:endParaRPr lang="ru-RU" sz="3000" b="1" dirty="0">
              <a:solidFill>
                <a:prstClr val="black"/>
              </a:solidFill>
              <a:ea typeface="Calibri"/>
              <a:cs typeface="Times New Roman"/>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6" name="Объект 5"/>
          <p:cNvGraphicFramePr>
            <a:graphicFrameLocks noChangeAspect="1"/>
          </p:cNvGraphicFramePr>
          <p:nvPr>
            <p:extLst>
              <p:ext uri="{D42A27DB-BD31-4B8C-83A1-F6EECF244321}">
                <p14:modId xmlns:p14="http://schemas.microsoft.com/office/powerpoint/2010/main" val="2028636475"/>
              </p:ext>
            </p:extLst>
          </p:nvPr>
        </p:nvGraphicFramePr>
        <p:xfrm>
          <a:off x="3046954" y="785794"/>
          <a:ext cx="4504299" cy="1491078"/>
        </p:xfrm>
        <a:graphic>
          <a:graphicData uri="http://schemas.openxmlformats.org/presentationml/2006/ole">
            <mc:AlternateContent xmlns:mc="http://schemas.openxmlformats.org/markup-compatibility/2006">
              <mc:Choice xmlns:v="urn:schemas-microsoft-com:vml" Requires="v">
                <p:oleObj spid="_x0000_s5149" name="Формула" r:id="rId3" imgW="1384200" imgH="457200" progId="Equation.3">
                  <p:embed/>
                </p:oleObj>
              </mc:Choice>
              <mc:Fallback>
                <p:oleObj name="Формула" r:id="rId3" imgW="1384200" imgH="457200" progId="Equation.3">
                  <p:embed/>
                  <p:pic>
                    <p:nvPicPr>
                      <p:cNvPr id="0" name="Object 1"/>
                      <p:cNvPicPr>
                        <a:picLocks noChangeAspect="1" noChangeArrowheads="1"/>
                      </p:cNvPicPr>
                      <p:nvPr/>
                    </p:nvPicPr>
                    <p:blipFill>
                      <a:blip r:embed="rId4"/>
                      <a:srcRect/>
                      <a:stretch>
                        <a:fillRect/>
                      </a:stretch>
                    </p:blipFill>
                    <p:spPr bwMode="auto">
                      <a:xfrm>
                        <a:off x="3046954" y="785794"/>
                        <a:ext cx="4504299" cy="1491078"/>
                      </a:xfrm>
                      <a:prstGeom prst="rect">
                        <a:avLst/>
                      </a:prstGeom>
                      <a:noFill/>
                    </p:spPr>
                  </p:pic>
                </p:oleObj>
              </mc:Fallback>
            </mc:AlternateContent>
          </a:graphicData>
        </a:graphic>
      </p:graphicFrame>
      <p:graphicFrame>
        <p:nvGraphicFramePr>
          <p:cNvPr id="7" name="Объект 6"/>
          <p:cNvGraphicFramePr>
            <a:graphicFrameLocks noChangeAspect="1"/>
          </p:cNvGraphicFramePr>
          <p:nvPr>
            <p:extLst>
              <p:ext uri="{D42A27DB-BD31-4B8C-83A1-F6EECF244321}">
                <p14:modId xmlns:p14="http://schemas.microsoft.com/office/powerpoint/2010/main" val="3794065578"/>
              </p:ext>
            </p:extLst>
          </p:nvPr>
        </p:nvGraphicFramePr>
        <p:xfrm>
          <a:off x="31273" y="4221088"/>
          <a:ext cx="3424395" cy="1529342"/>
        </p:xfrm>
        <a:graphic>
          <a:graphicData uri="http://schemas.openxmlformats.org/presentationml/2006/ole">
            <mc:AlternateContent xmlns:mc="http://schemas.openxmlformats.org/markup-compatibility/2006">
              <mc:Choice xmlns:v="urn:schemas-microsoft-com:vml" Requires="v">
                <p:oleObj spid="_x0000_s5150" name="Формула" r:id="rId5" imgW="977900" imgH="431800" progId="Equation.3">
                  <p:embed/>
                </p:oleObj>
              </mc:Choice>
              <mc:Fallback>
                <p:oleObj name="Формула" r:id="rId5" imgW="977900" imgH="431800" progId="Equation.3">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273" y="4221088"/>
                        <a:ext cx="3424395" cy="1529342"/>
                      </a:xfrm>
                      <a:prstGeom prst="rect">
                        <a:avLst/>
                      </a:prstGeom>
                      <a:noFill/>
                    </p:spPr>
                  </p:pic>
                </p:oleObj>
              </mc:Fallback>
            </mc:AlternateContent>
          </a:graphicData>
        </a:graphic>
      </p:graphicFrame>
      <p:graphicFrame>
        <p:nvGraphicFramePr>
          <p:cNvPr id="8" name="Объект 7"/>
          <p:cNvGraphicFramePr>
            <a:graphicFrameLocks noChangeAspect="1"/>
          </p:cNvGraphicFramePr>
          <p:nvPr>
            <p:extLst>
              <p:ext uri="{D42A27DB-BD31-4B8C-83A1-F6EECF244321}">
                <p14:modId xmlns:p14="http://schemas.microsoft.com/office/powerpoint/2010/main" val="346699266"/>
              </p:ext>
            </p:extLst>
          </p:nvPr>
        </p:nvGraphicFramePr>
        <p:xfrm>
          <a:off x="6205973" y="5373217"/>
          <a:ext cx="2677683" cy="1463800"/>
        </p:xfrm>
        <a:graphic>
          <a:graphicData uri="http://schemas.openxmlformats.org/presentationml/2006/ole">
            <mc:AlternateContent xmlns:mc="http://schemas.openxmlformats.org/markup-compatibility/2006">
              <mc:Choice xmlns:v="urn:schemas-microsoft-com:vml" Requires="v">
                <p:oleObj spid="_x0000_s5151" name="Формула" r:id="rId7" imgW="710891" imgH="393529" progId="Equation.3">
                  <p:embed/>
                </p:oleObj>
              </mc:Choice>
              <mc:Fallback>
                <p:oleObj name="Формула" r:id="rId7" imgW="710891" imgH="393529" progId="Equation.3">
                  <p:embed/>
                  <p:pic>
                    <p:nvPicPr>
                      <p:cNvPr id="0" name="Object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05973" y="5373217"/>
                        <a:ext cx="2677683" cy="1463800"/>
                      </a:xfrm>
                      <a:prstGeom prst="rect">
                        <a:avLst/>
                      </a:prstGeom>
                      <a:noFill/>
                    </p:spPr>
                  </p:pic>
                </p:oleObj>
              </mc:Fallback>
            </mc:AlternateContent>
          </a:graphicData>
        </a:graphic>
      </p:graphicFrame>
    </p:spTree>
    <p:extLst>
      <p:ext uri="{BB962C8B-B14F-4D97-AF65-F5344CB8AC3E}">
        <p14:creationId xmlns:p14="http://schemas.microsoft.com/office/powerpoint/2010/main" val="6948433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39718"/>
          </a:xfrm>
        </p:spPr>
        <p:txBody>
          <a:bodyPr>
            <a:noAutofit/>
          </a:bodyPr>
          <a:lstStyle/>
          <a:p>
            <a:r>
              <a:rPr lang="ru-RU" b="1" dirty="0" smtClean="0">
                <a:solidFill>
                  <a:srgbClr val="FF0000"/>
                </a:solidFill>
                <a:latin typeface="Times New Roman" pitchFamily="18" charset="0"/>
                <a:cs typeface="Times New Roman" pitchFamily="18" charset="0"/>
              </a:rPr>
              <a:t>Геометрия</a:t>
            </a:r>
            <a:r>
              <a:rPr lang="en-US" b="1" dirty="0" smtClean="0">
                <a:solidFill>
                  <a:srgbClr val="FF0000"/>
                </a:solidFill>
                <a:latin typeface="Times New Roman" pitchFamily="18" charset="0"/>
                <a:cs typeface="Times New Roman" pitchFamily="18" charset="0"/>
              </a:rPr>
              <a:t>.</a:t>
            </a:r>
            <a:r>
              <a:rPr lang="ru-RU" b="1" dirty="0" smtClean="0">
                <a:solidFill>
                  <a:srgbClr val="FF0000"/>
                </a:solidFill>
                <a:latin typeface="Times New Roman" pitchFamily="18" charset="0"/>
                <a:cs typeface="Times New Roman" pitchFamily="18" charset="0"/>
              </a:rPr>
              <a:t> </a:t>
            </a:r>
            <a:r>
              <a:rPr lang="en-US" b="1" dirty="0" smtClean="0">
                <a:solidFill>
                  <a:srgbClr val="FF0000"/>
                </a:solidFill>
                <a:latin typeface="Times New Roman" pitchFamily="18" charset="0"/>
                <a:cs typeface="Times New Roman" pitchFamily="18" charset="0"/>
              </a:rPr>
              <a:t>III </a:t>
            </a:r>
            <a:r>
              <a:rPr lang="ru-RU" b="1" dirty="0" smtClean="0">
                <a:solidFill>
                  <a:srgbClr val="FF0000"/>
                </a:solidFill>
                <a:latin typeface="Times New Roman" pitchFamily="18" charset="0"/>
                <a:cs typeface="Times New Roman" pitchFamily="18" charset="0"/>
              </a:rPr>
              <a:t>тур (</a:t>
            </a:r>
            <a:r>
              <a:rPr lang="en-US" b="1" dirty="0" smtClean="0">
                <a:solidFill>
                  <a:srgbClr val="FF0000"/>
                </a:solidFill>
                <a:latin typeface="Times New Roman" pitchFamily="18" charset="0"/>
                <a:cs typeface="Times New Roman" pitchFamily="18" charset="0"/>
              </a:rPr>
              <a:t>8</a:t>
            </a:r>
            <a:r>
              <a:rPr lang="ru-RU" b="1" dirty="0" smtClean="0">
                <a:solidFill>
                  <a:srgbClr val="FF0000"/>
                </a:solidFill>
                <a:latin typeface="Times New Roman" pitchFamily="18" charset="0"/>
                <a:cs typeface="Times New Roman" pitchFamily="18" charset="0"/>
              </a:rPr>
              <a:t> баллов)</a:t>
            </a:r>
            <a:endParaRPr lang="ru-RU" dirty="0">
              <a:solidFill>
                <a:srgbClr val="FF0000"/>
              </a:solidFill>
            </a:endParaRPr>
          </a:p>
        </p:txBody>
      </p:sp>
      <p:sp>
        <p:nvSpPr>
          <p:cNvPr id="1946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dirty="0">
              <a:solidFill>
                <a:prstClr val="black"/>
              </a:solidFill>
            </a:endParaRPr>
          </a:p>
        </p:txBody>
      </p:sp>
      <mc:AlternateContent xmlns:mc="http://schemas.openxmlformats.org/markup-compatibility/2006" xmlns:a14="http://schemas.microsoft.com/office/drawing/2010/main">
        <mc:Choice Requires="a14">
          <p:sp>
            <p:nvSpPr>
              <p:cNvPr id="3" name="Прямоугольник 2"/>
              <p:cNvSpPr/>
              <p:nvPr/>
            </p:nvSpPr>
            <p:spPr>
              <a:xfrm>
                <a:off x="395536" y="908720"/>
                <a:ext cx="8424936" cy="830997"/>
              </a:xfrm>
              <a:prstGeom prst="rect">
                <a:avLst/>
              </a:prstGeom>
            </p:spPr>
            <p:txBody>
              <a:bodyPr wrap="square">
                <a:spAutoFit/>
              </a:bodyPr>
              <a:lstStyle/>
              <a:p>
                <a:r>
                  <a:rPr lang="ru-RU" sz="2400" b="1" dirty="0" smtClean="0">
                    <a:solidFill>
                      <a:schemeClr val="accent1">
                        <a:lumMod val="75000"/>
                      </a:schemeClr>
                    </a:solidFill>
                    <a:latin typeface="Times New Roman"/>
                    <a:ea typeface="Calibri"/>
                  </a:rPr>
                  <a:t>В прямоугольной трапеции АВС</a:t>
                </a:r>
                <a:r>
                  <a:rPr lang="en-US" sz="2400" b="1" dirty="0">
                    <a:solidFill>
                      <a:schemeClr val="accent1">
                        <a:lumMod val="75000"/>
                      </a:schemeClr>
                    </a:solidFill>
                    <a:effectLst/>
                    <a:latin typeface="Times New Roman"/>
                    <a:ea typeface="Calibri"/>
                  </a:rPr>
                  <a:t>D  </a:t>
                </a:r>
                <a:r>
                  <a:rPr lang="ru-RU" sz="2400" b="1" dirty="0">
                    <a:solidFill>
                      <a:schemeClr val="accent1">
                        <a:lumMod val="75000"/>
                      </a:schemeClr>
                    </a:solidFill>
                    <a:effectLst/>
                    <a:latin typeface="Times New Roman"/>
                    <a:ea typeface="Calibri"/>
                  </a:rPr>
                  <a:t>АВ=ВС, В</a:t>
                </a:r>
                <a:r>
                  <a:rPr lang="en-US" sz="2400" b="1" dirty="0">
                    <a:solidFill>
                      <a:schemeClr val="accent1">
                        <a:lumMod val="75000"/>
                      </a:schemeClr>
                    </a:solidFill>
                    <a:effectLst/>
                    <a:latin typeface="Times New Roman"/>
                    <a:ea typeface="Calibri"/>
                  </a:rPr>
                  <a:t>M </a:t>
                </a:r>
                <a14:m>
                  <m:oMath xmlns:m="http://schemas.openxmlformats.org/officeDocument/2006/math">
                    <m:r>
                      <a:rPr lang="ru-RU" sz="2400" b="1" i="1">
                        <a:solidFill>
                          <a:schemeClr val="accent1">
                            <a:lumMod val="75000"/>
                          </a:schemeClr>
                        </a:solidFill>
                        <a:effectLst/>
                        <a:latin typeface="Cambria Math"/>
                        <a:ea typeface="Calibri"/>
                        <a:cs typeface="Times New Roman"/>
                      </a:rPr>
                      <m:t>⊥</m:t>
                    </m:r>
                  </m:oMath>
                </a14:m>
                <a:r>
                  <a:rPr lang="ru-RU" sz="2400" b="1" dirty="0">
                    <a:solidFill>
                      <a:schemeClr val="accent1">
                        <a:lumMod val="75000"/>
                      </a:schemeClr>
                    </a:solidFill>
                    <a:effectLst/>
                    <a:latin typeface="Times New Roman"/>
                    <a:ea typeface="Times New Roman"/>
                  </a:rPr>
                  <a:t> </a:t>
                </a:r>
                <a:r>
                  <a:rPr lang="en-US" sz="2400" b="1" dirty="0">
                    <a:solidFill>
                      <a:schemeClr val="accent1">
                        <a:lumMod val="75000"/>
                      </a:schemeClr>
                    </a:solidFill>
                    <a:effectLst/>
                    <a:latin typeface="Times New Roman"/>
                    <a:ea typeface="Times New Roman"/>
                  </a:rPr>
                  <a:t>AC</a:t>
                </a:r>
                <a:r>
                  <a:rPr lang="ru-RU" sz="2400" b="1" dirty="0">
                    <a:solidFill>
                      <a:schemeClr val="accent1">
                        <a:lumMod val="75000"/>
                      </a:schemeClr>
                    </a:solidFill>
                    <a:effectLst/>
                    <a:latin typeface="Times New Roman"/>
                    <a:ea typeface="Times New Roman"/>
                  </a:rPr>
                  <a:t>, </a:t>
                </a:r>
                <a:r>
                  <a:rPr lang="ru-RU" sz="2400" b="1" dirty="0">
                    <a:solidFill>
                      <a:schemeClr val="accent1">
                        <a:lumMod val="75000"/>
                      </a:schemeClr>
                    </a:solidFill>
                    <a:effectLst/>
                    <a:latin typeface="Times New Roman"/>
                    <a:ea typeface="Calibri"/>
                  </a:rPr>
                  <a:t>В</a:t>
                </a:r>
                <a:r>
                  <a:rPr lang="en-US" sz="2400" b="1" dirty="0">
                    <a:solidFill>
                      <a:schemeClr val="accent1">
                        <a:lumMod val="75000"/>
                      </a:schemeClr>
                    </a:solidFill>
                    <a:effectLst/>
                    <a:latin typeface="Times New Roman"/>
                    <a:ea typeface="Calibri"/>
                  </a:rPr>
                  <a:t>M</a:t>
                </a:r>
                <a:r>
                  <a:rPr lang="ru-RU" sz="2400" b="1" dirty="0">
                    <a:solidFill>
                      <a:schemeClr val="accent1">
                        <a:lumMod val="75000"/>
                      </a:schemeClr>
                    </a:solidFill>
                    <a:effectLst/>
                    <a:latin typeface="Times New Roman"/>
                    <a:ea typeface="Calibri"/>
                  </a:rPr>
                  <a:t>= 6 см, </a:t>
                </a:r>
                <a14:m>
                  <m:oMath xmlns:m="http://schemas.openxmlformats.org/officeDocument/2006/math">
                    <m:r>
                      <a:rPr lang="ru-RU" sz="2400" b="1" i="1">
                        <a:solidFill>
                          <a:schemeClr val="accent1">
                            <a:lumMod val="75000"/>
                          </a:schemeClr>
                        </a:solidFill>
                        <a:effectLst/>
                        <a:latin typeface="Cambria Math"/>
                        <a:ea typeface="Calibri"/>
                        <a:cs typeface="Times New Roman"/>
                      </a:rPr>
                      <m:t>∠ВСА=</m:t>
                    </m:r>
                  </m:oMath>
                </a14:m>
                <a:r>
                  <a:rPr lang="ru-RU" sz="2400" b="1" dirty="0">
                    <a:solidFill>
                      <a:schemeClr val="accent1">
                        <a:lumMod val="75000"/>
                      </a:schemeClr>
                    </a:solidFill>
                    <a:effectLst/>
                    <a:latin typeface="Times New Roman"/>
                    <a:ea typeface="Times New Roman"/>
                  </a:rPr>
                  <a:t> 30</a:t>
                </a:r>
                <a:r>
                  <a:rPr lang="ru-RU" sz="2400" b="1" baseline="30000" dirty="0">
                    <a:solidFill>
                      <a:schemeClr val="accent1">
                        <a:lumMod val="75000"/>
                      </a:schemeClr>
                    </a:solidFill>
                    <a:effectLst/>
                    <a:latin typeface="Times New Roman"/>
                    <a:ea typeface="Times New Roman"/>
                  </a:rPr>
                  <a:t>0</a:t>
                </a:r>
                <a:r>
                  <a:rPr lang="ru-RU" sz="2400" b="1" dirty="0">
                    <a:solidFill>
                      <a:schemeClr val="accent1">
                        <a:lumMod val="75000"/>
                      </a:schemeClr>
                    </a:solidFill>
                    <a:effectLst/>
                    <a:latin typeface="Times New Roman"/>
                    <a:ea typeface="Times New Roman"/>
                  </a:rPr>
                  <a:t>. Найти а) высоту </a:t>
                </a:r>
                <a:r>
                  <a:rPr lang="ru-RU" sz="2400" b="1" dirty="0" smtClean="0">
                    <a:solidFill>
                      <a:schemeClr val="accent1">
                        <a:lumMod val="75000"/>
                      </a:schemeClr>
                    </a:solidFill>
                    <a:effectLst/>
                    <a:latin typeface="Times New Roman"/>
                    <a:ea typeface="Times New Roman"/>
                  </a:rPr>
                  <a:t>трапеции; </a:t>
                </a:r>
                <a:r>
                  <a:rPr lang="ru-RU" sz="2400" b="1" dirty="0">
                    <a:solidFill>
                      <a:schemeClr val="accent1">
                        <a:lumMod val="75000"/>
                      </a:schemeClr>
                    </a:solidFill>
                    <a:effectLst/>
                    <a:latin typeface="Times New Roman"/>
                    <a:ea typeface="Times New Roman"/>
                  </a:rPr>
                  <a:t>б) </a:t>
                </a:r>
                <a:r>
                  <a:rPr lang="en-US" sz="2400" b="1" dirty="0">
                    <a:solidFill>
                      <a:schemeClr val="accent1">
                        <a:lumMod val="75000"/>
                      </a:schemeClr>
                    </a:solidFill>
                    <a:effectLst/>
                    <a:latin typeface="Times New Roman"/>
                    <a:ea typeface="Times New Roman"/>
                  </a:rPr>
                  <a:t>sin </a:t>
                </a:r>
                <a14:m>
                  <m:oMath xmlns:m="http://schemas.openxmlformats.org/officeDocument/2006/math">
                    <m:r>
                      <a:rPr lang="ru-RU" sz="2400" b="1" i="1">
                        <a:solidFill>
                          <a:schemeClr val="accent1">
                            <a:lumMod val="75000"/>
                          </a:schemeClr>
                        </a:solidFill>
                        <a:effectLst/>
                        <a:latin typeface="Cambria Math"/>
                        <a:ea typeface="Calibri"/>
                        <a:cs typeface="Times New Roman"/>
                      </a:rPr>
                      <m:t>∠</m:t>
                    </m:r>
                  </m:oMath>
                </a14:m>
                <a:r>
                  <a:rPr lang="ru-RU" sz="2400" b="1" dirty="0">
                    <a:solidFill>
                      <a:schemeClr val="accent1">
                        <a:lumMod val="75000"/>
                      </a:schemeClr>
                    </a:solidFill>
                    <a:effectLst/>
                    <a:latin typeface="Times New Roman"/>
                    <a:ea typeface="Times New Roman"/>
                  </a:rPr>
                  <a:t>ВА</a:t>
                </a:r>
                <a:r>
                  <a:rPr lang="en-US" sz="2400" b="1" dirty="0" smtClean="0">
                    <a:solidFill>
                      <a:schemeClr val="accent1">
                        <a:lumMod val="75000"/>
                      </a:schemeClr>
                    </a:solidFill>
                    <a:effectLst/>
                    <a:latin typeface="Times New Roman"/>
                    <a:ea typeface="Times New Roman"/>
                  </a:rPr>
                  <a:t>D</a:t>
                </a:r>
                <a:r>
                  <a:rPr lang="ru-RU" sz="2400" b="1" i="1" dirty="0" smtClean="0">
                    <a:solidFill>
                      <a:schemeClr val="accent1">
                        <a:lumMod val="75000"/>
                      </a:schemeClr>
                    </a:solidFill>
                    <a:effectLst/>
                    <a:latin typeface="Times New Roman"/>
                    <a:ea typeface="Times New Roman"/>
                  </a:rPr>
                  <a:t>.</a:t>
                </a:r>
                <a:endParaRPr lang="ru-RU" sz="2400" b="1" dirty="0">
                  <a:solidFill>
                    <a:schemeClr val="accent1">
                      <a:lumMod val="75000"/>
                    </a:schemeClr>
                  </a:solidFill>
                </a:endParaRPr>
              </a:p>
            </p:txBody>
          </p:sp>
        </mc:Choice>
        <mc:Fallback xmlns="">
          <p:sp>
            <p:nvSpPr>
              <p:cNvPr id="3" name="Прямоугольник 2"/>
              <p:cNvSpPr>
                <a:spLocks noRot="1" noChangeAspect="1" noMove="1" noResize="1" noEditPoints="1" noAdjustHandles="1" noChangeArrowheads="1" noChangeShapeType="1" noTextEdit="1"/>
              </p:cNvSpPr>
              <p:nvPr/>
            </p:nvSpPr>
            <p:spPr>
              <a:xfrm>
                <a:off x="395536" y="908720"/>
                <a:ext cx="8424936" cy="830997"/>
              </a:xfrm>
              <a:prstGeom prst="rect">
                <a:avLst/>
              </a:prstGeom>
              <a:blipFill rotWithShape="1">
                <a:blip r:embed="rId2"/>
                <a:stretch>
                  <a:fillRect l="-1158" t="-5882" r="-796" b="-15441"/>
                </a:stretch>
              </a:blipFill>
            </p:spPr>
            <p:txBody>
              <a:bodyPr/>
              <a:lstStyle/>
              <a:p>
                <a:r>
                  <a:rPr lang="ru-RU">
                    <a:noFill/>
                  </a:rPr>
                  <a:t> </a:t>
                </a:r>
              </a:p>
            </p:txBody>
          </p:sp>
        </mc:Fallback>
      </mc:AlternateContent>
      <p:pic>
        <p:nvPicPr>
          <p:cNvPr id="6146" name="Picture 2" descr="C:\Users\Елена\Desktop\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399119"/>
            <a:ext cx="4427984" cy="3937637"/>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4" name="Прямоугольник 3"/>
              <p:cNvSpPr/>
              <p:nvPr/>
            </p:nvSpPr>
            <p:spPr>
              <a:xfrm>
                <a:off x="4499992" y="1960883"/>
                <a:ext cx="4824536" cy="4563301"/>
              </a:xfrm>
              <a:prstGeom prst="rect">
                <a:avLst/>
              </a:prstGeom>
            </p:spPr>
            <p:txBody>
              <a:bodyPr wrap="square">
                <a:spAutoFit/>
              </a:bodyPr>
              <a:lstStyle/>
              <a:p>
                <a:r>
                  <a:rPr lang="ru-RU" sz="2800" b="1" dirty="0" smtClean="0">
                    <a:latin typeface="Times New Roman"/>
                    <a:ea typeface="Times New Roman"/>
                  </a:rPr>
                  <a:t>1) </a:t>
                </a:r>
                <a14:m>
                  <m:oMath xmlns:m="http://schemas.openxmlformats.org/officeDocument/2006/math">
                    <m:r>
                      <a:rPr lang="ru-RU" sz="2800" b="1" i="1">
                        <a:latin typeface="Cambria Math"/>
                        <a:ea typeface="Calibri"/>
                        <a:cs typeface="Times New Roman"/>
                      </a:rPr>
                      <m:t>⊿</m:t>
                    </m:r>
                  </m:oMath>
                </a14:m>
                <a:r>
                  <a:rPr lang="ru-RU" sz="2800" b="1" dirty="0" smtClean="0">
                    <a:effectLst/>
                    <a:latin typeface="Times New Roman"/>
                    <a:ea typeface="Times New Roman"/>
                  </a:rPr>
                  <a:t>  В</a:t>
                </a:r>
                <a14:m>
                  <m:oMath xmlns:m="http://schemas.openxmlformats.org/officeDocument/2006/math">
                    <m:r>
                      <a:rPr lang="ru-RU" sz="2800" b="1" i="1">
                        <a:effectLst/>
                        <a:latin typeface="Cambria Math"/>
                        <a:ea typeface="Calibri"/>
                        <a:cs typeface="Times New Roman"/>
                      </a:rPr>
                      <m:t>С</m:t>
                    </m:r>
                    <m:r>
                      <a:rPr lang="en-US" sz="2800" b="1" i="1">
                        <a:effectLst/>
                        <a:latin typeface="Cambria Math"/>
                        <a:ea typeface="Calibri"/>
                        <a:cs typeface="Times New Roman"/>
                      </a:rPr>
                      <m:t>𝑴</m:t>
                    </m:r>
                  </m:oMath>
                </a14:m>
                <a:r>
                  <a:rPr lang="ru-RU" sz="2800" b="1" dirty="0" smtClean="0">
                    <a:effectLst/>
                    <a:latin typeface="Times New Roman"/>
                    <a:ea typeface="Times New Roman"/>
                  </a:rPr>
                  <a:t>  ВС = 12,  МС = </a:t>
                </a:r>
                <a:r>
                  <a:rPr lang="ru-RU" sz="2800" b="1" dirty="0">
                    <a:effectLst/>
                    <a:latin typeface="Times New Roman"/>
                    <a:ea typeface="Times New Roman"/>
                  </a:rPr>
                  <a:t>6</a:t>
                </a:r>
                <a14:m>
                  <m:oMath xmlns:m="http://schemas.openxmlformats.org/officeDocument/2006/math">
                    <m:rad>
                      <m:radPr>
                        <m:degHide m:val="on"/>
                        <m:ctrlPr>
                          <a:rPr lang="ru-RU" sz="2800" b="1" i="1">
                            <a:effectLst/>
                            <a:latin typeface="Cambria Math"/>
                            <a:ea typeface="Times New Roman"/>
                            <a:cs typeface="Times New Roman"/>
                          </a:rPr>
                        </m:ctrlPr>
                      </m:radPr>
                      <m:deg/>
                      <m:e>
                        <m:r>
                          <a:rPr lang="ru-RU" sz="2800" b="1" i="1">
                            <a:effectLst/>
                            <a:latin typeface="Cambria Math"/>
                            <a:ea typeface="Times New Roman"/>
                            <a:cs typeface="Times New Roman"/>
                          </a:rPr>
                          <m:t>𝟑</m:t>
                        </m:r>
                      </m:e>
                    </m:rad>
                  </m:oMath>
                </a14:m>
                <a:r>
                  <a:rPr lang="ru-RU" sz="2800" b="1" dirty="0" smtClean="0">
                    <a:effectLst/>
                    <a:latin typeface="Times New Roman"/>
                    <a:ea typeface="Times New Roman"/>
                  </a:rPr>
                  <a:t> см.</a:t>
                </a:r>
                <a:r>
                  <a:rPr lang="ru-RU" sz="2800" b="1" dirty="0">
                    <a:effectLst/>
                    <a:latin typeface="Times New Roman"/>
                    <a:ea typeface="Times New Roman"/>
                  </a:rPr>
                  <a:t/>
                </a:r>
                <a:br>
                  <a:rPr lang="ru-RU" sz="2800" b="1" dirty="0">
                    <a:effectLst/>
                    <a:latin typeface="Times New Roman"/>
                    <a:ea typeface="Times New Roman"/>
                  </a:rPr>
                </a:br>
                <a:r>
                  <a:rPr lang="ru-RU" sz="2800" b="1" dirty="0">
                    <a:effectLst/>
                    <a:latin typeface="Times New Roman"/>
                    <a:ea typeface="Times New Roman"/>
                  </a:rPr>
                  <a:t>2) </a:t>
                </a:r>
                <a14:m>
                  <m:oMath xmlns:m="http://schemas.openxmlformats.org/officeDocument/2006/math">
                    <m:r>
                      <a:rPr lang="ru-RU" sz="2800" b="1" i="1">
                        <a:effectLst/>
                        <a:latin typeface="Cambria Math"/>
                        <a:ea typeface="Calibri"/>
                        <a:cs typeface="Times New Roman"/>
                      </a:rPr>
                      <m:t>⊿ВСА</m:t>
                    </m:r>
                  </m:oMath>
                </a14:m>
                <a:r>
                  <a:rPr lang="ru-RU" sz="2800" b="1" dirty="0">
                    <a:effectLst/>
                    <a:latin typeface="Times New Roman"/>
                    <a:ea typeface="Times New Roman"/>
                  </a:rPr>
                  <a:t> р/б, </a:t>
                </a:r>
                <a:r>
                  <a:rPr lang="ru-RU" sz="2800" b="1" dirty="0" smtClean="0">
                    <a:effectLst/>
                    <a:latin typeface="Times New Roman"/>
                    <a:ea typeface="Times New Roman"/>
                  </a:rPr>
                  <a:t>высота В</a:t>
                </a:r>
                <a14:m>
                  <m:oMath xmlns:m="http://schemas.openxmlformats.org/officeDocument/2006/math">
                    <m:r>
                      <a:rPr lang="en-US" sz="2800" b="1" i="1">
                        <a:effectLst/>
                        <a:latin typeface="Cambria Math"/>
                        <a:ea typeface="Calibri"/>
                        <a:cs typeface="Times New Roman"/>
                      </a:rPr>
                      <m:t>𝑴</m:t>
                    </m:r>
                    <m:r>
                      <a:rPr lang="ru-RU" sz="2800" b="1" i="1">
                        <a:effectLst/>
                        <a:latin typeface="Cambria Math"/>
                        <a:ea typeface="Calibri"/>
                        <a:cs typeface="Times New Roman"/>
                      </a:rPr>
                      <m:t>−</m:t>
                    </m:r>
                  </m:oMath>
                </a14:m>
                <a:r>
                  <a:rPr lang="ru-RU" sz="2800" b="1" dirty="0" smtClean="0">
                    <a:effectLst/>
                    <a:latin typeface="Times New Roman"/>
                    <a:ea typeface="Times New Roman"/>
                  </a:rPr>
                  <a:t> медиана, </a:t>
                </a:r>
                <a:r>
                  <a:rPr lang="ru-RU" sz="2800" b="1" dirty="0">
                    <a:effectLst/>
                    <a:latin typeface="Times New Roman"/>
                    <a:ea typeface="Times New Roman"/>
                  </a:rPr>
                  <a:t>АС = 12</a:t>
                </a:r>
                <a14:m>
                  <m:oMath xmlns:m="http://schemas.openxmlformats.org/officeDocument/2006/math">
                    <m:rad>
                      <m:radPr>
                        <m:degHide m:val="on"/>
                        <m:ctrlPr>
                          <a:rPr lang="ru-RU" sz="2800" b="1" i="1">
                            <a:effectLst/>
                            <a:latin typeface="Cambria Math"/>
                            <a:ea typeface="Times New Roman"/>
                            <a:cs typeface="Times New Roman"/>
                          </a:rPr>
                        </m:ctrlPr>
                      </m:radPr>
                      <m:deg/>
                      <m:e>
                        <m:r>
                          <a:rPr lang="ru-RU" sz="2800" b="1" i="1">
                            <a:effectLst/>
                            <a:latin typeface="Cambria Math"/>
                            <a:ea typeface="Times New Roman"/>
                            <a:cs typeface="Times New Roman"/>
                          </a:rPr>
                          <m:t>𝟑</m:t>
                        </m:r>
                      </m:e>
                    </m:rad>
                  </m:oMath>
                </a14:m>
                <a:r>
                  <a:rPr lang="ru-RU" sz="2800" b="1" dirty="0" smtClean="0">
                    <a:effectLst/>
                    <a:latin typeface="Times New Roman"/>
                    <a:ea typeface="Times New Roman"/>
                  </a:rPr>
                  <a:t> см.</a:t>
                </a:r>
                <a:r>
                  <a:rPr lang="ru-RU" sz="2800" b="1" dirty="0">
                    <a:effectLst/>
                    <a:latin typeface="Times New Roman"/>
                    <a:ea typeface="Times New Roman"/>
                  </a:rPr>
                  <a:t/>
                </a:r>
                <a:br>
                  <a:rPr lang="ru-RU" sz="2800" b="1" dirty="0">
                    <a:effectLst/>
                    <a:latin typeface="Times New Roman"/>
                    <a:ea typeface="Times New Roman"/>
                  </a:rPr>
                </a:br>
                <a:r>
                  <a:rPr lang="ru-RU" sz="2800" b="1" dirty="0">
                    <a:effectLst/>
                    <a:latin typeface="Times New Roman"/>
                    <a:ea typeface="Calibri"/>
                  </a:rPr>
                  <a:t>3) </a:t>
                </a:r>
                <a14:m>
                  <m:oMath xmlns:m="http://schemas.openxmlformats.org/officeDocument/2006/math">
                    <m:r>
                      <a:rPr lang="ru-RU" sz="2800" b="1" i="1">
                        <a:effectLst/>
                        <a:latin typeface="Cambria Math"/>
                        <a:ea typeface="Calibri"/>
                        <a:cs typeface="Times New Roman"/>
                      </a:rPr>
                      <m:t>∠ВСА= ∠СА</m:t>
                    </m:r>
                    <m:r>
                      <a:rPr lang="en-US" sz="2800" b="1" i="1">
                        <a:effectLst/>
                        <a:latin typeface="Cambria Math"/>
                        <a:ea typeface="Calibri"/>
                        <a:cs typeface="Times New Roman"/>
                      </a:rPr>
                      <m:t>𝑫</m:t>
                    </m:r>
                    <m:r>
                      <a:rPr lang="ru-RU" sz="2800" b="1" i="1">
                        <a:effectLst/>
                        <a:latin typeface="Cambria Math"/>
                        <a:ea typeface="Calibri"/>
                        <a:cs typeface="Times New Roman"/>
                      </a:rPr>
                      <m:t>=</m:t>
                    </m:r>
                  </m:oMath>
                </a14:m>
                <a:r>
                  <a:rPr lang="ru-RU" sz="2800" b="1" dirty="0">
                    <a:effectLst/>
                    <a:latin typeface="Times New Roman"/>
                    <a:ea typeface="Times New Roman"/>
                  </a:rPr>
                  <a:t> 30</a:t>
                </a:r>
                <a:r>
                  <a:rPr lang="ru-RU" sz="2800" b="1" baseline="30000" dirty="0">
                    <a:effectLst/>
                    <a:latin typeface="Times New Roman"/>
                    <a:ea typeface="Times New Roman"/>
                  </a:rPr>
                  <a:t>0</a:t>
                </a:r>
                <a:r>
                  <a:rPr lang="ru-RU" sz="2800" b="1" dirty="0">
                    <a:effectLst/>
                    <a:latin typeface="Times New Roman"/>
                    <a:ea typeface="Times New Roman"/>
                  </a:rPr>
                  <a:t> как накрест лежащие.  </a:t>
                </a:r>
                <a:br>
                  <a:rPr lang="ru-RU" sz="2800" b="1" dirty="0">
                    <a:effectLst/>
                    <a:latin typeface="Times New Roman"/>
                    <a:ea typeface="Times New Roman"/>
                  </a:rPr>
                </a:br>
                <a:r>
                  <a:rPr lang="ru-RU" sz="2800" b="1" dirty="0">
                    <a:effectLst/>
                    <a:latin typeface="Times New Roman"/>
                    <a:ea typeface="Times New Roman"/>
                  </a:rPr>
                  <a:t>4) </a:t>
                </a:r>
                <a14:m>
                  <m:oMath xmlns:m="http://schemas.openxmlformats.org/officeDocument/2006/math">
                    <m:r>
                      <a:rPr lang="ru-RU" sz="2800" b="1" i="1">
                        <a:effectLst/>
                        <a:latin typeface="Cambria Math"/>
                        <a:ea typeface="Calibri"/>
                        <a:cs typeface="Times New Roman"/>
                      </a:rPr>
                      <m:t>⊿АС</m:t>
                    </m:r>
                    <m:r>
                      <a:rPr lang="en-US" sz="2800" b="1" i="1">
                        <a:effectLst/>
                        <a:latin typeface="Cambria Math"/>
                        <a:ea typeface="Calibri"/>
                        <a:cs typeface="Times New Roman"/>
                      </a:rPr>
                      <m:t>𝑫</m:t>
                    </m:r>
                  </m:oMath>
                </a14:m>
                <a:r>
                  <a:rPr lang="ru-RU" sz="2800" b="1" dirty="0">
                    <a:effectLst/>
                    <a:latin typeface="Times New Roman"/>
                    <a:ea typeface="Times New Roman"/>
                  </a:rPr>
                  <a:t> </a:t>
                </a:r>
                <a:r>
                  <a:rPr lang="ru-RU" sz="2800" b="1" dirty="0" smtClean="0">
                    <a:effectLst/>
                    <a:latin typeface="Times New Roman"/>
                    <a:ea typeface="Times New Roman"/>
                  </a:rPr>
                  <a:t>прямоугольный, </a:t>
                </a:r>
                <a14:m>
                  <m:oMath xmlns:m="http://schemas.openxmlformats.org/officeDocument/2006/math">
                    <m:r>
                      <a:rPr lang="ru-RU" sz="2800" b="1" i="1">
                        <a:effectLst/>
                        <a:latin typeface="Cambria Math"/>
                        <a:ea typeface="Calibri"/>
                        <a:cs typeface="Times New Roman"/>
                      </a:rPr>
                      <m:t>С</m:t>
                    </m:r>
                    <m:r>
                      <a:rPr lang="en-US" sz="2800" b="1" i="1">
                        <a:effectLst/>
                        <a:latin typeface="Cambria Math"/>
                        <a:ea typeface="Calibri"/>
                        <a:cs typeface="Times New Roman"/>
                      </a:rPr>
                      <m:t>𝑫</m:t>
                    </m:r>
                    <m:r>
                      <a:rPr lang="ru-RU" sz="2800" b="1" i="1">
                        <a:effectLst/>
                        <a:latin typeface="Cambria Math"/>
                        <a:ea typeface="Calibri"/>
                        <a:cs typeface="Times New Roman"/>
                      </a:rPr>
                      <m:t>= СА :</m:t>
                    </m:r>
                    <m:r>
                      <a:rPr lang="ru-RU" sz="2800" b="1" i="1">
                        <a:effectLst/>
                        <a:latin typeface="Cambria Math"/>
                        <a:ea typeface="Calibri"/>
                        <a:cs typeface="Times New Roman"/>
                      </a:rPr>
                      <m:t>𝟐</m:t>
                    </m:r>
                    <m:r>
                      <a:rPr lang="ru-RU" sz="2800" b="1" i="1">
                        <a:effectLst/>
                        <a:latin typeface="Cambria Math"/>
                        <a:ea typeface="Calibri"/>
                        <a:cs typeface="Times New Roman"/>
                      </a:rPr>
                      <m:t>= </m:t>
                    </m:r>
                    <m:r>
                      <a:rPr lang="ru-RU" sz="2800" b="1" i="1">
                        <a:effectLst/>
                        <a:latin typeface="Cambria Math"/>
                        <a:ea typeface="Times New Roman"/>
                        <a:cs typeface="Times New Roman"/>
                      </a:rPr>
                      <m:t>𝟔</m:t>
                    </m:r>
                    <m:rad>
                      <m:radPr>
                        <m:degHide m:val="on"/>
                        <m:ctrlPr>
                          <a:rPr lang="ru-RU" sz="2800" b="1" i="1">
                            <a:effectLst/>
                            <a:latin typeface="Cambria Math"/>
                            <a:ea typeface="Times New Roman"/>
                            <a:cs typeface="Times New Roman"/>
                          </a:rPr>
                        </m:ctrlPr>
                      </m:radPr>
                      <m:deg/>
                      <m:e>
                        <m:r>
                          <a:rPr lang="ru-RU" sz="2800" b="1" i="1">
                            <a:effectLst/>
                            <a:latin typeface="Cambria Math"/>
                            <a:ea typeface="Times New Roman"/>
                            <a:cs typeface="Times New Roman"/>
                          </a:rPr>
                          <m:t>𝟑</m:t>
                        </m:r>
                      </m:e>
                    </m:rad>
                  </m:oMath>
                </a14:m>
                <a:r>
                  <a:rPr lang="ru-RU" sz="2800" b="1" dirty="0" smtClean="0">
                    <a:effectLst/>
                    <a:latin typeface="Times New Roman"/>
                    <a:ea typeface="Times New Roman"/>
                  </a:rPr>
                  <a:t> см.</a:t>
                </a:r>
                <a:r>
                  <a:rPr lang="ru-RU" sz="2800" b="1" dirty="0">
                    <a:effectLst/>
                    <a:latin typeface="Times New Roman"/>
                    <a:ea typeface="Times New Roman"/>
                  </a:rPr>
                  <a:t/>
                </a:r>
                <a:br>
                  <a:rPr lang="ru-RU" sz="2800" b="1" dirty="0">
                    <a:effectLst/>
                    <a:latin typeface="Times New Roman"/>
                    <a:ea typeface="Times New Roman"/>
                  </a:rPr>
                </a:br>
                <a:r>
                  <a:rPr lang="en-US" sz="2800" b="1" dirty="0">
                    <a:effectLst/>
                    <a:latin typeface="Times New Roman"/>
                    <a:ea typeface="Times New Roman"/>
                  </a:rPr>
                  <a:t>5) </a:t>
                </a:r>
                <a14:m>
                  <m:oMath xmlns:m="http://schemas.openxmlformats.org/officeDocument/2006/math">
                    <m:r>
                      <a:rPr lang="ru-RU" sz="2800" b="1" i="1">
                        <a:effectLst/>
                        <a:latin typeface="Cambria Math"/>
                        <a:ea typeface="Calibri"/>
                        <a:cs typeface="Times New Roman"/>
                      </a:rPr>
                      <m:t>⊿В</m:t>
                    </m:r>
                    <m:r>
                      <a:rPr lang="ru-RU" sz="2800" b="1" i="1">
                        <a:effectLst/>
                        <a:latin typeface="Cambria Math"/>
                        <a:ea typeface="Calibri"/>
                        <a:cs typeface="Times New Roman"/>
                      </a:rPr>
                      <m:t>𝑯</m:t>
                    </m:r>
                    <m:r>
                      <a:rPr lang="ru-RU" sz="2800" b="1" i="1">
                        <a:effectLst/>
                        <a:latin typeface="Cambria Math"/>
                        <a:ea typeface="Calibri"/>
                        <a:cs typeface="Times New Roman"/>
                      </a:rPr>
                      <m:t>А</m:t>
                    </m:r>
                  </m:oMath>
                </a14:m>
                <a:r>
                  <a:rPr lang="en-US" sz="2800" b="1" dirty="0">
                    <a:effectLst/>
                    <a:latin typeface="Times New Roman"/>
                    <a:ea typeface="Times New Roman"/>
                  </a:rPr>
                  <a:t>,  sin </a:t>
                </a:r>
                <a14:m>
                  <m:oMath xmlns:m="http://schemas.openxmlformats.org/officeDocument/2006/math">
                    <m:r>
                      <a:rPr lang="ru-RU" sz="2800" b="1" i="1">
                        <a:effectLst/>
                        <a:latin typeface="Cambria Math"/>
                        <a:ea typeface="Calibri"/>
                        <a:cs typeface="Times New Roman"/>
                      </a:rPr>
                      <m:t>∠</m:t>
                    </m:r>
                  </m:oMath>
                </a14:m>
                <a:r>
                  <a:rPr lang="ru-RU" sz="2800" b="1" dirty="0">
                    <a:effectLst/>
                    <a:latin typeface="Times New Roman"/>
                    <a:ea typeface="Times New Roman"/>
                  </a:rPr>
                  <a:t>ВА</a:t>
                </a:r>
                <a:r>
                  <a:rPr lang="en-US" sz="2800" b="1" dirty="0">
                    <a:effectLst/>
                    <a:latin typeface="Times New Roman"/>
                    <a:ea typeface="Times New Roman"/>
                  </a:rPr>
                  <a:t>D = </a:t>
                </a:r>
                <a:r>
                  <a:rPr lang="ru-RU" sz="2800" b="1" dirty="0" smtClean="0">
                    <a:effectLst/>
                    <a:latin typeface="Times New Roman"/>
                    <a:ea typeface="Times New Roman"/>
                  </a:rPr>
                  <a:t/>
                </a:r>
                <a:br>
                  <a:rPr lang="ru-RU" sz="2800" b="1" dirty="0" smtClean="0">
                    <a:effectLst/>
                    <a:latin typeface="Times New Roman"/>
                    <a:ea typeface="Times New Roman"/>
                  </a:rPr>
                </a:br>
                <a:r>
                  <a:rPr lang="ru-RU" sz="2800" b="1" dirty="0" smtClean="0">
                    <a:effectLst/>
                    <a:latin typeface="Times New Roman"/>
                    <a:ea typeface="Times New Roman"/>
                  </a:rPr>
                  <a:t>= 6</a:t>
                </a:r>
                <a14:m>
                  <m:oMath xmlns:m="http://schemas.openxmlformats.org/officeDocument/2006/math">
                    <m:rad>
                      <m:radPr>
                        <m:degHide m:val="on"/>
                        <m:ctrlPr>
                          <a:rPr lang="ru-RU" sz="2800" b="1" i="1">
                            <a:effectLst/>
                            <a:latin typeface="Cambria Math"/>
                            <a:ea typeface="Times New Roman"/>
                            <a:cs typeface="Times New Roman"/>
                          </a:rPr>
                        </m:ctrlPr>
                      </m:radPr>
                      <m:deg/>
                      <m:e>
                        <m:r>
                          <a:rPr lang="ru-RU" sz="2800" b="1" i="1">
                            <a:effectLst/>
                            <a:latin typeface="Cambria Math"/>
                            <a:ea typeface="Times New Roman"/>
                            <a:cs typeface="Times New Roman"/>
                          </a:rPr>
                          <m:t>𝟑</m:t>
                        </m:r>
                      </m:e>
                    </m:rad>
                  </m:oMath>
                </a14:m>
                <a:r>
                  <a:rPr lang="ru-RU" sz="2800" b="1" dirty="0">
                    <a:effectLst/>
                    <a:latin typeface="Times New Roman"/>
                    <a:ea typeface="Times New Roman"/>
                  </a:rPr>
                  <a:t> : 12 = </a:t>
                </a:r>
                <a14:m>
                  <m:oMath xmlns:m="http://schemas.openxmlformats.org/officeDocument/2006/math">
                    <m:rad>
                      <m:radPr>
                        <m:degHide m:val="on"/>
                        <m:ctrlPr>
                          <a:rPr lang="ru-RU" sz="2800" b="1" i="1">
                            <a:effectLst/>
                            <a:latin typeface="Cambria Math"/>
                            <a:ea typeface="Times New Roman"/>
                            <a:cs typeface="Times New Roman"/>
                          </a:rPr>
                        </m:ctrlPr>
                      </m:radPr>
                      <m:deg/>
                      <m:e>
                        <m:r>
                          <a:rPr lang="ru-RU" sz="2800" b="1" i="1">
                            <a:effectLst/>
                            <a:latin typeface="Cambria Math"/>
                            <a:ea typeface="Times New Roman"/>
                            <a:cs typeface="Times New Roman"/>
                          </a:rPr>
                          <m:t>𝟑</m:t>
                        </m:r>
                      </m:e>
                    </m:rad>
                    <m:r>
                      <a:rPr lang="ru-RU" sz="2800" b="1" i="1">
                        <a:effectLst/>
                        <a:latin typeface="Cambria Math"/>
                        <a:ea typeface="Times New Roman"/>
                        <a:cs typeface="Times New Roman"/>
                      </a:rPr>
                      <m:t>/</m:t>
                    </m:r>
                    <m:r>
                      <a:rPr lang="ru-RU" sz="2800" b="1" i="1">
                        <a:effectLst/>
                        <a:latin typeface="Cambria Math"/>
                        <a:ea typeface="Times New Roman"/>
                        <a:cs typeface="Times New Roman"/>
                      </a:rPr>
                      <m:t>𝟐</m:t>
                    </m:r>
                  </m:oMath>
                </a14:m>
                <a:r>
                  <a:rPr lang="ru-RU" sz="2800" b="1" dirty="0">
                    <a:effectLst/>
                    <a:latin typeface="Times New Roman"/>
                    <a:ea typeface="Times New Roman"/>
                  </a:rPr>
                  <a:t>. </a:t>
                </a:r>
                <a:endParaRPr lang="ru-RU" sz="2800" b="1" dirty="0"/>
              </a:p>
            </p:txBody>
          </p:sp>
        </mc:Choice>
        <mc:Fallback xmlns="">
          <p:sp>
            <p:nvSpPr>
              <p:cNvPr id="4" name="Прямоугольник 3"/>
              <p:cNvSpPr>
                <a:spLocks noRot="1" noChangeAspect="1" noMove="1" noResize="1" noEditPoints="1" noAdjustHandles="1" noChangeArrowheads="1" noChangeShapeType="1" noTextEdit="1"/>
              </p:cNvSpPr>
              <p:nvPr/>
            </p:nvSpPr>
            <p:spPr>
              <a:xfrm>
                <a:off x="4499992" y="1960883"/>
                <a:ext cx="4824536" cy="4563301"/>
              </a:xfrm>
              <a:prstGeom prst="rect">
                <a:avLst/>
              </a:prstGeom>
              <a:blipFill rotWithShape="1">
                <a:blip r:embed="rId4"/>
                <a:stretch>
                  <a:fillRect l="-2525" t="-1337" b="-2674"/>
                </a:stretch>
              </a:blipFill>
            </p:spPr>
            <p:txBody>
              <a:bodyPr/>
              <a:lstStyle/>
              <a:p>
                <a:r>
                  <a:rPr lang="ru-RU">
                    <a:noFill/>
                  </a:rPr>
                  <a:t> </a:t>
                </a:r>
              </a:p>
            </p:txBody>
          </p:sp>
        </mc:Fallback>
      </mc:AlternateContent>
      <p:sp>
        <p:nvSpPr>
          <p:cNvPr id="7" name="Прямоугольник 6"/>
          <p:cNvSpPr/>
          <p:nvPr/>
        </p:nvSpPr>
        <p:spPr>
          <a:xfrm>
            <a:off x="395536" y="5445224"/>
            <a:ext cx="595035" cy="461665"/>
          </a:xfrm>
          <a:prstGeom prst="rect">
            <a:avLst/>
          </a:prstGeom>
        </p:spPr>
        <p:txBody>
          <a:bodyPr wrap="none">
            <a:spAutoFit/>
          </a:bodyPr>
          <a:lstStyle/>
          <a:p>
            <a:r>
              <a:rPr lang="ru-RU" sz="2400" b="1" dirty="0">
                <a:latin typeface="Times New Roman"/>
                <a:ea typeface="Times New Roman"/>
              </a:rPr>
              <a:t>30</a:t>
            </a:r>
            <a:r>
              <a:rPr lang="ru-RU" sz="2400" b="1" baseline="30000" dirty="0">
                <a:latin typeface="Times New Roman"/>
                <a:ea typeface="Times New Roman"/>
              </a:rPr>
              <a:t>0</a:t>
            </a:r>
            <a:endParaRPr lang="ru-RU" sz="2400" b="1" dirty="0"/>
          </a:p>
        </p:txBody>
      </p:sp>
      <mc:AlternateContent xmlns:mc="http://schemas.openxmlformats.org/markup-compatibility/2006" xmlns:a14="http://schemas.microsoft.com/office/drawing/2010/main">
        <mc:Choice Requires="a14">
          <p:sp>
            <p:nvSpPr>
              <p:cNvPr id="8" name="Прямоугольник 7"/>
              <p:cNvSpPr/>
              <p:nvPr/>
            </p:nvSpPr>
            <p:spPr>
              <a:xfrm>
                <a:off x="2987824" y="3616037"/>
                <a:ext cx="725007" cy="496483"/>
              </a:xfrm>
              <a:prstGeom prst="rect">
                <a:avLst/>
              </a:prstGeom>
            </p:spPr>
            <p:txBody>
              <a:bodyPr wrap="none">
                <a:spAutoFit/>
              </a:bodyPr>
              <a:lstStyle/>
              <a:p>
                <a:r>
                  <a:rPr lang="ru-RU" sz="2400" b="1" dirty="0">
                    <a:latin typeface="Times New Roman"/>
                    <a:ea typeface="Times New Roman"/>
                  </a:rPr>
                  <a:t>6</a:t>
                </a:r>
                <a14:m>
                  <m:oMath xmlns:m="http://schemas.openxmlformats.org/officeDocument/2006/math">
                    <m:rad>
                      <m:radPr>
                        <m:degHide m:val="on"/>
                        <m:ctrlPr>
                          <a:rPr lang="ru-RU" sz="2400" b="1" i="1">
                            <a:effectLst/>
                            <a:latin typeface="Cambria Math"/>
                            <a:ea typeface="Times New Roman"/>
                            <a:cs typeface="Times New Roman"/>
                          </a:rPr>
                        </m:ctrlPr>
                      </m:radPr>
                      <m:deg/>
                      <m:e>
                        <m:r>
                          <a:rPr lang="ru-RU" sz="2400" b="1" i="1">
                            <a:effectLst/>
                            <a:latin typeface="Cambria Math"/>
                            <a:ea typeface="Times New Roman"/>
                            <a:cs typeface="Times New Roman"/>
                          </a:rPr>
                          <m:t>𝟑</m:t>
                        </m:r>
                      </m:e>
                    </m:rad>
                  </m:oMath>
                </a14:m>
                <a:endParaRPr lang="ru-RU" b="1" dirty="0"/>
              </a:p>
            </p:txBody>
          </p:sp>
        </mc:Choice>
        <mc:Fallback xmlns="">
          <p:sp>
            <p:nvSpPr>
              <p:cNvPr id="8" name="Прямоугольник 7"/>
              <p:cNvSpPr>
                <a:spLocks noRot="1" noChangeAspect="1" noMove="1" noResize="1" noEditPoints="1" noAdjustHandles="1" noChangeArrowheads="1" noChangeShapeType="1" noTextEdit="1"/>
              </p:cNvSpPr>
              <p:nvPr/>
            </p:nvSpPr>
            <p:spPr>
              <a:xfrm>
                <a:off x="2987824" y="3616037"/>
                <a:ext cx="725007" cy="496483"/>
              </a:xfrm>
              <a:prstGeom prst="rect">
                <a:avLst/>
              </a:prstGeom>
              <a:blipFill rotWithShape="1">
                <a:blip r:embed="rId5"/>
                <a:stretch>
                  <a:fillRect l="-12605" t="-3659" b="-25610"/>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12" name="Прямоугольник 11"/>
              <p:cNvSpPr/>
              <p:nvPr/>
            </p:nvSpPr>
            <p:spPr>
              <a:xfrm>
                <a:off x="1331640" y="4725144"/>
                <a:ext cx="725007" cy="496483"/>
              </a:xfrm>
              <a:prstGeom prst="rect">
                <a:avLst/>
              </a:prstGeom>
            </p:spPr>
            <p:txBody>
              <a:bodyPr wrap="none">
                <a:spAutoFit/>
              </a:bodyPr>
              <a:lstStyle/>
              <a:p>
                <a:r>
                  <a:rPr lang="ru-RU" sz="2400" b="1" dirty="0">
                    <a:latin typeface="Times New Roman"/>
                    <a:ea typeface="Times New Roman"/>
                  </a:rPr>
                  <a:t>6</a:t>
                </a:r>
                <a14:m>
                  <m:oMath xmlns:m="http://schemas.openxmlformats.org/officeDocument/2006/math">
                    <m:rad>
                      <m:radPr>
                        <m:degHide m:val="on"/>
                        <m:ctrlPr>
                          <a:rPr lang="ru-RU" sz="2400" b="1" i="1">
                            <a:effectLst/>
                            <a:latin typeface="Cambria Math"/>
                            <a:ea typeface="Times New Roman"/>
                            <a:cs typeface="Times New Roman"/>
                          </a:rPr>
                        </m:ctrlPr>
                      </m:radPr>
                      <m:deg/>
                      <m:e>
                        <m:r>
                          <a:rPr lang="ru-RU" sz="2400" b="1" i="1">
                            <a:effectLst/>
                            <a:latin typeface="Cambria Math"/>
                            <a:ea typeface="Times New Roman"/>
                            <a:cs typeface="Times New Roman"/>
                          </a:rPr>
                          <m:t>𝟑</m:t>
                        </m:r>
                      </m:e>
                    </m:rad>
                  </m:oMath>
                </a14:m>
                <a:endParaRPr lang="ru-RU" b="1" dirty="0"/>
              </a:p>
            </p:txBody>
          </p:sp>
        </mc:Choice>
        <mc:Fallback xmlns="">
          <p:sp>
            <p:nvSpPr>
              <p:cNvPr id="12" name="Прямоугольник 11"/>
              <p:cNvSpPr>
                <a:spLocks noRot="1" noChangeAspect="1" noMove="1" noResize="1" noEditPoints="1" noAdjustHandles="1" noChangeArrowheads="1" noChangeShapeType="1" noTextEdit="1"/>
              </p:cNvSpPr>
              <p:nvPr/>
            </p:nvSpPr>
            <p:spPr>
              <a:xfrm>
                <a:off x="1331640" y="4725144"/>
                <a:ext cx="725007" cy="496483"/>
              </a:xfrm>
              <a:prstGeom prst="rect">
                <a:avLst/>
              </a:prstGeom>
              <a:blipFill rotWithShape="1">
                <a:blip r:embed="rId6"/>
                <a:stretch>
                  <a:fillRect l="-12605" t="-3659" b="-25610"/>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13" name="Прямоугольник 12"/>
              <p:cNvSpPr/>
              <p:nvPr/>
            </p:nvSpPr>
            <p:spPr>
              <a:xfrm>
                <a:off x="3563888" y="4581128"/>
                <a:ext cx="725007" cy="496483"/>
              </a:xfrm>
              <a:prstGeom prst="rect">
                <a:avLst/>
              </a:prstGeom>
            </p:spPr>
            <p:txBody>
              <a:bodyPr wrap="none">
                <a:spAutoFit/>
              </a:bodyPr>
              <a:lstStyle/>
              <a:p>
                <a:r>
                  <a:rPr lang="ru-RU" sz="2400" b="1" dirty="0">
                    <a:latin typeface="Times New Roman"/>
                    <a:ea typeface="Times New Roman"/>
                  </a:rPr>
                  <a:t>6</a:t>
                </a:r>
                <a14:m>
                  <m:oMath xmlns:m="http://schemas.openxmlformats.org/officeDocument/2006/math">
                    <m:rad>
                      <m:radPr>
                        <m:degHide m:val="on"/>
                        <m:ctrlPr>
                          <a:rPr lang="ru-RU" sz="2400" b="1" i="1">
                            <a:effectLst/>
                            <a:latin typeface="Cambria Math"/>
                            <a:ea typeface="Times New Roman"/>
                            <a:cs typeface="Times New Roman"/>
                          </a:rPr>
                        </m:ctrlPr>
                      </m:radPr>
                      <m:deg/>
                      <m:e>
                        <m:r>
                          <a:rPr lang="ru-RU" sz="2400" b="1" i="1">
                            <a:effectLst/>
                            <a:latin typeface="Cambria Math"/>
                            <a:ea typeface="Times New Roman"/>
                            <a:cs typeface="Times New Roman"/>
                          </a:rPr>
                          <m:t>𝟑</m:t>
                        </m:r>
                      </m:e>
                    </m:rad>
                  </m:oMath>
                </a14:m>
                <a:endParaRPr lang="ru-RU" b="1" dirty="0"/>
              </a:p>
            </p:txBody>
          </p:sp>
        </mc:Choice>
        <mc:Fallback xmlns="">
          <p:sp>
            <p:nvSpPr>
              <p:cNvPr id="13" name="Прямоугольник 12"/>
              <p:cNvSpPr>
                <a:spLocks noRot="1" noChangeAspect="1" noMove="1" noResize="1" noEditPoints="1" noAdjustHandles="1" noChangeArrowheads="1" noChangeShapeType="1" noTextEdit="1"/>
              </p:cNvSpPr>
              <p:nvPr/>
            </p:nvSpPr>
            <p:spPr>
              <a:xfrm>
                <a:off x="3563888" y="4581128"/>
                <a:ext cx="725007" cy="496483"/>
              </a:xfrm>
              <a:prstGeom prst="rect">
                <a:avLst/>
              </a:prstGeom>
              <a:blipFill rotWithShape="1">
                <a:blip r:embed="rId7"/>
                <a:stretch>
                  <a:fillRect l="-13445" t="-3659" b="-25610"/>
                </a:stretch>
              </a:blipFill>
            </p:spPr>
            <p:txBody>
              <a:bodyPr/>
              <a:lstStyle/>
              <a:p>
                <a:r>
                  <a:rPr lang="ru-RU">
                    <a:noFill/>
                  </a:rPr>
                  <a:t> </a:t>
                </a:r>
              </a:p>
            </p:txBody>
          </p:sp>
        </mc:Fallback>
      </mc:AlternateContent>
    </p:spTree>
    <p:extLst>
      <p:ext uri="{BB962C8B-B14F-4D97-AF65-F5344CB8AC3E}">
        <p14:creationId xmlns:p14="http://schemas.microsoft.com/office/powerpoint/2010/main" val="29724471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181856" y="-24"/>
            <a:ext cx="6714659" cy="769441"/>
          </a:xfrm>
          <a:prstGeom prst="rect">
            <a:avLst/>
          </a:prstGeom>
        </p:spPr>
        <p:txBody>
          <a:bodyPr wrap="none">
            <a:spAutoFit/>
          </a:bodyPr>
          <a:lstStyle/>
          <a:p>
            <a:pPr algn="ctr"/>
            <a:r>
              <a:rPr lang="ru-RU" sz="4400" b="1" dirty="0" smtClean="0">
                <a:solidFill>
                  <a:srgbClr val="FF0000"/>
                </a:solidFill>
                <a:latin typeface="Times New Roman" pitchFamily="18" charset="0"/>
                <a:cs typeface="Times New Roman" pitchFamily="18" charset="0"/>
              </a:rPr>
              <a:t>Логика</a:t>
            </a:r>
            <a:r>
              <a:rPr lang="en-US" sz="4400" b="1" dirty="0" smtClean="0">
                <a:solidFill>
                  <a:srgbClr val="FF0000"/>
                </a:solidFill>
                <a:latin typeface="Times New Roman" pitchFamily="18" charset="0"/>
                <a:cs typeface="Times New Roman" pitchFamily="18" charset="0"/>
              </a:rPr>
              <a:t>.</a:t>
            </a:r>
            <a:r>
              <a:rPr lang="ru-RU" sz="4400" b="1" dirty="0" smtClean="0">
                <a:solidFill>
                  <a:srgbClr val="FF0000"/>
                </a:solidFill>
                <a:latin typeface="Times New Roman" pitchFamily="18" charset="0"/>
                <a:cs typeface="Times New Roman" pitchFamily="18" charset="0"/>
              </a:rPr>
              <a:t> </a:t>
            </a:r>
            <a:r>
              <a:rPr lang="en-US" sz="4400" b="1" dirty="0" smtClean="0">
                <a:solidFill>
                  <a:srgbClr val="FF0000"/>
                </a:solidFill>
                <a:latin typeface="Times New Roman" pitchFamily="18" charset="0"/>
                <a:cs typeface="Times New Roman" pitchFamily="18" charset="0"/>
              </a:rPr>
              <a:t>III </a:t>
            </a:r>
            <a:r>
              <a:rPr lang="ru-RU" sz="4400" b="1" dirty="0" smtClean="0">
                <a:solidFill>
                  <a:srgbClr val="FF0000"/>
                </a:solidFill>
                <a:latin typeface="Times New Roman" pitchFamily="18" charset="0"/>
                <a:cs typeface="Times New Roman" pitchFamily="18" charset="0"/>
              </a:rPr>
              <a:t>тур (</a:t>
            </a:r>
            <a:r>
              <a:rPr lang="ru-RU" sz="4400" b="1" dirty="0">
                <a:solidFill>
                  <a:srgbClr val="FF0000"/>
                </a:solidFill>
                <a:latin typeface="Times New Roman" pitchFamily="18" charset="0"/>
                <a:cs typeface="Times New Roman" pitchFamily="18" charset="0"/>
              </a:rPr>
              <a:t>8</a:t>
            </a:r>
            <a:r>
              <a:rPr lang="ru-RU" sz="4400" b="1" dirty="0" smtClean="0">
                <a:solidFill>
                  <a:srgbClr val="FF0000"/>
                </a:solidFill>
                <a:latin typeface="Times New Roman" pitchFamily="18" charset="0"/>
                <a:cs typeface="Times New Roman" pitchFamily="18" charset="0"/>
              </a:rPr>
              <a:t> баллов)</a:t>
            </a:r>
            <a:endParaRPr lang="ru-RU" sz="4400" dirty="0">
              <a:solidFill>
                <a:srgbClr val="FF0000"/>
              </a:solidFill>
            </a:endParaRPr>
          </a:p>
        </p:txBody>
      </p:sp>
      <p:sp>
        <p:nvSpPr>
          <p:cNvPr id="5" name="Прямоугольник 4"/>
          <p:cNvSpPr/>
          <p:nvPr/>
        </p:nvSpPr>
        <p:spPr>
          <a:xfrm>
            <a:off x="14744" y="633287"/>
            <a:ext cx="9129255" cy="2189125"/>
          </a:xfrm>
          <a:prstGeom prst="rect">
            <a:avLst/>
          </a:prstGeom>
        </p:spPr>
        <p:txBody>
          <a:bodyPr wrap="square">
            <a:spAutoFit/>
          </a:bodyPr>
          <a:lstStyle/>
          <a:p>
            <a:pPr algn="just" hangingPunct="0">
              <a:lnSpc>
                <a:spcPct val="115000"/>
              </a:lnSpc>
              <a:spcAft>
                <a:spcPts val="0"/>
              </a:spcAft>
            </a:pPr>
            <a:r>
              <a:rPr lang="ru-RU" sz="2400" b="1" dirty="0">
                <a:solidFill>
                  <a:schemeClr val="accent1">
                    <a:lumMod val="75000"/>
                  </a:schemeClr>
                </a:solidFill>
                <a:latin typeface="Times New Roman"/>
                <a:ea typeface="Calibri"/>
                <a:cs typeface="Times New Roman"/>
              </a:rPr>
              <a:t>Перед боем у Василия Ивановича и Петьки было поровну патронов. Василий Иванович израсходовал в бою в 8 раз меньше патронов, чем Петька, а осталось у него патронов в 9 раз больше, чем у Петьки. Докажите, что исходное количество патронов у каждого делилось на 71.</a:t>
            </a:r>
            <a:endParaRPr lang="ru-RU" sz="2400" b="1" dirty="0">
              <a:solidFill>
                <a:schemeClr val="accent1">
                  <a:lumMod val="75000"/>
                </a:schemeClr>
              </a:solidFill>
              <a:ea typeface="Calibri"/>
              <a:cs typeface="Times New Roman"/>
            </a:endParaRPr>
          </a:p>
        </p:txBody>
      </p:sp>
      <p:graphicFrame>
        <p:nvGraphicFramePr>
          <p:cNvPr id="2" name="Таблица 1"/>
          <p:cNvGraphicFramePr>
            <a:graphicFrameLocks noGrp="1"/>
          </p:cNvGraphicFramePr>
          <p:nvPr>
            <p:extLst>
              <p:ext uri="{D42A27DB-BD31-4B8C-83A1-F6EECF244321}">
                <p14:modId xmlns:p14="http://schemas.microsoft.com/office/powerpoint/2010/main" val="3835073012"/>
              </p:ext>
            </p:extLst>
          </p:nvPr>
        </p:nvGraphicFramePr>
        <p:xfrm>
          <a:off x="179513" y="3068960"/>
          <a:ext cx="8784974" cy="3437048"/>
        </p:xfrm>
        <a:graphic>
          <a:graphicData uri="http://schemas.openxmlformats.org/drawingml/2006/table">
            <a:tbl>
              <a:tblPr firstRow="1" firstCol="1" bandRow="1"/>
              <a:tblGrid>
                <a:gridCol w="2195555"/>
                <a:gridCol w="1476852"/>
                <a:gridCol w="2916094"/>
                <a:gridCol w="2196473"/>
              </a:tblGrid>
              <a:tr h="1157692">
                <a:tc>
                  <a:txBody>
                    <a:bodyPr/>
                    <a:lstStyle/>
                    <a:p>
                      <a:pPr algn="ctr">
                        <a:lnSpc>
                          <a:spcPct val="115000"/>
                        </a:lnSpc>
                        <a:spcAft>
                          <a:spcPts val="0"/>
                        </a:spcAft>
                      </a:pPr>
                      <a:r>
                        <a:rPr lang="ru-RU" sz="3200" b="1" dirty="0">
                          <a:effectLst/>
                          <a:latin typeface="Times New Roman"/>
                          <a:ea typeface="Calibri"/>
                          <a:cs typeface="Times New Roman"/>
                        </a:rPr>
                        <a:t> </a:t>
                      </a:r>
                      <a:endParaRPr lang="ru-RU" sz="2800" b="1"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3200" b="1" dirty="0">
                          <a:effectLst/>
                          <a:latin typeface="Times New Roman"/>
                          <a:ea typeface="Calibri"/>
                          <a:cs typeface="Times New Roman"/>
                        </a:rPr>
                        <a:t>Было</a:t>
                      </a:r>
                      <a:endParaRPr lang="ru-RU" sz="2800" b="1"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3200" b="1" dirty="0">
                          <a:effectLst/>
                          <a:latin typeface="Times New Roman"/>
                          <a:ea typeface="Calibri"/>
                          <a:cs typeface="Times New Roman"/>
                        </a:rPr>
                        <a:t>Израсходовали</a:t>
                      </a:r>
                      <a:endParaRPr lang="ru-RU" sz="2800" b="1"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3200" b="1" dirty="0">
                          <a:effectLst/>
                          <a:latin typeface="Times New Roman"/>
                          <a:ea typeface="Calibri"/>
                          <a:cs typeface="Times New Roman"/>
                        </a:rPr>
                        <a:t>Осталось</a:t>
                      </a:r>
                      <a:endParaRPr lang="ru-RU" sz="2800" b="1"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57692">
                <a:tc>
                  <a:txBody>
                    <a:bodyPr/>
                    <a:lstStyle/>
                    <a:p>
                      <a:pPr algn="ctr">
                        <a:lnSpc>
                          <a:spcPct val="115000"/>
                        </a:lnSpc>
                        <a:spcAft>
                          <a:spcPts val="0"/>
                        </a:spcAft>
                      </a:pPr>
                      <a:r>
                        <a:rPr lang="ru-RU" sz="3200" b="1">
                          <a:effectLst/>
                          <a:latin typeface="Times New Roman"/>
                          <a:ea typeface="Calibri"/>
                          <a:cs typeface="Times New Roman"/>
                        </a:rPr>
                        <a:t>Василий Иванович</a:t>
                      </a:r>
                      <a:endParaRPr lang="ru-RU" sz="2800" b="1">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4000" b="1" dirty="0">
                          <a:effectLst/>
                          <a:latin typeface="Times New Roman"/>
                          <a:ea typeface="Calibri"/>
                          <a:cs typeface="Times New Roman"/>
                        </a:rPr>
                        <a:t>х</a:t>
                      </a:r>
                      <a:endParaRPr lang="ru-RU" sz="3600" b="1"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4000" b="1" dirty="0">
                          <a:effectLst/>
                          <a:latin typeface="Times New Roman"/>
                          <a:ea typeface="Calibri"/>
                          <a:cs typeface="Times New Roman"/>
                        </a:rPr>
                        <a:t>у</a:t>
                      </a:r>
                      <a:endParaRPr lang="ru-RU" sz="3600" b="1"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4000" b="1" dirty="0">
                          <a:effectLst/>
                          <a:latin typeface="Times New Roman"/>
                          <a:ea typeface="Calibri"/>
                          <a:cs typeface="Times New Roman"/>
                        </a:rPr>
                        <a:t> </a:t>
                      </a:r>
                      <a:r>
                        <a:rPr lang="ru-RU" sz="4000" b="1" dirty="0" smtClean="0">
                          <a:effectLst/>
                          <a:latin typeface="Times New Roman"/>
                          <a:ea typeface="Calibri"/>
                          <a:cs typeface="Times New Roman"/>
                        </a:rPr>
                        <a:t>х - у</a:t>
                      </a:r>
                      <a:endParaRPr lang="ru-RU" sz="3600" b="1"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8846">
                <a:tc>
                  <a:txBody>
                    <a:bodyPr/>
                    <a:lstStyle/>
                    <a:p>
                      <a:pPr algn="ctr">
                        <a:lnSpc>
                          <a:spcPct val="115000"/>
                        </a:lnSpc>
                        <a:spcAft>
                          <a:spcPts val="0"/>
                        </a:spcAft>
                      </a:pPr>
                      <a:endParaRPr lang="ru-RU" sz="3200" b="1" dirty="0" smtClean="0">
                        <a:effectLst/>
                        <a:latin typeface="Times New Roman"/>
                        <a:ea typeface="Calibri"/>
                        <a:cs typeface="Times New Roman"/>
                      </a:endParaRPr>
                    </a:p>
                    <a:p>
                      <a:pPr algn="ctr">
                        <a:lnSpc>
                          <a:spcPct val="115000"/>
                        </a:lnSpc>
                        <a:spcAft>
                          <a:spcPts val="0"/>
                        </a:spcAft>
                      </a:pPr>
                      <a:r>
                        <a:rPr lang="ru-RU" sz="3200" b="1" dirty="0" smtClean="0">
                          <a:effectLst/>
                          <a:latin typeface="Times New Roman"/>
                          <a:ea typeface="Calibri"/>
                          <a:cs typeface="Times New Roman"/>
                        </a:rPr>
                        <a:t>Петька</a:t>
                      </a:r>
                      <a:endParaRPr lang="ru-RU" sz="2800" b="1"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4000" b="1" dirty="0">
                          <a:effectLst/>
                          <a:latin typeface="Times New Roman"/>
                          <a:ea typeface="Calibri"/>
                          <a:cs typeface="Times New Roman"/>
                        </a:rPr>
                        <a:t>х </a:t>
                      </a:r>
                      <a:endParaRPr lang="ru-RU" sz="3600" b="1"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4000" b="1" dirty="0">
                          <a:effectLst/>
                          <a:latin typeface="Times New Roman"/>
                          <a:ea typeface="Calibri"/>
                          <a:cs typeface="Times New Roman"/>
                        </a:rPr>
                        <a:t>8у</a:t>
                      </a:r>
                      <a:endParaRPr lang="ru-RU" sz="3600" b="1"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4000" b="1" dirty="0" smtClean="0">
                          <a:effectLst/>
                          <a:latin typeface="Times New Roman"/>
                          <a:ea typeface="Calibri"/>
                          <a:cs typeface="Times New Roman"/>
                        </a:rPr>
                        <a:t>х - 8у</a:t>
                      </a:r>
                      <a:endParaRPr lang="ru-RU" sz="3600" b="1"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89864902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E:\Documents and Settings\Сапронова_О_Н\Рабочий стол\10.jpg"/>
          <p:cNvPicPr>
            <a:picLocks noChangeAspect="1" noChangeArrowheads="1"/>
          </p:cNvPicPr>
          <p:nvPr/>
        </p:nvPicPr>
        <p:blipFill>
          <a:blip r:embed="rId2" cstate="print">
            <a:lum bright="40000" contrast="-40000"/>
          </a:blip>
          <a:srcRect/>
          <a:stretch>
            <a:fillRect/>
          </a:stretch>
        </p:blipFill>
        <p:spPr bwMode="auto">
          <a:xfrm>
            <a:off x="-2407" y="-24"/>
            <a:ext cx="9146407" cy="6858024"/>
          </a:xfrm>
          <a:prstGeom prst="rect">
            <a:avLst/>
          </a:prstGeom>
          <a:noFill/>
        </p:spPr>
      </p:pic>
      <p:sp>
        <p:nvSpPr>
          <p:cNvPr id="2" name="Заголовок 1"/>
          <p:cNvSpPr>
            <a:spLocks noGrp="1"/>
          </p:cNvSpPr>
          <p:nvPr>
            <p:ph type="ctrTitle"/>
          </p:nvPr>
        </p:nvSpPr>
        <p:spPr>
          <a:xfrm>
            <a:off x="142844" y="-27384"/>
            <a:ext cx="8643998" cy="3672408"/>
          </a:xfrm>
        </p:spPr>
        <p:txBody>
          <a:bodyPr>
            <a:noAutofit/>
          </a:bodyPr>
          <a:lstStyle/>
          <a:p>
            <a:r>
              <a:rPr lang="en-US" sz="8800" b="1" dirty="0" smtClean="0">
                <a:solidFill>
                  <a:srgbClr val="FF0000"/>
                </a:solidFill>
                <a:latin typeface="Monotype Corsiva" pitchFamily="66" charset="0"/>
              </a:rPr>
              <a:t>C</a:t>
            </a:r>
            <a:r>
              <a:rPr lang="ru-RU" sz="8800" b="1" dirty="0" smtClean="0">
                <a:solidFill>
                  <a:srgbClr val="FF0000"/>
                </a:solidFill>
                <a:latin typeface="Monotype Corsiva" pitchFamily="66" charset="0"/>
              </a:rPr>
              <a:t>ерпуховская математическая регата 2017</a:t>
            </a:r>
            <a:endParaRPr lang="ru-RU" sz="8800" b="1" dirty="0">
              <a:solidFill>
                <a:srgbClr val="FF0000"/>
              </a:solidFill>
              <a:latin typeface="Monotype Corsiva" pitchFamily="66" charset="0"/>
            </a:endParaRPr>
          </a:p>
        </p:txBody>
      </p:sp>
      <p:sp>
        <p:nvSpPr>
          <p:cNvPr id="3" name="Подзаголовок 2"/>
          <p:cNvSpPr>
            <a:spLocks noGrp="1"/>
          </p:cNvSpPr>
          <p:nvPr>
            <p:ph type="subTitle" idx="1"/>
          </p:nvPr>
        </p:nvSpPr>
        <p:spPr>
          <a:xfrm>
            <a:off x="539552" y="3789040"/>
            <a:ext cx="7848872" cy="2664296"/>
          </a:xfrm>
        </p:spPr>
        <p:txBody>
          <a:bodyPr>
            <a:noAutofit/>
          </a:bodyPr>
          <a:lstStyle/>
          <a:p>
            <a:r>
              <a:rPr lang="ru-RU" sz="9600" b="1" dirty="0" smtClean="0">
                <a:solidFill>
                  <a:srgbClr val="0070C0"/>
                </a:solidFill>
                <a:latin typeface="Monotype Corsiva" pitchFamily="66" charset="0"/>
              </a:rPr>
              <a:t>Подведение </a:t>
            </a:r>
            <a:br>
              <a:rPr lang="ru-RU" sz="9600" b="1" dirty="0" smtClean="0">
                <a:solidFill>
                  <a:srgbClr val="0070C0"/>
                </a:solidFill>
                <a:latin typeface="Monotype Corsiva" pitchFamily="66" charset="0"/>
              </a:rPr>
            </a:br>
            <a:r>
              <a:rPr lang="ru-RU" sz="9600" b="1" dirty="0" smtClean="0">
                <a:solidFill>
                  <a:srgbClr val="0070C0"/>
                </a:solidFill>
                <a:latin typeface="Monotype Corsiva" pitchFamily="66" charset="0"/>
              </a:rPr>
              <a:t>итогов игры</a:t>
            </a:r>
            <a:endParaRPr lang="ru-RU" sz="9600" b="1" dirty="0">
              <a:solidFill>
                <a:srgbClr val="0070C0"/>
              </a:solidFill>
              <a:latin typeface="Monotype Corsiva" pitchFamily="66" charset="0"/>
            </a:endParaRPr>
          </a:p>
        </p:txBody>
      </p:sp>
    </p:spTree>
    <p:extLst>
      <p:ext uri="{BB962C8B-B14F-4D97-AF65-F5344CB8AC3E}">
        <p14:creationId xmlns:p14="http://schemas.microsoft.com/office/powerpoint/2010/main" val="40049381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E:\Documents and Settings\Сапронова_О_Н\Рабочий стол\10.jpg"/>
          <p:cNvPicPr>
            <a:picLocks noChangeAspect="1" noChangeArrowheads="1"/>
          </p:cNvPicPr>
          <p:nvPr/>
        </p:nvPicPr>
        <p:blipFill>
          <a:blip r:embed="rId2" cstate="print">
            <a:lum bright="40000" contrast="-40000"/>
          </a:blip>
          <a:srcRect/>
          <a:stretch>
            <a:fillRect/>
          </a:stretch>
        </p:blipFill>
        <p:spPr bwMode="auto">
          <a:xfrm>
            <a:off x="-2407" y="-24"/>
            <a:ext cx="9146407" cy="6858024"/>
          </a:xfrm>
          <a:prstGeom prst="rect">
            <a:avLst/>
          </a:prstGeom>
          <a:noFill/>
        </p:spPr>
      </p:pic>
      <p:sp>
        <p:nvSpPr>
          <p:cNvPr id="2" name="Заголовок 1"/>
          <p:cNvSpPr>
            <a:spLocks noGrp="1"/>
          </p:cNvSpPr>
          <p:nvPr>
            <p:ph type="ctrTitle"/>
          </p:nvPr>
        </p:nvSpPr>
        <p:spPr>
          <a:xfrm>
            <a:off x="142844" y="620688"/>
            <a:ext cx="8643998" cy="3672408"/>
          </a:xfrm>
        </p:spPr>
        <p:txBody>
          <a:bodyPr>
            <a:noAutofit/>
          </a:bodyPr>
          <a:lstStyle/>
          <a:p>
            <a:r>
              <a:rPr lang="en-US" sz="8800" b="1" dirty="0">
                <a:solidFill>
                  <a:srgbClr val="FF0000"/>
                </a:solidFill>
                <a:latin typeface="Monotype Corsiva" pitchFamily="66" charset="0"/>
              </a:rPr>
              <a:t>C</a:t>
            </a:r>
            <a:r>
              <a:rPr lang="ru-RU" sz="8800" b="1" dirty="0">
                <a:solidFill>
                  <a:srgbClr val="FF0000"/>
                </a:solidFill>
                <a:latin typeface="Monotype Corsiva" pitchFamily="66" charset="0"/>
              </a:rPr>
              <a:t>ерпуховская математическая регата </a:t>
            </a:r>
            <a:r>
              <a:rPr lang="ru-RU" sz="8800" b="1" dirty="0" smtClean="0">
                <a:solidFill>
                  <a:srgbClr val="FF0000"/>
                </a:solidFill>
                <a:latin typeface="Monotype Corsiva" pitchFamily="66" charset="0"/>
              </a:rPr>
              <a:t>2018</a:t>
            </a:r>
            <a:endParaRPr lang="ru-RU" sz="8800" b="1" dirty="0">
              <a:solidFill>
                <a:srgbClr val="FF0000"/>
              </a:solidFill>
              <a:latin typeface="Monotype Corsiva" pitchFamily="66" charset="0"/>
            </a:endParaRPr>
          </a:p>
        </p:txBody>
      </p:sp>
      <p:sp>
        <p:nvSpPr>
          <p:cNvPr id="3" name="Подзаголовок 2"/>
          <p:cNvSpPr>
            <a:spLocks noGrp="1"/>
          </p:cNvSpPr>
          <p:nvPr>
            <p:ph type="subTitle" idx="1"/>
          </p:nvPr>
        </p:nvSpPr>
        <p:spPr>
          <a:xfrm>
            <a:off x="1371600" y="4653136"/>
            <a:ext cx="6400800" cy="1847056"/>
          </a:xfrm>
        </p:spPr>
        <p:txBody>
          <a:bodyPr>
            <a:normAutofit/>
          </a:bodyPr>
          <a:lstStyle/>
          <a:p>
            <a:r>
              <a:rPr lang="ru-RU" sz="11500" b="1" dirty="0" smtClean="0">
                <a:solidFill>
                  <a:srgbClr val="0070C0"/>
                </a:solidFill>
                <a:latin typeface="Monotype Corsiva" pitchFamily="66" charset="0"/>
              </a:rPr>
              <a:t>Разминка</a:t>
            </a:r>
            <a:endParaRPr lang="ru-RU" sz="11500" b="1" dirty="0">
              <a:solidFill>
                <a:srgbClr val="0070C0"/>
              </a:solidFill>
              <a:latin typeface="Monotype Corsiva" pitchFamily="66" charset="0"/>
            </a:endParaRPr>
          </a:p>
        </p:txBody>
      </p:sp>
    </p:spTree>
    <p:extLst>
      <p:ext uri="{BB962C8B-B14F-4D97-AF65-F5344CB8AC3E}">
        <p14:creationId xmlns:p14="http://schemas.microsoft.com/office/powerpoint/2010/main" val="13535640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274638"/>
            <a:ext cx="9144000" cy="582612"/>
          </a:xfrm>
        </p:spPr>
        <p:txBody>
          <a:bodyPr>
            <a:noAutofit/>
          </a:bodyPr>
          <a:lstStyle/>
          <a:p>
            <a:pPr lvl="0">
              <a:spcBef>
                <a:spcPts val="0"/>
              </a:spcBef>
            </a:pPr>
            <a:r>
              <a:rPr lang="ru-RU" b="1" dirty="0">
                <a:solidFill>
                  <a:srgbClr val="FF0000"/>
                </a:solidFill>
                <a:latin typeface="Times New Roman" pitchFamily="18" charset="0"/>
                <a:ea typeface="+mn-ea"/>
                <a:cs typeface="Times New Roman" pitchFamily="18" charset="0"/>
              </a:rPr>
              <a:t>Разминка. (2 балла)</a:t>
            </a:r>
            <a:r>
              <a:rPr lang="ru-RU" dirty="0">
                <a:solidFill>
                  <a:srgbClr val="FF0000"/>
                </a:solidFill>
                <a:latin typeface="Times New Roman" pitchFamily="18" charset="0"/>
                <a:ea typeface="+mn-ea"/>
                <a:cs typeface="Times New Roman" pitchFamily="18" charset="0"/>
              </a:rPr>
              <a:t> </a:t>
            </a:r>
          </a:p>
        </p:txBody>
      </p:sp>
      <p:sp>
        <p:nvSpPr>
          <p:cNvPr id="3082" name="Rectangle 10"/>
          <p:cNvSpPr>
            <a:spLocks noChangeArrowheads="1"/>
          </p:cNvSpPr>
          <p:nvPr/>
        </p:nvSpPr>
        <p:spPr bwMode="auto">
          <a:xfrm>
            <a:off x="0" y="11715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r>
              <a:rPr lang="ru-RU" sz="1400" dirty="0" smtClean="0">
                <a:solidFill>
                  <a:prstClr val="black"/>
                </a:solidFill>
                <a:ea typeface="Times New Roman" pitchFamily="18" charset="0"/>
                <a:cs typeface="Times New Roman" pitchFamily="18" charset="0"/>
              </a:rPr>
              <a:t>  </a:t>
            </a:r>
            <a:endParaRPr lang="ru-RU" dirty="0" smtClean="0">
              <a:solidFill>
                <a:prstClr val="black"/>
              </a:solidFill>
              <a:latin typeface="Arial" pitchFamily="34" charset="0"/>
            </a:endParaRPr>
          </a:p>
        </p:txBody>
      </p:sp>
      <p:sp>
        <p:nvSpPr>
          <p:cNvPr id="21507" name="Rectangle 3"/>
          <p:cNvSpPr>
            <a:spLocks noChangeArrowheads="1"/>
          </p:cNvSpPr>
          <p:nvPr/>
        </p:nvSpPr>
        <p:spPr bwMode="auto">
          <a:xfrm>
            <a:off x="0" y="6667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r>
              <a:rPr lang="ru-RU" sz="1200" dirty="0" smtClean="0">
                <a:solidFill>
                  <a:prstClr val="black"/>
                </a:solidFill>
                <a:ea typeface="Times New Roman" pitchFamily="18" charset="0"/>
                <a:cs typeface="Times New Roman" pitchFamily="18" charset="0"/>
              </a:rPr>
              <a:t>.</a:t>
            </a:r>
            <a:endParaRPr lang="ru-RU" dirty="0" smtClean="0">
              <a:solidFill>
                <a:prstClr val="black"/>
              </a:solidFill>
              <a:latin typeface="Arial" pitchFamily="34" charset="0"/>
              <a:cs typeface="Arial" pitchFamily="34" charset="0"/>
            </a:endParaRPr>
          </a:p>
        </p:txBody>
      </p:sp>
      <p:sp>
        <p:nvSpPr>
          <p:cNvPr id="21509" name="Rectangle 5"/>
          <p:cNvSpPr>
            <a:spLocks noChangeArrowheads="1"/>
          </p:cNvSpPr>
          <p:nvPr/>
        </p:nvSpPr>
        <p:spPr bwMode="auto">
          <a:xfrm>
            <a:off x="312405" y="2575079"/>
            <a:ext cx="2106089" cy="86177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lgn="ctr" fontAlgn="base">
              <a:spcBef>
                <a:spcPct val="0"/>
              </a:spcBef>
              <a:spcAft>
                <a:spcPct val="0"/>
              </a:spcAft>
            </a:pPr>
            <a:r>
              <a:rPr lang="en-US" sz="3200" b="1" dirty="0" smtClean="0">
                <a:latin typeface="Times New Roman" pitchFamily="18" charset="0"/>
                <a:ea typeface="Times New Roman" pitchFamily="18" charset="0"/>
                <a:cs typeface="Times New Roman" pitchFamily="18" charset="0"/>
              </a:rPr>
              <a:t>Решение</a:t>
            </a:r>
            <a:r>
              <a:rPr lang="ru-RU" sz="3200" b="1" dirty="0" smtClean="0">
                <a:latin typeface="Times New Roman" pitchFamily="18" charset="0"/>
                <a:ea typeface="Times New Roman" pitchFamily="18" charset="0"/>
                <a:cs typeface="Times New Roman" pitchFamily="18" charset="0"/>
              </a:rPr>
              <a:t>.  </a:t>
            </a:r>
            <a:endParaRPr lang="ru-RU" sz="3200" b="1" dirty="0" smtClean="0">
              <a:latin typeface="Times New Roman" pitchFamily="18" charset="0"/>
              <a:cs typeface="Times New Roman" pitchFamily="18" charset="0"/>
            </a:endParaRPr>
          </a:p>
          <a:p>
            <a:pPr eaLnBrk="0" fontAlgn="base" hangingPunct="0">
              <a:spcBef>
                <a:spcPct val="0"/>
              </a:spcBef>
              <a:spcAft>
                <a:spcPct val="0"/>
              </a:spcAft>
            </a:pPr>
            <a:endParaRPr lang="ru-RU" dirty="0" smtClean="0">
              <a:solidFill>
                <a:prstClr val="black"/>
              </a:solidFill>
              <a:latin typeface="Arial" pitchFamily="34" charset="0"/>
              <a:cs typeface="Arial" pitchFamily="34" charset="0"/>
            </a:endParaRPr>
          </a:p>
        </p:txBody>
      </p:sp>
      <p:sp>
        <p:nvSpPr>
          <p:cNvPr id="21510" name="Rectangle 6"/>
          <p:cNvSpPr>
            <a:spLocks noChangeArrowheads="1"/>
          </p:cNvSpPr>
          <p:nvPr/>
        </p:nvSpPr>
        <p:spPr bwMode="auto">
          <a:xfrm>
            <a:off x="0" y="86677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endParaRPr lang="ru-RU" dirty="0" smtClean="0">
              <a:solidFill>
                <a:prstClr val="black"/>
              </a:solidFill>
              <a:latin typeface="Arial" pitchFamily="34" charset="0"/>
              <a:cs typeface="Arial" pitchFamily="34" charset="0"/>
            </a:endParaRPr>
          </a:p>
        </p:txBody>
      </p:sp>
      <p:sp>
        <p:nvSpPr>
          <p:cNvPr id="21516" name="Rectangle 1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dirty="0">
              <a:solidFill>
                <a:prstClr val="black"/>
              </a:solidFill>
            </a:endParaRPr>
          </a:p>
        </p:txBody>
      </p:sp>
      <p:sp>
        <p:nvSpPr>
          <p:cNvPr id="21517" name="Rectangle 13"/>
          <p:cNvSpPr>
            <a:spLocks noChangeArrowheads="1"/>
          </p:cNvSpPr>
          <p:nvPr/>
        </p:nvSpPr>
        <p:spPr bwMode="auto">
          <a:xfrm>
            <a:off x="0" y="6667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r>
              <a:rPr lang="ru-RU" sz="1100" dirty="0" smtClean="0">
                <a:solidFill>
                  <a:prstClr val="black"/>
                </a:solidFill>
                <a:ea typeface="Calibri" pitchFamily="34" charset="0"/>
                <a:cs typeface="Times New Roman" pitchFamily="18" charset="0"/>
              </a:rPr>
              <a:t/>
            </a:r>
            <a:br>
              <a:rPr lang="ru-RU" sz="1100" dirty="0" smtClean="0">
                <a:solidFill>
                  <a:prstClr val="black"/>
                </a:solidFill>
                <a:ea typeface="Calibri" pitchFamily="34" charset="0"/>
                <a:cs typeface="Times New Roman" pitchFamily="18" charset="0"/>
              </a:rPr>
            </a:br>
            <a:endParaRPr lang="ru-RU" dirty="0" smtClean="0">
              <a:solidFill>
                <a:prstClr val="black"/>
              </a:solidFill>
              <a:latin typeface="Arial" pitchFamily="34" charset="0"/>
              <a:cs typeface="Arial" pitchFamily="34" charset="0"/>
            </a:endParaRPr>
          </a:p>
        </p:txBody>
      </p:sp>
      <p:sp>
        <p:nvSpPr>
          <p:cNvPr id="21518" name="Rectangle 14"/>
          <p:cNvSpPr>
            <a:spLocks noChangeArrowheads="1"/>
          </p:cNvSpPr>
          <p:nvPr/>
        </p:nvSpPr>
        <p:spPr bwMode="auto">
          <a:xfrm>
            <a:off x="0" y="876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r>
              <a:rPr lang="ru-RU" sz="1100" dirty="0" smtClean="0">
                <a:solidFill>
                  <a:prstClr val="black"/>
                </a:solidFill>
                <a:ea typeface="Calibri" pitchFamily="34" charset="0"/>
                <a:cs typeface="Times New Roman" pitchFamily="18" charset="0"/>
              </a:rPr>
              <a:t/>
            </a:r>
            <a:br>
              <a:rPr lang="ru-RU" sz="1100" dirty="0" smtClean="0">
                <a:solidFill>
                  <a:prstClr val="black"/>
                </a:solidFill>
                <a:ea typeface="Calibri" pitchFamily="34" charset="0"/>
                <a:cs typeface="Times New Roman" pitchFamily="18" charset="0"/>
              </a:rPr>
            </a:br>
            <a:endParaRPr lang="ru-RU" dirty="0" smtClean="0">
              <a:solidFill>
                <a:prstClr val="black"/>
              </a:solidFill>
              <a:latin typeface="Arial" pitchFamily="34" charset="0"/>
              <a:cs typeface="Arial" pitchFamily="34" charset="0"/>
            </a:endParaRPr>
          </a:p>
        </p:txBody>
      </p:sp>
      <p:sp>
        <p:nvSpPr>
          <p:cNvPr id="21519" name="Rectangle 15"/>
          <p:cNvSpPr>
            <a:spLocks noChangeArrowheads="1"/>
          </p:cNvSpPr>
          <p:nvPr/>
        </p:nvSpPr>
        <p:spPr bwMode="auto">
          <a:xfrm>
            <a:off x="0" y="10858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r>
              <a:rPr lang="ru-RU" sz="1100" dirty="0" smtClean="0">
                <a:solidFill>
                  <a:prstClr val="black"/>
                </a:solidFill>
                <a:ea typeface="Calibri" pitchFamily="34" charset="0"/>
                <a:cs typeface="Times New Roman" pitchFamily="18" charset="0"/>
              </a:rPr>
              <a:t/>
            </a:r>
            <a:br>
              <a:rPr lang="ru-RU" sz="1100" dirty="0" smtClean="0">
                <a:solidFill>
                  <a:prstClr val="black"/>
                </a:solidFill>
                <a:ea typeface="Calibri" pitchFamily="34" charset="0"/>
                <a:cs typeface="Times New Roman" pitchFamily="18" charset="0"/>
              </a:rPr>
            </a:br>
            <a:endParaRPr lang="ru-RU" dirty="0" smtClean="0">
              <a:solidFill>
                <a:prstClr val="black"/>
              </a:solidFill>
              <a:latin typeface="Arial" pitchFamily="34" charset="0"/>
              <a:cs typeface="Arial" pitchFamily="34" charset="0"/>
            </a:endParaRPr>
          </a:p>
        </p:txBody>
      </p:sp>
      <p:sp>
        <p:nvSpPr>
          <p:cNvPr id="21520" name="Rectangle 16"/>
          <p:cNvSpPr>
            <a:spLocks noChangeArrowheads="1"/>
          </p:cNvSpPr>
          <p:nvPr/>
        </p:nvSpPr>
        <p:spPr bwMode="auto">
          <a:xfrm>
            <a:off x="0" y="1295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r>
              <a:rPr lang="ru-RU" sz="1100" dirty="0" smtClean="0">
                <a:solidFill>
                  <a:prstClr val="black"/>
                </a:solidFill>
                <a:ea typeface="Calibri" pitchFamily="34" charset="0"/>
                <a:cs typeface="Times New Roman" pitchFamily="18" charset="0"/>
              </a:rPr>
              <a:t/>
            </a:r>
            <a:br>
              <a:rPr lang="ru-RU" sz="1100" dirty="0" smtClean="0">
                <a:solidFill>
                  <a:prstClr val="black"/>
                </a:solidFill>
                <a:ea typeface="Calibri" pitchFamily="34" charset="0"/>
                <a:cs typeface="Times New Roman" pitchFamily="18" charset="0"/>
              </a:rPr>
            </a:br>
            <a:endParaRPr lang="ru-RU" dirty="0" smtClean="0">
              <a:solidFill>
                <a:prstClr val="black"/>
              </a:solidFill>
              <a:latin typeface="Arial" pitchFamily="34" charset="0"/>
              <a:cs typeface="Arial" pitchFamily="34" charset="0"/>
            </a:endParaRPr>
          </a:p>
        </p:txBody>
      </p:sp>
      <p:sp>
        <p:nvSpPr>
          <p:cNvPr id="21521" name="Rectangle 17"/>
          <p:cNvSpPr>
            <a:spLocks noChangeArrowheads="1"/>
          </p:cNvSpPr>
          <p:nvPr/>
        </p:nvSpPr>
        <p:spPr bwMode="auto">
          <a:xfrm>
            <a:off x="0" y="150495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endParaRPr lang="ru-RU" dirty="0" smtClean="0">
              <a:solidFill>
                <a:prstClr val="black"/>
              </a:solidFill>
              <a:latin typeface="Arial" pitchFamily="34" charset="0"/>
              <a:cs typeface="Arial" pitchFamily="34" charset="0"/>
            </a:endParaRPr>
          </a:p>
        </p:txBody>
      </p:sp>
      <p:sp>
        <p:nvSpPr>
          <p:cNvPr id="5" name="Прямоугольник 4"/>
          <p:cNvSpPr/>
          <p:nvPr/>
        </p:nvSpPr>
        <p:spPr>
          <a:xfrm>
            <a:off x="395536" y="1095375"/>
            <a:ext cx="8064895" cy="1070037"/>
          </a:xfrm>
          <a:prstGeom prst="rect">
            <a:avLst/>
          </a:prstGeom>
        </p:spPr>
        <p:txBody>
          <a:bodyPr wrap="square">
            <a:spAutoFit/>
          </a:bodyPr>
          <a:lstStyle/>
          <a:p>
            <a:pPr>
              <a:lnSpc>
                <a:spcPct val="115000"/>
              </a:lnSpc>
              <a:spcAft>
                <a:spcPts val="1000"/>
              </a:spcAft>
            </a:pPr>
            <a:r>
              <a:rPr lang="ru-RU" sz="2400" b="1" dirty="0" smtClean="0">
                <a:solidFill>
                  <a:schemeClr val="accent1">
                    <a:lumMod val="75000"/>
                  </a:schemeClr>
                </a:solidFill>
                <a:latin typeface="Times New Roman"/>
                <a:ea typeface="Calibri"/>
                <a:cs typeface="Times New Roman"/>
              </a:rPr>
              <a:t>Вычислить</a:t>
            </a:r>
            <a:r>
              <a:rPr lang="ru-RU" sz="2400" b="1" dirty="0" smtClean="0">
                <a:solidFill>
                  <a:prstClr val="black"/>
                </a:solidFill>
                <a:latin typeface="Times New Roman"/>
                <a:ea typeface="Calibri"/>
                <a:cs typeface="Times New Roman"/>
              </a:rPr>
              <a:t> </a:t>
            </a:r>
            <a:endParaRPr lang="ru-RU" sz="2400" dirty="0">
              <a:ea typeface="Calibri"/>
              <a:cs typeface="Times New Roman"/>
            </a:endParaRPr>
          </a:p>
          <a:p>
            <a:pPr>
              <a:lnSpc>
                <a:spcPct val="115000"/>
              </a:lnSpc>
            </a:pPr>
            <a:r>
              <a:rPr lang="ru-RU" sz="2400" b="1" dirty="0" smtClean="0">
                <a:solidFill>
                  <a:prstClr val="black"/>
                </a:solidFill>
                <a:latin typeface="Times New Roman"/>
                <a:ea typeface="Calibri"/>
                <a:cs typeface="Times New Roman"/>
              </a:rPr>
              <a:t> </a:t>
            </a:r>
            <a:endParaRPr lang="ru-RU" b="1" dirty="0">
              <a:solidFill>
                <a:prstClr val="black"/>
              </a:solidFill>
              <a:ea typeface="Calibri"/>
              <a:cs typeface="Times New Roman"/>
            </a:endParaRPr>
          </a:p>
        </p:txBody>
      </p:sp>
      <mc:AlternateContent xmlns:mc="http://schemas.openxmlformats.org/markup-compatibility/2006" xmlns:a14="http://schemas.microsoft.com/office/drawing/2010/main">
        <mc:Choice Requires="a14">
          <p:sp>
            <p:nvSpPr>
              <p:cNvPr id="3" name="Прямоугольник 2"/>
              <p:cNvSpPr/>
              <p:nvPr/>
            </p:nvSpPr>
            <p:spPr>
              <a:xfrm>
                <a:off x="2267744" y="1228422"/>
                <a:ext cx="2808312" cy="711670"/>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ad>
                        <m:radPr>
                          <m:degHide m:val="on"/>
                          <m:ctrlPr>
                            <a:rPr lang="ru-RU" sz="3600" b="1" i="1" smtClean="0">
                              <a:solidFill>
                                <a:schemeClr val="accent1">
                                  <a:lumMod val="75000"/>
                                </a:schemeClr>
                              </a:solidFill>
                              <a:latin typeface="Cambria Math"/>
                              <a:cs typeface="Times New Roman"/>
                            </a:rPr>
                          </m:ctrlPr>
                        </m:radPr>
                        <m:deg/>
                        <m:e>
                          <m:r>
                            <a:rPr lang="ru-RU" sz="3600" b="1" i="1" smtClean="0">
                              <a:solidFill>
                                <a:schemeClr val="accent1">
                                  <a:lumMod val="75000"/>
                                </a:schemeClr>
                              </a:solidFill>
                              <a:effectLst/>
                              <a:latin typeface="Cambria Math"/>
                              <a:ea typeface="Calibri"/>
                              <a:cs typeface="Times New Roman"/>
                            </a:rPr>
                            <m:t>𝟐𝟎𝟎𝟗</m:t>
                          </m:r>
                          <m:r>
                            <a:rPr lang="ru-RU" sz="3600" b="1" i="1" smtClean="0">
                              <a:solidFill>
                                <a:schemeClr val="accent1">
                                  <a:lumMod val="75000"/>
                                </a:schemeClr>
                              </a:solidFill>
                              <a:effectLst/>
                              <a:latin typeface="Cambria Math"/>
                              <a:ea typeface="Calibri"/>
                              <a:cs typeface="Times New Roman"/>
                            </a:rPr>
                            <m:t>∙</m:t>
                          </m:r>
                          <m:r>
                            <a:rPr lang="ru-RU" sz="3600" b="1" i="1" smtClean="0">
                              <a:solidFill>
                                <a:schemeClr val="accent1">
                                  <a:lumMod val="75000"/>
                                </a:schemeClr>
                              </a:solidFill>
                              <a:effectLst/>
                              <a:latin typeface="Cambria Math"/>
                              <a:ea typeface="Calibri"/>
                              <a:cs typeface="Times New Roman"/>
                            </a:rPr>
                            <m:t>𝟐𝟎𝟏𝟏</m:t>
                          </m:r>
                          <m:r>
                            <a:rPr lang="ru-RU" sz="3600" b="1" i="1" smtClean="0">
                              <a:solidFill>
                                <a:schemeClr val="accent1">
                                  <a:lumMod val="75000"/>
                                </a:schemeClr>
                              </a:solidFill>
                              <a:effectLst/>
                              <a:latin typeface="Cambria Math"/>
                              <a:ea typeface="Calibri"/>
                              <a:cs typeface="Times New Roman"/>
                            </a:rPr>
                            <m:t>+</m:t>
                          </m:r>
                          <m:r>
                            <a:rPr lang="ru-RU" sz="3600" b="1" i="1" smtClean="0">
                              <a:solidFill>
                                <a:schemeClr val="accent1">
                                  <a:lumMod val="75000"/>
                                </a:schemeClr>
                              </a:solidFill>
                              <a:effectLst/>
                              <a:latin typeface="Cambria Math"/>
                              <a:ea typeface="Calibri"/>
                              <a:cs typeface="Times New Roman"/>
                            </a:rPr>
                            <m:t>𝟏</m:t>
                          </m:r>
                        </m:e>
                      </m:rad>
                    </m:oMath>
                  </m:oMathPara>
                </a14:m>
                <a:endParaRPr lang="ru-RU" b="1" dirty="0"/>
              </a:p>
            </p:txBody>
          </p:sp>
        </mc:Choice>
        <mc:Fallback xmlns="">
          <p:sp>
            <p:nvSpPr>
              <p:cNvPr id="3" name="Прямоугольник 2"/>
              <p:cNvSpPr>
                <a:spLocks noRot="1" noChangeAspect="1" noMove="1" noResize="1" noEditPoints="1" noAdjustHandles="1" noChangeArrowheads="1" noChangeShapeType="1" noTextEdit="1"/>
              </p:cNvSpPr>
              <p:nvPr/>
            </p:nvSpPr>
            <p:spPr>
              <a:xfrm>
                <a:off x="2267744" y="1228422"/>
                <a:ext cx="2808312" cy="711670"/>
              </a:xfrm>
              <a:prstGeom prst="rect">
                <a:avLst/>
              </a:prstGeom>
              <a:blipFill rotWithShape="1">
                <a:blip r:embed="rId2"/>
                <a:stretch>
                  <a:fillRect r="-32104"/>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4" name="Прямоугольник 3"/>
              <p:cNvSpPr/>
              <p:nvPr/>
            </p:nvSpPr>
            <p:spPr>
              <a:xfrm>
                <a:off x="1115616" y="3300562"/>
                <a:ext cx="7056784" cy="1879938"/>
              </a:xfrm>
              <a:prstGeom prst="rect">
                <a:avLst/>
              </a:prstGeom>
            </p:spPr>
            <p:txBody>
              <a:bodyPr wrap="square">
                <a:spAutoFit/>
              </a:bodyPr>
              <a:lstStyle/>
              <a:p>
                <a:pPr>
                  <a:lnSpc>
                    <a:spcPct val="115000"/>
                  </a:lnSpc>
                  <a:spcAft>
                    <a:spcPts val="1000"/>
                  </a:spcAft>
                </a:pPr>
                <a14:m>
                  <m:oMath xmlns:m="http://schemas.openxmlformats.org/officeDocument/2006/math">
                    <m:rad>
                      <m:radPr>
                        <m:degHide m:val="on"/>
                        <m:ctrlPr>
                          <a:rPr lang="ru-RU" sz="4000" b="1" i="1" smtClean="0">
                            <a:solidFill>
                              <a:schemeClr val="tx1"/>
                            </a:solidFill>
                            <a:latin typeface="Cambria Math"/>
                            <a:ea typeface="Calibri"/>
                            <a:cs typeface="Times New Roman"/>
                          </a:rPr>
                        </m:ctrlPr>
                      </m:radPr>
                      <m:deg/>
                      <m:e>
                        <m:d>
                          <m:dPr>
                            <m:ctrlPr>
                              <a:rPr lang="ru-RU" sz="4000" b="1" i="1">
                                <a:solidFill>
                                  <a:schemeClr val="tx1"/>
                                </a:solidFill>
                                <a:effectLst/>
                                <a:latin typeface="Cambria Math"/>
                                <a:ea typeface="Calibri"/>
                                <a:cs typeface="Times New Roman"/>
                              </a:rPr>
                            </m:ctrlPr>
                          </m:dPr>
                          <m:e>
                            <m:r>
                              <a:rPr lang="ru-RU" sz="4000" b="1" i="1">
                                <a:solidFill>
                                  <a:schemeClr val="tx1"/>
                                </a:solidFill>
                                <a:effectLst/>
                                <a:latin typeface="Cambria Math"/>
                                <a:ea typeface="Calibri"/>
                                <a:cs typeface="Times New Roman"/>
                              </a:rPr>
                              <m:t>𝟐𝟎𝟏𝟎</m:t>
                            </m:r>
                            <m:r>
                              <a:rPr lang="ru-RU" sz="4000" b="1" i="1">
                                <a:solidFill>
                                  <a:schemeClr val="tx1"/>
                                </a:solidFill>
                                <a:effectLst/>
                                <a:latin typeface="Cambria Math"/>
                                <a:ea typeface="Calibri"/>
                                <a:cs typeface="Times New Roman"/>
                              </a:rPr>
                              <m:t>−</m:t>
                            </m:r>
                            <m:r>
                              <a:rPr lang="ru-RU" sz="4000" b="1" i="1">
                                <a:solidFill>
                                  <a:schemeClr val="tx1"/>
                                </a:solidFill>
                                <a:effectLst/>
                                <a:latin typeface="Cambria Math"/>
                                <a:ea typeface="Calibri"/>
                                <a:cs typeface="Times New Roman"/>
                              </a:rPr>
                              <m:t>𝟏</m:t>
                            </m:r>
                          </m:e>
                        </m:d>
                        <m:d>
                          <m:dPr>
                            <m:ctrlPr>
                              <a:rPr lang="ru-RU" sz="4000" b="1" i="1">
                                <a:solidFill>
                                  <a:schemeClr val="tx1"/>
                                </a:solidFill>
                                <a:effectLst/>
                                <a:latin typeface="Cambria Math"/>
                                <a:ea typeface="Calibri"/>
                                <a:cs typeface="Times New Roman"/>
                              </a:rPr>
                            </m:ctrlPr>
                          </m:dPr>
                          <m:e>
                            <m:r>
                              <a:rPr lang="ru-RU" sz="4000" b="1" i="1">
                                <a:solidFill>
                                  <a:schemeClr val="tx1"/>
                                </a:solidFill>
                                <a:effectLst/>
                                <a:latin typeface="Cambria Math"/>
                                <a:ea typeface="Calibri"/>
                                <a:cs typeface="Times New Roman"/>
                              </a:rPr>
                              <m:t>𝟐𝟎𝟏𝟎</m:t>
                            </m:r>
                            <m:r>
                              <a:rPr lang="ru-RU" sz="4000" b="1" i="1">
                                <a:solidFill>
                                  <a:schemeClr val="tx1"/>
                                </a:solidFill>
                                <a:effectLst/>
                                <a:latin typeface="Cambria Math"/>
                                <a:ea typeface="Calibri"/>
                                <a:cs typeface="Times New Roman"/>
                              </a:rPr>
                              <m:t>+</m:t>
                            </m:r>
                            <m:r>
                              <a:rPr lang="ru-RU" sz="4000" b="1" i="1">
                                <a:solidFill>
                                  <a:schemeClr val="tx1"/>
                                </a:solidFill>
                                <a:effectLst/>
                                <a:latin typeface="Cambria Math"/>
                                <a:ea typeface="Calibri"/>
                                <a:cs typeface="Times New Roman"/>
                              </a:rPr>
                              <m:t>𝟏</m:t>
                            </m:r>
                          </m:e>
                        </m:d>
                        <m:r>
                          <a:rPr lang="ru-RU" sz="4000" b="1" i="1">
                            <a:solidFill>
                              <a:schemeClr val="tx1"/>
                            </a:solidFill>
                            <a:effectLst/>
                            <a:latin typeface="Cambria Math"/>
                            <a:ea typeface="Calibri"/>
                            <a:cs typeface="Times New Roman"/>
                          </a:rPr>
                          <m:t>+</m:t>
                        </m:r>
                        <m:r>
                          <a:rPr lang="ru-RU" sz="4000" b="1" i="1">
                            <a:solidFill>
                              <a:schemeClr val="tx1"/>
                            </a:solidFill>
                            <a:effectLst/>
                            <a:latin typeface="Cambria Math"/>
                            <a:ea typeface="Calibri"/>
                            <a:cs typeface="Times New Roman"/>
                          </a:rPr>
                          <m:t>𝟏</m:t>
                        </m:r>
                      </m:e>
                    </m:rad>
                  </m:oMath>
                </a14:m>
                <a:r>
                  <a:rPr lang="ru-RU" sz="4000" b="1" dirty="0" smtClean="0">
                    <a:solidFill>
                      <a:schemeClr val="tx1"/>
                    </a:solidFill>
                    <a:ea typeface="Times New Roman"/>
                    <a:cs typeface="Times New Roman"/>
                  </a:rPr>
                  <a:t> =</a:t>
                </a:r>
              </a:p>
              <a:p>
                <a:pPr>
                  <a:lnSpc>
                    <a:spcPct val="115000"/>
                  </a:lnSpc>
                  <a:spcAft>
                    <a:spcPts val="1000"/>
                  </a:spcAft>
                </a:pPr>
                <a:r>
                  <a:rPr lang="ru-RU" sz="4000" b="1" dirty="0">
                    <a:solidFill>
                      <a:schemeClr val="tx1"/>
                    </a:solidFill>
                    <a:ea typeface="Times New Roman"/>
                    <a:cs typeface="Times New Roman"/>
                  </a:rPr>
                  <a:t>=</a:t>
                </a:r>
                <a14:m>
                  <m:oMath xmlns:m="http://schemas.openxmlformats.org/officeDocument/2006/math">
                    <m:rad>
                      <m:radPr>
                        <m:degHide m:val="on"/>
                        <m:ctrlPr>
                          <a:rPr lang="ru-RU" sz="4000" b="1" i="1">
                            <a:solidFill>
                              <a:schemeClr val="tx1"/>
                            </a:solidFill>
                            <a:effectLst/>
                            <a:latin typeface="Cambria Math"/>
                            <a:ea typeface="Times New Roman"/>
                            <a:cs typeface="Times New Roman"/>
                          </a:rPr>
                        </m:ctrlPr>
                      </m:radPr>
                      <m:deg/>
                      <m:e>
                        <m:r>
                          <a:rPr lang="ru-RU" sz="4000" b="1" i="1">
                            <a:solidFill>
                              <a:schemeClr val="tx1"/>
                            </a:solidFill>
                            <a:effectLst/>
                            <a:latin typeface="Cambria Math"/>
                            <a:ea typeface="Times New Roman"/>
                            <a:cs typeface="Times New Roman"/>
                          </a:rPr>
                          <m:t>𝟐𝟎𝟏𝟎</m:t>
                        </m:r>
                        <m:r>
                          <a:rPr lang="ru-RU" sz="4000" b="1" i="1">
                            <a:solidFill>
                              <a:schemeClr val="tx1"/>
                            </a:solidFill>
                            <a:effectLst/>
                            <a:latin typeface="Cambria Math"/>
                            <a:ea typeface="Times New Roman"/>
                            <a:cs typeface="Times New Roman"/>
                          </a:rPr>
                          <m:t>²−</m:t>
                        </m:r>
                        <m:r>
                          <a:rPr lang="ru-RU" sz="4000" b="1" i="1">
                            <a:solidFill>
                              <a:schemeClr val="tx1"/>
                            </a:solidFill>
                            <a:effectLst/>
                            <a:latin typeface="Cambria Math"/>
                            <a:ea typeface="Times New Roman"/>
                            <a:cs typeface="Times New Roman"/>
                          </a:rPr>
                          <m:t>𝟏</m:t>
                        </m:r>
                        <m:r>
                          <a:rPr lang="ru-RU" sz="4000" b="1" i="1">
                            <a:solidFill>
                              <a:schemeClr val="tx1"/>
                            </a:solidFill>
                            <a:effectLst/>
                            <a:latin typeface="Cambria Math"/>
                            <a:ea typeface="Times New Roman"/>
                            <a:cs typeface="Times New Roman"/>
                          </a:rPr>
                          <m:t>+</m:t>
                        </m:r>
                        <m:r>
                          <a:rPr lang="ru-RU" sz="4000" b="1" i="1">
                            <a:solidFill>
                              <a:schemeClr val="tx1"/>
                            </a:solidFill>
                            <a:effectLst/>
                            <a:latin typeface="Cambria Math"/>
                            <a:ea typeface="Times New Roman"/>
                            <a:cs typeface="Times New Roman"/>
                          </a:rPr>
                          <m:t>𝟏</m:t>
                        </m:r>
                      </m:e>
                    </m:rad>
                  </m:oMath>
                </a14:m>
                <a:r>
                  <a:rPr lang="ru-RU" sz="4000" b="1" dirty="0">
                    <a:solidFill>
                      <a:schemeClr val="tx1"/>
                    </a:solidFill>
                    <a:ea typeface="Times New Roman"/>
                    <a:cs typeface="Times New Roman"/>
                  </a:rPr>
                  <a:t> = </a:t>
                </a:r>
                <a:r>
                  <a:rPr lang="ru-RU" sz="4000" b="1" dirty="0">
                    <a:solidFill>
                      <a:schemeClr val="tx1"/>
                    </a:solidFill>
                    <a:effectLst/>
                    <a:latin typeface="Times New Roman"/>
                    <a:ea typeface="Times New Roman"/>
                    <a:cs typeface="Times New Roman"/>
                  </a:rPr>
                  <a:t>2010.</a:t>
                </a:r>
                <a:endParaRPr lang="ru-RU" sz="4000" b="1" dirty="0">
                  <a:solidFill>
                    <a:schemeClr val="tx1"/>
                  </a:solidFill>
                  <a:ea typeface="Calibri"/>
                  <a:cs typeface="Times New Roman"/>
                </a:endParaRPr>
              </a:p>
            </p:txBody>
          </p:sp>
        </mc:Choice>
        <mc:Fallback xmlns="">
          <p:sp>
            <p:nvSpPr>
              <p:cNvPr id="4" name="Прямоугольник 3"/>
              <p:cNvSpPr>
                <a:spLocks noRot="1" noChangeAspect="1" noMove="1" noResize="1" noEditPoints="1" noAdjustHandles="1" noChangeArrowheads="1" noChangeShapeType="1" noTextEdit="1"/>
              </p:cNvSpPr>
              <p:nvPr/>
            </p:nvSpPr>
            <p:spPr>
              <a:xfrm>
                <a:off x="1115616" y="3300562"/>
                <a:ext cx="7056784" cy="1879938"/>
              </a:xfrm>
              <a:prstGeom prst="rect">
                <a:avLst/>
              </a:prstGeom>
              <a:blipFill rotWithShape="1">
                <a:blip r:embed="rId3"/>
                <a:stretch>
                  <a:fillRect l="-3022" r="-1123" b="-12945"/>
                </a:stretch>
              </a:blipFill>
            </p:spPr>
            <p:txBody>
              <a:bodyPr/>
              <a:lstStyle/>
              <a:p>
                <a:r>
                  <a:rPr lang="ru-RU">
                    <a:noFill/>
                  </a:rPr>
                  <a:t> </a:t>
                </a:r>
              </a:p>
            </p:txBody>
          </p:sp>
        </mc:Fallback>
      </mc:AlternateContent>
    </p:spTree>
    <p:extLst>
      <p:ext uri="{BB962C8B-B14F-4D97-AF65-F5344CB8AC3E}">
        <p14:creationId xmlns:p14="http://schemas.microsoft.com/office/powerpoint/2010/main" val="592550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nodePh="1">
                                  <p:stCondLst>
                                    <p:cond delay="0"/>
                                  </p:stCondLst>
                                  <p:endCondLst>
                                    <p:cond evt="begin" delay="0">
                                      <p:tn val="5"/>
                                    </p:cond>
                                  </p:endCondLst>
                                  <p:childTnLst>
                                    <p:set>
                                      <p:cBhvr>
                                        <p:cTn id="6" dur="1" fill="hold">
                                          <p:stCondLst>
                                            <p:cond delay="0"/>
                                          </p:stCondLst>
                                        </p:cTn>
                                        <p:tgtEl>
                                          <p:spTgt spid="21510"/>
                                        </p:tgtEl>
                                        <p:attrNameLst>
                                          <p:attrName>style.visibility</p:attrName>
                                        </p:attrNameLst>
                                      </p:cBhvr>
                                      <p:to>
                                        <p:strVal val="visible"/>
                                      </p:to>
                                    </p:set>
                                    <p:animEffect transition="in" filter="wipe(down)">
                                      <p:cBhvr>
                                        <p:cTn id="7" dur="500"/>
                                        <p:tgtEl>
                                          <p:spTgt spid="215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E:\Documents and Settings\Сапронова_О_Н\Рабочий стол\10.jpg"/>
          <p:cNvPicPr>
            <a:picLocks noChangeAspect="1" noChangeArrowheads="1"/>
          </p:cNvPicPr>
          <p:nvPr/>
        </p:nvPicPr>
        <p:blipFill>
          <a:blip r:embed="rId2" cstate="print">
            <a:lum bright="40000" contrast="-40000"/>
          </a:blip>
          <a:srcRect/>
          <a:stretch>
            <a:fillRect/>
          </a:stretch>
        </p:blipFill>
        <p:spPr bwMode="auto">
          <a:xfrm>
            <a:off x="-2407" y="-24"/>
            <a:ext cx="9146407" cy="6858024"/>
          </a:xfrm>
          <a:prstGeom prst="rect">
            <a:avLst/>
          </a:prstGeom>
          <a:noFill/>
        </p:spPr>
      </p:pic>
      <p:sp>
        <p:nvSpPr>
          <p:cNvPr id="2" name="Заголовок 1"/>
          <p:cNvSpPr>
            <a:spLocks noGrp="1"/>
          </p:cNvSpPr>
          <p:nvPr>
            <p:ph type="ctrTitle"/>
          </p:nvPr>
        </p:nvSpPr>
        <p:spPr>
          <a:xfrm>
            <a:off x="142844" y="260648"/>
            <a:ext cx="8643998" cy="3672408"/>
          </a:xfrm>
        </p:spPr>
        <p:txBody>
          <a:bodyPr>
            <a:noAutofit/>
          </a:bodyPr>
          <a:lstStyle/>
          <a:p>
            <a:r>
              <a:rPr lang="en-US" sz="8800" b="1" dirty="0" smtClean="0">
                <a:solidFill>
                  <a:srgbClr val="FF0000"/>
                </a:solidFill>
                <a:latin typeface="Monotype Corsiva" pitchFamily="66" charset="0"/>
              </a:rPr>
              <a:t>C</a:t>
            </a:r>
            <a:r>
              <a:rPr lang="ru-RU" sz="8800" b="1" dirty="0" smtClean="0">
                <a:solidFill>
                  <a:srgbClr val="FF0000"/>
                </a:solidFill>
                <a:latin typeface="Monotype Corsiva" pitchFamily="66" charset="0"/>
              </a:rPr>
              <a:t>ерпуховская математическая регата 2017</a:t>
            </a:r>
            <a:endParaRPr lang="ru-RU" sz="8800" b="1" dirty="0">
              <a:solidFill>
                <a:srgbClr val="FF0000"/>
              </a:solidFill>
              <a:latin typeface="Monotype Corsiva" pitchFamily="66" charset="0"/>
            </a:endParaRPr>
          </a:p>
        </p:txBody>
      </p:sp>
      <p:sp>
        <p:nvSpPr>
          <p:cNvPr id="3" name="Подзаголовок 2"/>
          <p:cNvSpPr>
            <a:spLocks noGrp="1"/>
          </p:cNvSpPr>
          <p:nvPr>
            <p:ph type="subTitle" idx="1"/>
          </p:nvPr>
        </p:nvSpPr>
        <p:spPr>
          <a:xfrm>
            <a:off x="1371600" y="4390256"/>
            <a:ext cx="6400800" cy="1847056"/>
          </a:xfrm>
        </p:spPr>
        <p:txBody>
          <a:bodyPr>
            <a:normAutofit/>
          </a:bodyPr>
          <a:lstStyle/>
          <a:p>
            <a:r>
              <a:rPr lang="en-US" sz="11500" b="1" dirty="0" smtClean="0">
                <a:solidFill>
                  <a:schemeClr val="accent5">
                    <a:lumMod val="75000"/>
                  </a:schemeClr>
                </a:solidFill>
                <a:latin typeface="Monotype Corsiva" pitchFamily="66" charset="0"/>
              </a:rPr>
              <a:t>I  </a:t>
            </a:r>
            <a:r>
              <a:rPr lang="ru-RU" sz="11500" b="1" dirty="0" smtClean="0">
                <a:solidFill>
                  <a:schemeClr val="accent5">
                    <a:lumMod val="75000"/>
                  </a:schemeClr>
                </a:solidFill>
                <a:latin typeface="Monotype Corsiva" pitchFamily="66" charset="0"/>
              </a:rPr>
              <a:t>тур</a:t>
            </a:r>
            <a:endParaRPr lang="ru-RU" sz="11500" b="1" dirty="0">
              <a:solidFill>
                <a:schemeClr val="accent5">
                  <a:lumMod val="75000"/>
                </a:schemeClr>
              </a:solidFill>
              <a:latin typeface="Monotype Corsiva" pitchFamily="66" charset="0"/>
            </a:endParaRPr>
          </a:p>
        </p:txBody>
      </p:sp>
    </p:spTree>
    <p:extLst>
      <p:ext uri="{BB962C8B-B14F-4D97-AF65-F5344CB8AC3E}">
        <p14:creationId xmlns:p14="http://schemas.microsoft.com/office/powerpoint/2010/main" val="11985179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12410" y="98982"/>
            <a:ext cx="9144000" cy="582612"/>
          </a:xfrm>
        </p:spPr>
        <p:txBody>
          <a:bodyPr>
            <a:noAutofit/>
          </a:bodyPr>
          <a:lstStyle/>
          <a:p>
            <a:r>
              <a:rPr lang="ru-RU" b="1" dirty="0" smtClean="0">
                <a:solidFill>
                  <a:srgbClr val="FF0000"/>
                </a:solidFill>
                <a:latin typeface="Times New Roman" pitchFamily="18" charset="0"/>
                <a:cs typeface="Times New Roman" pitchFamily="18" charset="0"/>
              </a:rPr>
              <a:t>Алгебра. </a:t>
            </a:r>
            <a:r>
              <a:rPr lang="en-US" b="1" dirty="0" smtClean="0">
                <a:solidFill>
                  <a:srgbClr val="FF0000"/>
                </a:solidFill>
                <a:latin typeface="Times New Roman" pitchFamily="18" charset="0"/>
                <a:cs typeface="Times New Roman" pitchFamily="18" charset="0"/>
              </a:rPr>
              <a:t>I </a:t>
            </a:r>
            <a:r>
              <a:rPr lang="ru-RU" b="1" dirty="0" smtClean="0">
                <a:solidFill>
                  <a:srgbClr val="FF0000"/>
                </a:solidFill>
                <a:latin typeface="Times New Roman" pitchFamily="18" charset="0"/>
                <a:cs typeface="Times New Roman" pitchFamily="18" charset="0"/>
              </a:rPr>
              <a:t>тур (4 балла) </a:t>
            </a:r>
            <a:endParaRPr lang="ru-RU" b="1" dirty="0">
              <a:solidFill>
                <a:srgbClr val="FF0000"/>
              </a:solidFill>
              <a:latin typeface="Times New Roman" pitchFamily="18" charset="0"/>
              <a:cs typeface="Times New Roman" pitchFamily="18" charset="0"/>
            </a:endParaRPr>
          </a:p>
        </p:txBody>
      </p:sp>
      <p:sp>
        <p:nvSpPr>
          <p:cNvPr id="3082" name="Rectangle 10"/>
          <p:cNvSpPr>
            <a:spLocks noChangeArrowheads="1"/>
          </p:cNvSpPr>
          <p:nvPr/>
        </p:nvSpPr>
        <p:spPr bwMode="auto">
          <a:xfrm>
            <a:off x="0" y="11715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r>
              <a:rPr lang="ru-RU" sz="1400" dirty="0" smtClean="0">
                <a:solidFill>
                  <a:prstClr val="black"/>
                </a:solidFill>
                <a:ea typeface="Times New Roman" pitchFamily="18" charset="0"/>
                <a:cs typeface="Times New Roman" pitchFamily="18" charset="0"/>
              </a:rPr>
              <a:t>  </a:t>
            </a:r>
            <a:endParaRPr lang="ru-RU" dirty="0" smtClean="0">
              <a:solidFill>
                <a:prstClr val="black"/>
              </a:solidFill>
              <a:latin typeface="Arial" pitchFamily="34" charset="0"/>
            </a:endParaRPr>
          </a:p>
        </p:txBody>
      </p:sp>
      <p:sp>
        <p:nvSpPr>
          <p:cNvPr id="21507" name="Rectangle 3"/>
          <p:cNvSpPr>
            <a:spLocks noChangeArrowheads="1"/>
          </p:cNvSpPr>
          <p:nvPr/>
        </p:nvSpPr>
        <p:spPr bwMode="auto">
          <a:xfrm>
            <a:off x="0" y="6667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r>
              <a:rPr lang="ru-RU" sz="1200" dirty="0" smtClean="0">
                <a:solidFill>
                  <a:prstClr val="black"/>
                </a:solidFill>
                <a:ea typeface="Times New Roman" pitchFamily="18" charset="0"/>
                <a:cs typeface="Times New Roman" pitchFamily="18" charset="0"/>
              </a:rPr>
              <a:t>.</a:t>
            </a:r>
            <a:endParaRPr lang="ru-RU" dirty="0" smtClean="0">
              <a:solidFill>
                <a:prstClr val="black"/>
              </a:solidFill>
              <a:latin typeface="Arial" pitchFamily="34" charset="0"/>
              <a:cs typeface="Arial" pitchFamily="34" charset="0"/>
            </a:endParaRPr>
          </a:p>
        </p:txBody>
      </p:sp>
      <p:sp>
        <p:nvSpPr>
          <p:cNvPr id="21516" name="Rectangle 1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dirty="0">
              <a:solidFill>
                <a:prstClr val="black"/>
              </a:solidFill>
            </a:endParaRPr>
          </a:p>
        </p:txBody>
      </p:sp>
      <p:sp>
        <p:nvSpPr>
          <p:cNvPr id="21517" name="Rectangle 13"/>
          <p:cNvSpPr>
            <a:spLocks noChangeArrowheads="1"/>
          </p:cNvSpPr>
          <p:nvPr/>
        </p:nvSpPr>
        <p:spPr bwMode="auto">
          <a:xfrm>
            <a:off x="0" y="6667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r>
              <a:rPr lang="ru-RU" sz="1100" dirty="0" smtClean="0">
                <a:solidFill>
                  <a:prstClr val="black"/>
                </a:solidFill>
                <a:ea typeface="Calibri" pitchFamily="34" charset="0"/>
                <a:cs typeface="Times New Roman" pitchFamily="18" charset="0"/>
              </a:rPr>
              <a:t/>
            </a:r>
            <a:br>
              <a:rPr lang="ru-RU" sz="1100" dirty="0" smtClean="0">
                <a:solidFill>
                  <a:prstClr val="black"/>
                </a:solidFill>
                <a:ea typeface="Calibri" pitchFamily="34" charset="0"/>
                <a:cs typeface="Times New Roman" pitchFamily="18" charset="0"/>
              </a:rPr>
            </a:br>
            <a:endParaRPr lang="ru-RU" dirty="0" smtClean="0">
              <a:solidFill>
                <a:prstClr val="black"/>
              </a:solidFill>
              <a:latin typeface="Arial" pitchFamily="34" charset="0"/>
              <a:cs typeface="Arial" pitchFamily="34" charset="0"/>
            </a:endParaRPr>
          </a:p>
        </p:txBody>
      </p:sp>
      <p:sp>
        <p:nvSpPr>
          <p:cNvPr id="21518" name="Rectangle 14"/>
          <p:cNvSpPr>
            <a:spLocks noChangeArrowheads="1"/>
          </p:cNvSpPr>
          <p:nvPr/>
        </p:nvSpPr>
        <p:spPr bwMode="auto">
          <a:xfrm>
            <a:off x="0" y="876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r>
              <a:rPr lang="ru-RU" sz="1100" dirty="0" smtClean="0">
                <a:solidFill>
                  <a:prstClr val="black"/>
                </a:solidFill>
                <a:ea typeface="Calibri" pitchFamily="34" charset="0"/>
                <a:cs typeface="Times New Roman" pitchFamily="18" charset="0"/>
              </a:rPr>
              <a:t/>
            </a:r>
            <a:br>
              <a:rPr lang="ru-RU" sz="1100" dirty="0" smtClean="0">
                <a:solidFill>
                  <a:prstClr val="black"/>
                </a:solidFill>
                <a:ea typeface="Calibri" pitchFamily="34" charset="0"/>
                <a:cs typeface="Times New Roman" pitchFamily="18" charset="0"/>
              </a:rPr>
            </a:br>
            <a:endParaRPr lang="ru-RU" dirty="0" smtClean="0">
              <a:solidFill>
                <a:prstClr val="black"/>
              </a:solidFill>
              <a:latin typeface="Arial" pitchFamily="34" charset="0"/>
              <a:cs typeface="Arial" pitchFamily="34" charset="0"/>
            </a:endParaRPr>
          </a:p>
        </p:txBody>
      </p:sp>
      <p:sp>
        <p:nvSpPr>
          <p:cNvPr id="21519" name="Rectangle 15"/>
          <p:cNvSpPr>
            <a:spLocks noChangeArrowheads="1"/>
          </p:cNvSpPr>
          <p:nvPr/>
        </p:nvSpPr>
        <p:spPr bwMode="auto">
          <a:xfrm>
            <a:off x="0" y="10858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r>
              <a:rPr lang="ru-RU" sz="1100" dirty="0" smtClean="0">
                <a:solidFill>
                  <a:prstClr val="black"/>
                </a:solidFill>
                <a:ea typeface="Calibri" pitchFamily="34" charset="0"/>
                <a:cs typeface="Times New Roman" pitchFamily="18" charset="0"/>
              </a:rPr>
              <a:t/>
            </a:r>
            <a:br>
              <a:rPr lang="ru-RU" sz="1100" dirty="0" smtClean="0">
                <a:solidFill>
                  <a:prstClr val="black"/>
                </a:solidFill>
                <a:ea typeface="Calibri" pitchFamily="34" charset="0"/>
                <a:cs typeface="Times New Roman" pitchFamily="18" charset="0"/>
              </a:rPr>
            </a:br>
            <a:endParaRPr lang="ru-RU" dirty="0" smtClean="0">
              <a:solidFill>
                <a:prstClr val="black"/>
              </a:solidFill>
              <a:latin typeface="Arial" pitchFamily="34" charset="0"/>
              <a:cs typeface="Arial" pitchFamily="34" charset="0"/>
            </a:endParaRPr>
          </a:p>
        </p:txBody>
      </p:sp>
      <p:sp>
        <p:nvSpPr>
          <p:cNvPr id="21521" name="Rectangle 17"/>
          <p:cNvSpPr>
            <a:spLocks noChangeArrowheads="1"/>
          </p:cNvSpPr>
          <p:nvPr/>
        </p:nvSpPr>
        <p:spPr bwMode="auto">
          <a:xfrm>
            <a:off x="0" y="150495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endParaRPr lang="ru-RU" dirty="0" smtClean="0">
              <a:solidFill>
                <a:prstClr val="black"/>
              </a:solidFill>
              <a:latin typeface="Arial" pitchFamily="34" charset="0"/>
              <a:cs typeface="Arial" pitchFamily="34" charset="0"/>
            </a:endParaRPr>
          </a:p>
        </p:txBody>
      </p:sp>
      <p:sp>
        <p:nvSpPr>
          <p:cNvPr id="3" name="Rectangle 2"/>
          <p:cNvSpPr>
            <a:spLocks noChangeArrowheads="1"/>
          </p:cNvSpPr>
          <p:nvPr/>
        </p:nvSpPr>
        <p:spPr bwMode="auto">
          <a:xfrm>
            <a:off x="120500" y="822039"/>
            <a:ext cx="712073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accent1">
                    <a:lumMod val="75000"/>
                  </a:schemeClr>
                </a:solidFill>
                <a:effectLst/>
                <a:latin typeface="Times New Roman" pitchFamily="18" charset="0"/>
                <a:ea typeface="Calibri" pitchFamily="34" charset="0"/>
                <a:cs typeface="Times New Roman" pitchFamily="18" charset="0"/>
              </a:rPr>
              <a:t>Вставьте вместо </a:t>
            </a:r>
            <a:r>
              <a:rPr kumimoji="0" lang="ru-RU" sz="3200" b="1" i="0" u="none" strike="noStrike" cap="none" normalizeH="0" baseline="0" dirty="0" smtClean="0">
                <a:ln>
                  <a:noFill/>
                </a:ln>
                <a:solidFill>
                  <a:schemeClr val="accent1">
                    <a:lumMod val="75000"/>
                  </a:schemeClr>
                </a:solidFill>
                <a:effectLst/>
                <a:latin typeface="Times New Roman" pitchFamily="18" charset="0"/>
                <a:ea typeface="Calibri" pitchFamily="34" charset="0"/>
                <a:cs typeface="Times New Roman" pitchFamily="18" charset="0"/>
              </a:rPr>
              <a:t>*</a:t>
            </a:r>
            <a:r>
              <a:rPr kumimoji="0" lang="ru-RU" sz="2000" b="1" i="0" u="none" strike="noStrike" cap="none" normalizeH="0" baseline="0" dirty="0" smtClean="0">
                <a:ln>
                  <a:noFill/>
                </a:ln>
                <a:solidFill>
                  <a:schemeClr val="accent1">
                    <a:lumMod val="75000"/>
                  </a:schemeClr>
                </a:solidFill>
                <a:effectLst/>
                <a:latin typeface="Times New Roman" pitchFamily="18" charset="0"/>
                <a:ea typeface="Calibri" pitchFamily="34" charset="0"/>
                <a:cs typeface="Times New Roman" pitchFamily="18" charset="0"/>
              </a:rPr>
              <a:t> одночлен так, чтобы дробь сократилась</a:t>
            </a:r>
            <a:r>
              <a:rPr kumimoji="0" lang="ru-RU" sz="2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ru-RU" sz="2800" b="1" i="0" u="none" strike="noStrike" cap="none" normalizeH="0" baseline="0" dirty="0" smtClean="0">
              <a:ln>
                <a:noFill/>
              </a:ln>
              <a:solidFill>
                <a:schemeClr val="tx1"/>
              </a:solidFill>
              <a:effectLst/>
              <a:latin typeface="Arial" pitchFamily="34" charset="0"/>
              <a:cs typeface="Arial" pitchFamily="34" charset="0"/>
            </a:endParaRPr>
          </a:p>
        </p:txBody>
      </p:sp>
      <p:pic>
        <p:nvPicPr>
          <p:cNvPr id="2049" name="Рисунок 1" descr="Описание: https://olympiads.mccme.ru/regata/20072008/Image1255.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64288" y="713342"/>
            <a:ext cx="1440160" cy="91646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0" y="564863"/>
            <a:ext cx="319318"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a:t>
            </a:r>
            <a:b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b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Прямоугольник 5"/>
          <p:cNvSpPr/>
          <p:nvPr/>
        </p:nvSpPr>
        <p:spPr>
          <a:xfrm>
            <a:off x="620526" y="1333440"/>
            <a:ext cx="6120679" cy="400110"/>
          </a:xfrm>
          <a:prstGeom prst="rect">
            <a:avLst/>
          </a:prstGeom>
        </p:spPr>
        <p:txBody>
          <a:bodyPr wrap="square">
            <a:spAutoFit/>
          </a:bodyPr>
          <a:lstStyle/>
          <a:p>
            <a:pPr lvl="0" fontAlgn="base">
              <a:spcBef>
                <a:spcPct val="0"/>
              </a:spcBef>
              <a:spcAft>
                <a:spcPct val="0"/>
              </a:spcAft>
            </a:pPr>
            <a:r>
              <a:rPr lang="ru-RU" sz="2000" b="1" dirty="0">
                <a:solidFill>
                  <a:schemeClr val="accent1">
                    <a:lumMod val="75000"/>
                  </a:schemeClr>
                </a:solidFill>
                <a:latin typeface="Times New Roman" pitchFamily="18" charset="0"/>
                <a:ea typeface="Calibri" pitchFamily="34" charset="0"/>
                <a:cs typeface="Times New Roman" pitchFamily="18" charset="0"/>
              </a:rPr>
              <a:t>Найти как можно больше таких решений</a:t>
            </a:r>
            <a:r>
              <a:rPr lang="ru-RU" sz="1400" b="1" dirty="0">
                <a:solidFill>
                  <a:prstClr val="black"/>
                </a:solidFill>
                <a:latin typeface="Times New Roman" pitchFamily="18" charset="0"/>
                <a:ea typeface="Calibri" pitchFamily="34" charset="0"/>
                <a:cs typeface="Times New Roman" pitchFamily="18" charset="0"/>
              </a:rPr>
              <a:t>.</a:t>
            </a:r>
            <a:endParaRPr lang="ru-RU" b="1" dirty="0">
              <a:solidFill>
                <a:prstClr val="black"/>
              </a:solidFill>
              <a:latin typeface="Arial" pitchFamily="34" charset="0"/>
              <a:cs typeface="Arial" pitchFamily="34" charset="0"/>
            </a:endParaRPr>
          </a:p>
        </p:txBody>
      </p:sp>
      <mc:AlternateContent xmlns:mc="http://schemas.openxmlformats.org/markup-compatibility/2006">
        <mc:Choice xmlns:a14="http://schemas.microsoft.com/office/drawing/2010/main" Requires="a14">
          <p:sp>
            <p:nvSpPr>
              <p:cNvPr id="9" name="Прямоугольник 8"/>
              <p:cNvSpPr/>
              <p:nvPr/>
            </p:nvSpPr>
            <p:spPr>
              <a:xfrm>
                <a:off x="0" y="1844824"/>
                <a:ext cx="9144000" cy="5156027"/>
              </a:xfrm>
              <a:prstGeom prst="rect">
                <a:avLst/>
              </a:prstGeom>
            </p:spPr>
            <p:txBody>
              <a:bodyPr wrap="square">
                <a:spAutoFit/>
              </a:bodyPr>
              <a:lstStyle/>
              <a:p>
                <a:r>
                  <a:rPr lang="ru-RU" sz="2800" b="1" dirty="0" smtClean="0">
                    <a:latin typeface="Times New Roman"/>
                    <a:ea typeface="Calibri"/>
                  </a:rPr>
                  <a:t>				</a:t>
                </a:r>
                <a:r>
                  <a:rPr lang="ru-RU" sz="3200" b="1" dirty="0" smtClean="0">
                    <a:latin typeface="Times New Roman"/>
                    <a:ea typeface="Calibri"/>
                  </a:rPr>
                  <a:t>Например:</a:t>
                </a:r>
                <a:br>
                  <a:rPr lang="ru-RU" sz="3200" b="1" dirty="0" smtClean="0">
                    <a:latin typeface="Times New Roman"/>
                    <a:ea typeface="Calibri"/>
                  </a:rPr>
                </a:br>
                <a:r>
                  <a:rPr lang="ru-RU" sz="3200" b="1" dirty="0" smtClean="0">
                    <a:latin typeface="Times New Roman"/>
                    <a:ea typeface="Calibri"/>
                  </a:rPr>
                  <a:t>1) </a:t>
                </a:r>
                <a14:m>
                  <m:oMath xmlns:m="http://schemas.openxmlformats.org/officeDocument/2006/math">
                    <m:f>
                      <m:fPr>
                        <m:ctrlPr>
                          <a:rPr lang="ru-RU" sz="4000" i="1">
                            <a:latin typeface="Cambria Math"/>
                            <a:cs typeface="Times New Roman"/>
                          </a:rPr>
                        </m:ctrlPr>
                      </m:fPr>
                      <m:num>
                        <m:sSup>
                          <m:sSupPr>
                            <m:ctrlPr>
                              <a:rPr lang="ru-RU" sz="4000" i="1">
                                <a:effectLst/>
                                <a:latin typeface="Cambria Math"/>
                                <a:cs typeface="Times New Roman"/>
                              </a:rPr>
                            </m:ctrlPr>
                          </m:sSupPr>
                          <m:e>
                            <m:r>
                              <a:rPr lang="en-US" sz="4000" i="1">
                                <a:effectLst/>
                                <a:latin typeface="Cambria Math"/>
                                <a:ea typeface="Calibri"/>
                                <a:cs typeface="Times New Roman"/>
                              </a:rPr>
                              <m:t>𝑥</m:t>
                            </m:r>
                          </m:e>
                          <m:sup>
                            <m:r>
                              <a:rPr lang="ru-RU" sz="4000" i="1">
                                <a:effectLst/>
                                <a:latin typeface="Cambria Math"/>
                                <a:ea typeface="Calibri"/>
                                <a:cs typeface="Times New Roman"/>
                              </a:rPr>
                              <m:t>3</m:t>
                            </m:r>
                          </m:sup>
                        </m:sSup>
                        <m:r>
                          <a:rPr lang="ru-RU" sz="4000" i="1">
                            <a:effectLst/>
                            <a:latin typeface="Cambria Math"/>
                            <a:ea typeface="Calibri"/>
                            <a:cs typeface="Times New Roman"/>
                          </a:rPr>
                          <m:t>−1</m:t>
                        </m:r>
                      </m:num>
                      <m:den>
                        <m:sSup>
                          <m:sSupPr>
                            <m:ctrlPr>
                              <a:rPr lang="ru-RU" sz="4000" i="1">
                                <a:effectLst/>
                                <a:latin typeface="Cambria Math"/>
                                <a:cs typeface="Times New Roman"/>
                              </a:rPr>
                            </m:ctrlPr>
                          </m:sSupPr>
                          <m:e>
                            <m:r>
                              <a:rPr lang="ru-RU" sz="4000" i="1">
                                <a:effectLst/>
                                <a:latin typeface="Cambria Math"/>
                                <a:ea typeface="Calibri"/>
                                <a:cs typeface="Times New Roman"/>
                              </a:rPr>
                              <m:t>𝑥</m:t>
                            </m:r>
                          </m:e>
                          <m:sup>
                            <m:r>
                              <a:rPr lang="ru-RU" sz="4000" i="1">
                                <a:effectLst/>
                                <a:latin typeface="Cambria Math"/>
                                <a:ea typeface="Calibri"/>
                                <a:cs typeface="Times New Roman"/>
                              </a:rPr>
                              <m:t>2</m:t>
                            </m:r>
                          </m:sup>
                        </m:sSup>
                        <m:r>
                          <a:rPr lang="ru-RU" sz="4000" i="1">
                            <a:effectLst/>
                            <a:latin typeface="Cambria Math"/>
                            <a:ea typeface="Calibri"/>
                            <a:cs typeface="Times New Roman"/>
                          </a:rPr>
                          <m:t>+</m:t>
                        </m:r>
                        <m:r>
                          <a:rPr lang="ru-RU" sz="4000" i="1" smtClean="0">
                            <a:solidFill>
                              <a:srgbClr val="FF0000"/>
                            </a:solidFill>
                            <a:effectLst/>
                            <a:latin typeface="Cambria Math"/>
                            <a:ea typeface="Calibri"/>
                            <a:cs typeface="Times New Roman"/>
                          </a:rPr>
                          <m:t>𝑥</m:t>
                        </m:r>
                        <m:r>
                          <a:rPr lang="ru-RU" sz="4000" i="1">
                            <a:effectLst/>
                            <a:latin typeface="Cambria Math"/>
                            <a:ea typeface="Calibri"/>
                            <a:cs typeface="Times New Roman"/>
                          </a:rPr>
                          <m:t>+1</m:t>
                        </m:r>
                      </m:den>
                    </m:f>
                  </m:oMath>
                </a14:m>
                <a:r>
                  <a:rPr lang="ru-RU" sz="3200" b="1" dirty="0" smtClean="0"/>
                  <a:t> </a:t>
                </a:r>
              </a:p>
              <a:p>
                <a:r>
                  <a:rPr lang="ru-RU" sz="3200" b="1" dirty="0" smtClean="0">
                    <a:latin typeface="Times New Roman" pitchFamily="18" charset="0"/>
                    <a:cs typeface="Times New Roman" pitchFamily="18" charset="0"/>
                  </a:rPr>
                  <a:t>		2) </a:t>
                </a:r>
                <a14:m>
                  <m:oMath xmlns:m="http://schemas.openxmlformats.org/officeDocument/2006/math">
                    <m:f>
                      <m:fPr>
                        <m:ctrlPr>
                          <a:rPr lang="ru-RU" sz="4000" i="1">
                            <a:latin typeface="Cambria Math"/>
                            <a:cs typeface="Times New Roman"/>
                          </a:rPr>
                        </m:ctrlPr>
                      </m:fPr>
                      <m:num>
                        <m:sSup>
                          <m:sSupPr>
                            <m:ctrlPr>
                              <a:rPr lang="ru-RU" sz="4000" i="1">
                                <a:effectLst/>
                                <a:latin typeface="Cambria Math"/>
                                <a:cs typeface="Times New Roman"/>
                              </a:rPr>
                            </m:ctrlPr>
                          </m:sSupPr>
                          <m:e>
                            <m:r>
                              <a:rPr lang="en-US" sz="4000" i="1">
                                <a:effectLst/>
                                <a:latin typeface="Cambria Math"/>
                                <a:ea typeface="Calibri"/>
                                <a:cs typeface="Times New Roman"/>
                              </a:rPr>
                              <m:t>𝑥</m:t>
                            </m:r>
                          </m:e>
                          <m:sup>
                            <m:r>
                              <a:rPr lang="ru-RU" sz="4000" i="1">
                                <a:effectLst/>
                                <a:latin typeface="Cambria Math"/>
                                <a:ea typeface="Calibri"/>
                                <a:cs typeface="Times New Roman"/>
                              </a:rPr>
                              <m:t>3</m:t>
                            </m:r>
                          </m:sup>
                        </m:sSup>
                        <m:r>
                          <a:rPr lang="ru-RU" sz="4000" i="1">
                            <a:effectLst/>
                            <a:latin typeface="Cambria Math"/>
                            <a:ea typeface="Calibri"/>
                            <a:cs typeface="Times New Roman"/>
                          </a:rPr>
                          <m:t>−1</m:t>
                        </m:r>
                      </m:num>
                      <m:den>
                        <m:sSup>
                          <m:sSupPr>
                            <m:ctrlPr>
                              <a:rPr lang="ru-RU" sz="4000" i="1">
                                <a:effectLst/>
                                <a:latin typeface="Cambria Math"/>
                                <a:cs typeface="Times New Roman"/>
                              </a:rPr>
                            </m:ctrlPr>
                          </m:sSupPr>
                          <m:e>
                            <m:r>
                              <a:rPr lang="ru-RU" sz="4000" i="1">
                                <a:effectLst/>
                                <a:latin typeface="Cambria Math"/>
                                <a:ea typeface="Calibri"/>
                                <a:cs typeface="Times New Roman"/>
                              </a:rPr>
                              <m:t>𝑥</m:t>
                            </m:r>
                          </m:e>
                          <m:sup>
                            <m:r>
                              <a:rPr lang="ru-RU" sz="4000" i="1">
                                <a:effectLst/>
                                <a:latin typeface="Cambria Math"/>
                                <a:ea typeface="Calibri"/>
                                <a:cs typeface="Times New Roman"/>
                              </a:rPr>
                              <m:t>2</m:t>
                            </m:r>
                          </m:sup>
                        </m:sSup>
                        <m:r>
                          <a:rPr lang="ru-RU" sz="4000" b="0" i="1" smtClean="0">
                            <a:effectLst/>
                            <a:latin typeface="Cambria Math"/>
                            <a:ea typeface="Calibri"/>
                            <a:cs typeface="Times New Roman"/>
                          </a:rPr>
                          <m:t>+(</m:t>
                        </m:r>
                        <m:r>
                          <a:rPr lang="ru-RU" sz="4000" i="1" smtClean="0">
                            <a:solidFill>
                              <a:srgbClr val="FF0000"/>
                            </a:solidFill>
                            <a:effectLst/>
                            <a:latin typeface="Cambria Math"/>
                            <a:ea typeface="Calibri"/>
                            <a:cs typeface="Times New Roman"/>
                          </a:rPr>
                          <m:t>−2</m:t>
                        </m:r>
                        <m:r>
                          <a:rPr lang="ru-RU" sz="4000" b="0" i="1" smtClean="0">
                            <a:effectLst/>
                            <a:latin typeface="Cambria Math"/>
                            <a:ea typeface="Calibri"/>
                            <a:cs typeface="Times New Roman"/>
                          </a:rPr>
                          <m:t>)</m:t>
                        </m:r>
                        <m:r>
                          <a:rPr lang="ru-RU" sz="4000" i="1">
                            <a:effectLst/>
                            <a:latin typeface="Cambria Math"/>
                            <a:ea typeface="Calibri"/>
                            <a:cs typeface="Times New Roman"/>
                          </a:rPr>
                          <m:t>+1</m:t>
                        </m:r>
                      </m:den>
                    </m:f>
                  </m:oMath>
                </a14:m>
                <a:endParaRPr lang="ru-RU" sz="3200" b="1" dirty="0" smtClean="0">
                  <a:latin typeface="Times New Roman" pitchFamily="18" charset="0"/>
                  <a:cs typeface="Times New Roman" pitchFamily="18" charset="0"/>
                </a:endParaRPr>
              </a:p>
              <a:p>
                <a:r>
                  <a:rPr lang="ru-RU" sz="3200" b="1" dirty="0" smtClean="0">
                    <a:latin typeface="Times New Roman" pitchFamily="18" charset="0"/>
                    <a:cs typeface="Times New Roman" pitchFamily="18" charset="0"/>
                  </a:rPr>
                  <a:t>				3) </a:t>
                </a:r>
                <a14:m>
                  <m:oMath xmlns:m="http://schemas.openxmlformats.org/officeDocument/2006/math">
                    <m:f>
                      <m:fPr>
                        <m:ctrlPr>
                          <a:rPr lang="ru-RU" sz="4000" i="1">
                            <a:latin typeface="Cambria Math"/>
                            <a:cs typeface="Times New Roman"/>
                          </a:rPr>
                        </m:ctrlPr>
                      </m:fPr>
                      <m:num>
                        <m:sSup>
                          <m:sSupPr>
                            <m:ctrlPr>
                              <a:rPr lang="ru-RU" sz="4000" i="1">
                                <a:effectLst/>
                                <a:latin typeface="Cambria Math"/>
                                <a:cs typeface="Times New Roman"/>
                              </a:rPr>
                            </m:ctrlPr>
                          </m:sSupPr>
                          <m:e>
                            <m:r>
                              <a:rPr lang="en-US" sz="4000" i="1">
                                <a:effectLst/>
                                <a:latin typeface="Cambria Math"/>
                                <a:ea typeface="Calibri"/>
                                <a:cs typeface="Times New Roman"/>
                              </a:rPr>
                              <m:t>𝑥</m:t>
                            </m:r>
                          </m:e>
                          <m:sup>
                            <m:r>
                              <a:rPr lang="ru-RU" sz="4000" i="1">
                                <a:effectLst/>
                                <a:latin typeface="Cambria Math"/>
                                <a:ea typeface="Calibri"/>
                                <a:cs typeface="Times New Roman"/>
                              </a:rPr>
                              <m:t>3</m:t>
                            </m:r>
                          </m:sup>
                        </m:sSup>
                        <m:r>
                          <a:rPr lang="ru-RU" sz="4000" i="1">
                            <a:effectLst/>
                            <a:latin typeface="Cambria Math"/>
                            <a:ea typeface="Calibri"/>
                            <a:cs typeface="Times New Roman"/>
                          </a:rPr>
                          <m:t>−1</m:t>
                        </m:r>
                      </m:num>
                      <m:den>
                        <m:sSup>
                          <m:sSupPr>
                            <m:ctrlPr>
                              <a:rPr lang="ru-RU" sz="4000" i="1">
                                <a:effectLst/>
                                <a:latin typeface="Cambria Math"/>
                                <a:cs typeface="Times New Roman"/>
                              </a:rPr>
                            </m:ctrlPr>
                          </m:sSupPr>
                          <m:e>
                            <m:r>
                              <a:rPr lang="ru-RU" sz="4000" i="1">
                                <a:effectLst/>
                                <a:latin typeface="Cambria Math"/>
                                <a:ea typeface="Calibri"/>
                                <a:cs typeface="Times New Roman"/>
                              </a:rPr>
                              <m:t>𝑥</m:t>
                            </m:r>
                          </m:e>
                          <m:sup>
                            <m:r>
                              <a:rPr lang="ru-RU" sz="4000" i="1">
                                <a:effectLst/>
                                <a:latin typeface="Cambria Math"/>
                                <a:ea typeface="Calibri"/>
                                <a:cs typeface="Times New Roman"/>
                              </a:rPr>
                              <m:t>2</m:t>
                            </m:r>
                          </m:sup>
                        </m:sSup>
                        <m:r>
                          <a:rPr lang="ru-RU" sz="4000" b="0" i="1" smtClean="0">
                            <a:effectLst/>
                            <a:latin typeface="Cambria Math"/>
                            <a:ea typeface="Calibri"/>
                            <a:cs typeface="Times New Roman"/>
                          </a:rPr>
                          <m:t>+(</m:t>
                        </m:r>
                        <m:r>
                          <a:rPr lang="ru-RU" sz="4000" i="1" smtClean="0">
                            <a:solidFill>
                              <a:srgbClr val="FF0000"/>
                            </a:solidFill>
                            <a:effectLst/>
                            <a:latin typeface="Cambria Math"/>
                            <a:ea typeface="Calibri"/>
                            <a:cs typeface="Times New Roman"/>
                          </a:rPr>
                          <m:t>−2</m:t>
                        </m:r>
                        <m:r>
                          <a:rPr lang="ru-RU" sz="4000" i="1" smtClean="0">
                            <a:solidFill>
                              <a:srgbClr val="FF0000"/>
                            </a:solidFill>
                            <a:effectLst/>
                            <a:latin typeface="Cambria Math"/>
                            <a:ea typeface="Calibri"/>
                            <a:cs typeface="Times New Roman"/>
                          </a:rPr>
                          <m:t>𝑥</m:t>
                        </m:r>
                        <m:r>
                          <a:rPr lang="ru-RU" sz="4000" b="0" i="1" smtClean="0">
                            <a:effectLst/>
                            <a:latin typeface="Cambria Math"/>
                            <a:ea typeface="Calibri"/>
                            <a:cs typeface="Times New Roman"/>
                          </a:rPr>
                          <m:t>)</m:t>
                        </m:r>
                        <m:r>
                          <a:rPr lang="ru-RU" sz="4000" i="1">
                            <a:effectLst/>
                            <a:latin typeface="Cambria Math"/>
                            <a:ea typeface="Calibri"/>
                            <a:cs typeface="Times New Roman"/>
                          </a:rPr>
                          <m:t>+1</m:t>
                        </m:r>
                      </m:den>
                    </m:f>
                  </m:oMath>
                </a14:m>
                <a:endParaRPr lang="ru-RU" sz="3200" b="1" dirty="0" smtClean="0">
                  <a:latin typeface="Times New Roman" pitchFamily="18" charset="0"/>
                  <a:cs typeface="Times New Roman" pitchFamily="18" charset="0"/>
                </a:endParaRPr>
              </a:p>
              <a:p>
                <a:r>
                  <a:rPr lang="ru-RU" sz="3200" b="1" dirty="0" smtClean="0">
                    <a:latin typeface="Times New Roman" pitchFamily="18" charset="0"/>
                    <a:cs typeface="Times New Roman" pitchFamily="18" charset="0"/>
                  </a:rPr>
                  <a:t>						4) </a:t>
                </a:r>
                <a14:m>
                  <m:oMath xmlns:m="http://schemas.openxmlformats.org/officeDocument/2006/math">
                    <m:f>
                      <m:fPr>
                        <m:ctrlPr>
                          <a:rPr lang="ru-RU" sz="4000" i="1">
                            <a:latin typeface="Cambria Math"/>
                            <a:cs typeface="Times New Roman"/>
                          </a:rPr>
                        </m:ctrlPr>
                      </m:fPr>
                      <m:num>
                        <m:sSup>
                          <m:sSupPr>
                            <m:ctrlPr>
                              <a:rPr lang="ru-RU" sz="4000" i="1">
                                <a:effectLst/>
                                <a:latin typeface="Cambria Math"/>
                                <a:cs typeface="Times New Roman"/>
                              </a:rPr>
                            </m:ctrlPr>
                          </m:sSupPr>
                          <m:e>
                            <m:r>
                              <a:rPr lang="en-US" sz="4000" i="1">
                                <a:effectLst/>
                                <a:latin typeface="Cambria Math"/>
                                <a:ea typeface="Calibri"/>
                                <a:cs typeface="Times New Roman"/>
                              </a:rPr>
                              <m:t>𝑥</m:t>
                            </m:r>
                          </m:e>
                          <m:sup>
                            <m:r>
                              <a:rPr lang="ru-RU" sz="4000" i="1">
                                <a:effectLst/>
                                <a:latin typeface="Cambria Math"/>
                                <a:ea typeface="Calibri"/>
                                <a:cs typeface="Times New Roman"/>
                              </a:rPr>
                              <m:t>3</m:t>
                            </m:r>
                          </m:sup>
                        </m:sSup>
                        <m:r>
                          <a:rPr lang="ru-RU" sz="4000" i="1">
                            <a:effectLst/>
                            <a:latin typeface="Cambria Math"/>
                            <a:ea typeface="Calibri"/>
                            <a:cs typeface="Times New Roman"/>
                          </a:rPr>
                          <m:t>−1</m:t>
                        </m:r>
                      </m:num>
                      <m:den>
                        <m:sSup>
                          <m:sSupPr>
                            <m:ctrlPr>
                              <a:rPr lang="ru-RU" sz="4000" i="1">
                                <a:effectLst/>
                                <a:latin typeface="Cambria Math"/>
                                <a:cs typeface="Times New Roman"/>
                              </a:rPr>
                            </m:ctrlPr>
                          </m:sSupPr>
                          <m:e>
                            <m:r>
                              <a:rPr lang="ru-RU" sz="4000" i="1">
                                <a:effectLst/>
                                <a:latin typeface="Cambria Math"/>
                                <a:ea typeface="Calibri"/>
                                <a:cs typeface="Times New Roman"/>
                              </a:rPr>
                              <m:t>𝑥</m:t>
                            </m:r>
                          </m:e>
                          <m:sup>
                            <m:r>
                              <a:rPr lang="ru-RU" sz="4000" i="1">
                                <a:effectLst/>
                                <a:latin typeface="Cambria Math"/>
                                <a:ea typeface="Calibri"/>
                                <a:cs typeface="Times New Roman"/>
                              </a:rPr>
                              <m:t>2</m:t>
                            </m:r>
                          </m:sup>
                        </m:sSup>
                        <m:r>
                          <a:rPr lang="ru-RU" sz="4000" b="0" i="1" smtClean="0">
                            <a:effectLst/>
                            <a:latin typeface="Cambria Math"/>
                            <a:ea typeface="Calibri"/>
                            <a:cs typeface="Times New Roman"/>
                          </a:rPr>
                          <m:t>+(</m:t>
                        </m:r>
                        <m:r>
                          <a:rPr lang="ru-RU" sz="4000" i="1" smtClean="0">
                            <a:solidFill>
                              <a:srgbClr val="FF0000"/>
                            </a:solidFill>
                            <a:effectLst/>
                            <a:latin typeface="Cambria Math"/>
                            <a:ea typeface="Calibri"/>
                            <a:cs typeface="Times New Roman"/>
                          </a:rPr>
                          <m:t>−2</m:t>
                        </m:r>
                        <m:sSup>
                          <m:sSupPr>
                            <m:ctrlPr>
                              <a:rPr lang="ru-RU" sz="4000" i="1">
                                <a:solidFill>
                                  <a:srgbClr val="FF0000"/>
                                </a:solidFill>
                                <a:effectLst/>
                                <a:latin typeface="Cambria Math"/>
                                <a:cs typeface="Times New Roman"/>
                              </a:rPr>
                            </m:ctrlPr>
                          </m:sSupPr>
                          <m:e>
                            <m:r>
                              <a:rPr lang="ru-RU" sz="4000" i="1">
                                <a:solidFill>
                                  <a:srgbClr val="FF0000"/>
                                </a:solidFill>
                                <a:effectLst/>
                                <a:latin typeface="Cambria Math"/>
                                <a:ea typeface="Calibri"/>
                                <a:cs typeface="Times New Roman"/>
                              </a:rPr>
                              <m:t>𝑥</m:t>
                            </m:r>
                          </m:e>
                          <m:sup>
                            <m:r>
                              <a:rPr lang="ru-RU" sz="4000" i="1">
                                <a:solidFill>
                                  <a:srgbClr val="FF0000"/>
                                </a:solidFill>
                                <a:effectLst/>
                                <a:latin typeface="Cambria Math"/>
                                <a:ea typeface="Calibri"/>
                                <a:cs typeface="Times New Roman"/>
                              </a:rPr>
                              <m:t>2</m:t>
                            </m:r>
                          </m:sup>
                        </m:sSup>
                        <m:r>
                          <a:rPr lang="ru-RU" sz="4000" b="0" i="1" smtClean="0">
                            <a:effectLst/>
                            <a:latin typeface="Cambria Math"/>
                            <a:ea typeface="Calibri"/>
                            <a:cs typeface="Times New Roman"/>
                          </a:rPr>
                          <m:t>)</m:t>
                        </m:r>
                        <m:r>
                          <a:rPr lang="ru-RU" sz="4000" i="1">
                            <a:effectLst/>
                            <a:latin typeface="Cambria Math"/>
                            <a:ea typeface="Calibri"/>
                            <a:cs typeface="Times New Roman"/>
                          </a:rPr>
                          <m:t>+1</m:t>
                        </m:r>
                      </m:den>
                    </m:f>
                  </m:oMath>
                </a14:m>
                <a:endParaRPr lang="ru-RU" sz="3200" b="1" dirty="0" smtClean="0">
                  <a:latin typeface="Times New Roman" pitchFamily="18" charset="0"/>
                  <a:cs typeface="Times New Roman" pitchFamily="18" charset="0"/>
                </a:endParaRPr>
              </a:p>
              <a:p>
                <a:endParaRPr lang="ru-RU" sz="3200" b="1" dirty="0"/>
              </a:p>
            </p:txBody>
          </p:sp>
        </mc:Choice>
        <mc:Fallback>
          <p:sp>
            <p:nvSpPr>
              <p:cNvPr id="9" name="Прямоугольник 8"/>
              <p:cNvSpPr>
                <a:spLocks noRot="1" noChangeAspect="1" noMove="1" noResize="1" noEditPoints="1" noAdjustHandles="1" noChangeArrowheads="1" noChangeShapeType="1" noTextEdit="1"/>
              </p:cNvSpPr>
              <p:nvPr/>
            </p:nvSpPr>
            <p:spPr>
              <a:xfrm>
                <a:off x="0" y="1844824"/>
                <a:ext cx="9144000" cy="5156027"/>
              </a:xfrm>
              <a:prstGeom prst="rect">
                <a:avLst/>
              </a:prstGeom>
              <a:blipFill rotWithShape="1">
                <a:blip r:embed="rId3"/>
                <a:stretch>
                  <a:fillRect l="-1667" t="-1657"/>
                </a:stretch>
              </a:blipFill>
            </p:spPr>
            <p:txBody>
              <a:bodyPr/>
              <a:lstStyle/>
              <a:p>
                <a:r>
                  <a:rPr lang="ru-RU">
                    <a:noFill/>
                  </a:rPr>
                  <a:t> </a:t>
                </a:r>
              </a:p>
            </p:txBody>
          </p:sp>
        </mc:Fallback>
      </mc:AlternateContent>
    </p:spTree>
    <p:extLst>
      <p:ext uri="{BB962C8B-B14F-4D97-AF65-F5344CB8AC3E}">
        <p14:creationId xmlns:p14="http://schemas.microsoft.com/office/powerpoint/2010/main" val="13328320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Заголовок 10"/>
          <p:cNvSpPr>
            <a:spLocks noGrp="1"/>
          </p:cNvSpPr>
          <p:nvPr>
            <p:ph type="title"/>
          </p:nvPr>
        </p:nvSpPr>
        <p:spPr>
          <a:xfrm>
            <a:off x="428596" y="142852"/>
            <a:ext cx="8229600" cy="439718"/>
          </a:xfrm>
        </p:spPr>
        <p:txBody>
          <a:bodyPr>
            <a:noAutofit/>
          </a:bodyPr>
          <a:lstStyle/>
          <a:p>
            <a:r>
              <a:rPr lang="ru-RU" b="1" dirty="0" smtClean="0">
                <a:solidFill>
                  <a:srgbClr val="FF0000"/>
                </a:solidFill>
                <a:latin typeface="Times New Roman" pitchFamily="18" charset="0"/>
                <a:cs typeface="Times New Roman" pitchFamily="18" charset="0"/>
              </a:rPr>
              <a:t>Геометрия</a:t>
            </a:r>
            <a:r>
              <a:rPr lang="en-US" b="1" dirty="0" smtClean="0">
                <a:solidFill>
                  <a:srgbClr val="FF0000"/>
                </a:solidFill>
                <a:latin typeface="Times New Roman" pitchFamily="18" charset="0"/>
                <a:cs typeface="Times New Roman" pitchFamily="18" charset="0"/>
              </a:rPr>
              <a:t>.</a:t>
            </a:r>
            <a:r>
              <a:rPr lang="ru-RU" b="1" dirty="0" smtClean="0">
                <a:solidFill>
                  <a:srgbClr val="FF0000"/>
                </a:solidFill>
                <a:latin typeface="Times New Roman" pitchFamily="18" charset="0"/>
                <a:cs typeface="Times New Roman" pitchFamily="18" charset="0"/>
              </a:rPr>
              <a:t> </a:t>
            </a:r>
            <a:r>
              <a:rPr lang="en-US" b="1" dirty="0" smtClean="0">
                <a:solidFill>
                  <a:srgbClr val="FF0000"/>
                </a:solidFill>
                <a:latin typeface="Times New Roman" pitchFamily="18" charset="0"/>
                <a:cs typeface="Times New Roman" pitchFamily="18" charset="0"/>
              </a:rPr>
              <a:t>I </a:t>
            </a:r>
            <a:r>
              <a:rPr lang="ru-RU" b="1" dirty="0" smtClean="0">
                <a:solidFill>
                  <a:srgbClr val="FF0000"/>
                </a:solidFill>
                <a:latin typeface="Times New Roman" pitchFamily="18" charset="0"/>
                <a:cs typeface="Times New Roman" pitchFamily="18" charset="0"/>
              </a:rPr>
              <a:t>тур (4 балла)</a:t>
            </a:r>
            <a:endParaRPr lang="ru-RU" b="1" dirty="0">
              <a:solidFill>
                <a:srgbClr val="FF0000"/>
              </a:solidFill>
              <a:latin typeface="Times New Roman" pitchFamily="18" charset="0"/>
              <a:cs typeface="Times New Roman" pitchFamily="18" charset="0"/>
            </a:endParaRPr>
          </a:p>
        </p:txBody>
      </p:sp>
      <p:sp>
        <p:nvSpPr>
          <p:cNvPr id="9" name="Rectangle 16"/>
          <p:cNvSpPr>
            <a:spLocks noChangeArrowheads="1"/>
          </p:cNvSpPr>
          <p:nvPr/>
        </p:nvSpPr>
        <p:spPr bwMode="auto">
          <a:xfrm>
            <a:off x="0" y="914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endParaRPr lang="ru-RU" dirty="0" smtClean="0">
              <a:solidFill>
                <a:prstClr val="black"/>
              </a:solidFill>
              <a:latin typeface="Arial" pitchFamily="34" charset="0"/>
              <a:cs typeface="Arial" pitchFamily="34" charset="0"/>
            </a:endParaRPr>
          </a:p>
        </p:txBody>
      </p:sp>
      <p:sp>
        <p:nvSpPr>
          <p:cNvPr id="3"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endParaRPr lang="ru-RU" smtClean="0">
              <a:solidFill>
                <a:prstClr val="black"/>
              </a:solidFill>
              <a:latin typeface="Arial" pitchFamily="34" charset="0"/>
              <a:cs typeface="Arial" pitchFamily="34" charset="0"/>
            </a:endParaRPr>
          </a:p>
        </p:txBody>
      </p:sp>
      <p:sp>
        <p:nvSpPr>
          <p:cNvPr id="6" name="Прямоугольник 5"/>
          <p:cNvSpPr/>
          <p:nvPr/>
        </p:nvSpPr>
        <p:spPr>
          <a:xfrm>
            <a:off x="0" y="620688"/>
            <a:ext cx="9144000" cy="1366528"/>
          </a:xfrm>
          <a:prstGeom prst="rect">
            <a:avLst/>
          </a:prstGeom>
        </p:spPr>
        <p:txBody>
          <a:bodyPr wrap="square">
            <a:spAutoFit/>
          </a:bodyPr>
          <a:lstStyle/>
          <a:p>
            <a:pPr>
              <a:lnSpc>
                <a:spcPct val="115000"/>
              </a:lnSpc>
              <a:spcAft>
                <a:spcPts val="1000"/>
              </a:spcAft>
            </a:pPr>
            <a:r>
              <a:rPr lang="ru-RU" sz="2400" b="1" dirty="0">
                <a:solidFill>
                  <a:schemeClr val="accent1">
                    <a:lumMod val="75000"/>
                  </a:schemeClr>
                </a:solidFill>
                <a:latin typeface="Times New Roman"/>
                <a:ea typeface="Calibri"/>
                <a:cs typeface="Times New Roman"/>
              </a:rPr>
              <a:t>Дан прямоугольный треугольник АВС, где угол С прямой.  На продолжении гипотенузы АВ за точку А отложен отрезок А</a:t>
            </a:r>
            <a:r>
              <a:rPr lang="en-US" sz="2400" b="1" dirty="0">
                <a:solidFill>
                  <a:schemeClr val="accent1">
                    <a:lumMod val="75000"/>
                  </a:schemeClr>
                </a:solidFill>
                <a:latin typeface="Times New Roman"/>
                <a:ea typeface="Calibri"/>
                <a:cs typeface="Times New Roman"/>
              </a:rPr>
              <a:t>D</a:t>
            </a:r>
            <a:r>
              <a:rPr lang="ru-RU" sz="2400" b="1" dirty="0">
                <a:solidFill>
                  <a:schemeClr val="accent1">
                    <a:lumMod val="75000"/>
                  </a:schemeClr>
                </a:solidFill>
                <a:latin typeface="Times New Roman"/>
                <a:ea typeface="Calibri"/>
                <a:cs typeface="Times New Roman"/>
              </a:rPr>
              <a:t> = </a:t>
            </a:r>
            <a:r>
              <a:rPr lang="en-US" sz="2400" b="1" dirty="0">
                <a:solidFill>
                  <a:schemeClr val="accent1">
                    <a:lumMod val="75000"/>
                  </a:schemeClr>
                </a:solidFill>
                <a:latin typeface="Times New Roman"/>
                <a:ea typeface="Calibri"/>
                <a:cs typeface="Times New Roman"/>
              </a:rPr>
              <a:t>AC</a:t>
            </a:r>
            <a:r>
              <a:rPr lang="ru-RU" sz="2400" b="1" dirty="0">
                <a:solidFill>
                  <a:schemeClr val="accent1">
                    <a:lumMod val="75000"/>
                  </a:schemeClr>
                </a:solidFill>
                <a:latin typeface="Times New Roman"/>
                <a:ea typeface="Calibri"/>
                <a:cs typeface="Times New Roman"/>
              </a:rPr>
              <a:t>,  за точку В отложен отрезок </a:t>
            </a:r>
            <a:r>
              <a:rPr lang="en-US" sz="2400" b="1" dirty="0">
                <a:solidFill>
                  <a:schemeClr val="accent1">
                    <a:lumMod val="75000"/>
                  </a:schemeClr>
                </a:solidFill>
                <a:latin typeface="Times New Roman"/>
                <a:ea typeface="Calibri"/>
                <a:cs typeface="Times New Roman"/>
              </a:rPr>
              <a:t>BF</a:t>
            </a:r>
            <a:r>
              <a:rPr lang="ru-RU" sz="2400" b="1" dirty="0">
                <a:solidFill>
                  <a:schemeClr val="accent1">
                    <a:lumMod val="75000"/>
                  </a:schemeClr>
                </a:solidFill>
                <a:latin typeface="Times New Roman"/>
                <a:ea typeface="Calibri"/>
                <a:cs typeface="Times New Roman"/>
              </a:rPr>
              <a:t> = </a:t>
            </a:r>
            <a:r>
              <a:rPr lang="en-US" sz="2400" b="1" dirty="0">
                <a:solidFill>
                  <a:schemeClr val="accent1">
                    <a:lumMod val="75000"/>
                  </a:schemeClr>
                </a:solidFill>
                <a:latin typeface="Times New Roman"/>
                <a:ea typeface="Calibri"/>
                <a:cs typeface="Times New Roman"/>
              </a:rPr>
              <a:t>BC</a:t>
            </a:r>
            <a:r>
              <a:rPr lang="ru-RU" sz="2400" b="1" dirty="0">
                <a:solidFill>
                  <a:schemeClr val="accent1">
                    <a:lumMod val="75000"/>
                  </a:schemeClr>
                </a:solidFill>
                <a:latin typeface="Times New Roman"/>
                <a:ea typeface="Calibri"/>
                <a:cs typeface="Times New Roman"/>
              </a:rPr>
              <a:t>. Найти угол  </a:t>
            </a:r>
            <a:r>
              <a:rPr lang="en-US" sz="2400" b="1" dirty="0">
                <a:solidFill>
                  <a:schemeClr val="accent1">
                    <a:lumMod val="75000"/>
                  </a:schemeClr>
                </a:solidFill>
                <a:latin typeface="Times New Roman"/>
                <a:ea typeface="Calibri"/>
                <a:cs typeface="Times New Roman"/>
              </a:rPr>
              <a:t>DCF</a:t>
            </a:r>
            <a:r>
              <a:rPr lang="ru-RU" sz="2400" b="1" dirty="0">
                <a:solidFill>
                  <a:schemeClr val="accent1">
                    <a:lumMod val="75000"/>
                  </a:schemeClr>
                </a:solidFill>
                <a:latin typeface="Times New Roman"/>
                <a:ea typeface="Calibri"/>
                <a:cs typeface="Times New Roman"/>
              </a:rPr>
              <a:t>. </a:t>
            </a:r>
            <a:endParaRPr lang="ru-RU" b="1" dirty="0">
              <a:solidFill>
                <a:schemeClr val="accent1">
                  <a:lumMod val="75000"/>
                </a:schemeClr>
              </a:solidFill>
              <a:ea typeface="Calibri"/>
              <a:cs typeface="Times New Roman"/>
            </a:endParaRPr>
          </a:p>
        </p:txBody>
      </p:sp>
      <mc:AlternateContent xmlns:mc="http://schemas.openxmlformats.org/markup-compatibility/2006" xmlns:a14="http://schemas.microsoft.com/office/drawing/2010/main">
        <mc:Choice Requires="a14">
          <p:sp>
            <p:nvSpPr>
              <p:cNvPr id="7" name="Прямоугольник 6"/>
              <p:cNvSpPr/>
              <p:nvPr/>
            </p:nvSpPr>
            <p:spPr>
              <a:xfrm>
                <a:off x="0" y="1820316"/>
                <a:ext cx="9121540" cy="2392963"/>
              </a:xfrm>
              <a:prstGeom prst="rect">
                <a:avLst/>
              </a:prstGeom>
            </p:spPr>
            <p:txBody>
              <a:bodyPr wrap="square">
                <a:spAutoFit/>
              </a:bodyPr>
              <a:lstStyle/>
              <a:p>
                <a:pPr>
                  <a:lnSpc>
                    <a:spcPct val="115000"/>
                  </a:lnSpc>
                  <a:spcAft>
                    <a:spcPts val="0"/>
                  </a:spcAft>
                </a:pPr>
                <a:r>
                  <a:rPr lang="ru-RU" sz="2600" b="1" dirty="0">
                    <a:latin typeface="Times New Roman"/>
                    <a:ea typeface="Calibri"/>
                    <a:cs typeface="Times New Roman"/>
                  </a:rPr>
                  <a:t>Пусть  </a:t>
                </a:r>
                <a14:m>
                  <m:oMath xmlns:m="http://schemas.openxmlformats.org/officeDocument/2006/math">
                    <m:r>
                      <a:rPr lang="ru-RU" sz="2600" b="1" i="1">
                        <a:effectLst/>
                        <a:latin typeface="Cambria Math"/>
                        <a:ea typeface="Calibri"/>
                        <a:cs typeface="Times New Roman"/>
                      </a:rPr>
                      <m:t>∠</m:t>
                    </m:r>
                    <m:r>
                      <a:rPr lang="en-US" sz="2600" b="1" i="1">
                        <a:effectLst/>
                        <a:latin typeface="Cambria Math"/>
                        <a:ea typeface="Calibri"/>
                        <a:cs typeface="Times New Roman"/>
                      </a:rPr>
                      <m:t>𝑪𝑫𝑨</m:t>
                    </m:r>
                    <m:r>
                      <a:rPr lang="ru-RU" sz="2600" b="1" i="1">
                        <a:effectLst/>
                        <a:latin typeface="Cambria Math"/>
                        <a:ea typeface="Calibri"/>
                        <a:cs typeface="Times New Roman"/>
                      </a:rPr>
                      <m:t>=</m:t>
                    </m:r>
                    <m:r>
                      <a:rPr lang="en-US" sz="2600" b="1" i="1">
                        <a:effectLst/>
                        <a:latin typeface="Cambria Math"/>
                        <a:ea typeface="Calibri"/>
                        <a:cs typeface="Times New Roman"/>
                      </a:rPr>
                      <m:t>𝒙</m:t>
                    </m:r>
                  </m:oMath>
                </a14:m>
                <a:r>
                  <a:rPr lang="ru-RU" sz="2600" b="1" dirty="0">
                    <a:effectLst/>
                    <a:latin typeface="Times New Roman"/>
                    <a:ea typeface="Times New Roman"/>
                    <a:cs typeface="Times New Roman"/>
                  </a:rPr>
                  <a:t>,  </a:t>
                </a:r>
                <a14:m>
                  <m:oMath xmlns:m="http://schemas.openxmlformats.org/officeDocument/2006/math">
                    <m:r>
                      <a:rPr lang="ru-RU" sz="2600" b="1" i="1">
                        <a:effectLst/>
                        <a:latin typeface="Cambria Math"/>
                        <a:ea typeface="Calibri"/>
                        <a:cs typeface="Times New Roman"/>
                      </a:rPr>
                      <m:t>∠</m:t>
                    </m:r>
                    <m:r>
                      <a:rPr lang="en-US" sz="2600" b="1" i="1">
                        <a:effectLst/>
                        <a:latin typeface="Cambria Math"/>
                        <a:ea typeface="Calibri"/>
                        <a:cs typeface="Times New Roman"/>
                      </a:rPr>
                      <m:t>𝑩𝑭𝑪</m:t>
                    </m:r>
                    <m:r>
                      <a:rPr lang="ru-RU" sz="2600" b="1" i="1">
                        <a:effectLst/>
                        <a:latin typeface="Cambria Math"/>
                        <a:ea typeface="Calibri"/>
                        <a:cs typeface="Times New Roman"/>
                      </a:rPr>
                      <m:t>=</m:t>
                    </m:r>
                    <m:r>
                      <a:rPr lang="en-US" sz="2600" b="1" i="1">
                        <a:effectLst/>
                        <a:latin typeface="Cambria Math"/>
                        <a:ea typeface="Calibri"/>
                        <a:cs typeface="Times New Roman"/>
                      </a:rPr>
                      <m:t>𝒚</m:t>
                    </m:r>
                    <m:r>
                      <a:rPr lang="ru-RU" sz="2600" b="1" i="1">
                        <a:effectLst/>
                        <a:latin typeface="Cambria Math"/>
                        <a:ea typeface="Calibri"/>
                        <a:cs typeface="Times New Roman"/>
                      </a:rPr>
                      <m:t>,</m:t>
                    </m:r>
                  </m:oMath>
                </a14:m>
                <a:r>
                  <a:rPr lang="ru-RU" sz="2600" b="1" dirty="0">
                    <a:effectLst/>
                    <a:latin typeface="Times New Roman"/>
                    <a:ea typeface="Times New Roman"/>
                    <a:cs typeface="Times New Roman"/>
                  </a:rPr>
                  <a:t>  тогда </a:t>
                </a:r>
                <a:r>
                  <a:rPr lang="ru-RU" sz="2600" b="1" dirty="0">
                    <a:effectLst/>
                    <a:latin typeface="Times New Roman"/>
                    <a:ea typeface="Calibri"/>
                    <a:cs typeface="Times New Roman"/>
                  </a:rPr>
                  <a:t> </a:t>
                </a:r>
                <a14:m>
                  <m:oMath xmlns:m="http://schemas.openxmlformats.org/officeDocument/2006/math">
                    <m:r>
                      <a:rPr lang="ru-RU" sz="2600" b="1" i="1">
                        <a:effectLst/>
                        <a:latin typeface="Cambria Math"/>
                        <a:ea typeface="Calibri"/>
                        <a:cs typeface="Times New Roman"/>
                      </a:rPr>
                      <m:t>∠</m:t>
                    </m:r>
                    <m:r>
                      <a:rPr lang="en-US" sz="2600" b="1" i="1">
                        <a:effectLst/>
                        <a:latin typeface="Cambria Math"/>
                        <a:ea typeface="Calibri"/>
                        <a:cs typeface="Times New Roman"/>
                      </a:rPr>
                      <m:t>𝑫𝑪𝑨</m:t>
                    </m:r>
                    <m:r>
                      <a:rPr lang="ru-RU" sz="2600" b="1" i="1">
                        <a:effectLst/>
                        <a:latin typeface="Cambria Math"/>
                        <a:ea typeface="Calibri"/>
                        <a:cs typeface="Times New Roman"/>
                      </a:rPr>
                      <m:t>=</m:t>
                    </m:r>
                    <m:r>
                      <a:rPr lang="en-US" sz="2600" b="1" i="1">
                        <a:effectLst/>
                        <a:latin typeface="Cambria Math"/>
                        <a:ea typeface="Calibri"/>
                        <a:cs typeface="Times New Roman"/>
                      </a:rPr>
                      <m:t>𝒙</m:t>
                    </m:r>
                  </m:oMath>
                </a14:m>
                <a:r>
                  <a:rPr lang="en-US" sz="2600" b="1" dirty="0">
                    <a:effectLst/>
                    <a:latin typeface="Times New Roman"/>
                    <a:ea typeface="Times New Roman"/>
                    <a:cs typeface="Times New Roman"/>
                  </a:rPr>
                  <a:t> </a:t>
                </a:r>
                <a:r>
                  <a:rPr lang="ru-RU" sz="2600" b="1" dirty="0">
                    <a:effectLst/>
                    <a:latin typeface="Times New Roman"/>
                    <a:ea typeface="Times New Roman"/>
                    <a:cs typeface="Times New Roman"/>
                  </a:rPr>
                  <a:t>и </a:t>
                </a:r>
                <a14:m>
                  <m:oMath xmlns:m="http://schemas.openxmlformats.org/officeDocument/2006/math">
                    <m:r>
                      <a:rPr lang="ru-RU" sz="2600" b="1" i="1">
                        <a:effectLst/>
                        <a:latin typeface="Cambria Math"/>
                        <a:ea typeface="Calibri"/>
                        <a:cs typeface="Times New Roman"/>
                      </a:rPr>
                      <m:t>∠</m:t>
                    </m:r>
                    <m:r>
                      <a:rPr lang="en-US" sz="2600" b="1" i="1">
                        <a:effectLst/>
                        <a:latin typeface="Cambria Math"/>
                        <a:ea typeface="Calibri"/>
                        <a:cs typeface="Times New Roman"/>
                      </a:rPr>
                      <m:t>𝑭𝑪𝑩</m:t>
                    </m:r>
                    <m:r>
                      <a:rPr lang="ru-RU" sz="2600" b="1" i="1">
                        <a:effectLst/>
                        <a:latin typeface="Cambria Math"/>
                        <a:ea typeface="Calibri"/>
                        <a:cs typeface="Times New Roman"/>
                      </a:rPr>
                      <m:t>=</m:t>
                    </m:r>
                    <m:r>
                      <a:rPr lang="en-US" sz="2600" b="1" i="1">
                        <a:effectLst/>
                        <a:latin typeface="Cambria Math"/>
                        <a:ea typeface="Calibri"/>
                        <a:cs typeface="Times New Roman"/>
                      </a:rPr>
                      <m:t>𝒚</m:t>
                    </m:r>
                  </m:oMath>
                </a14:m>
                <a:r>
                  <a:rPr lang="ru-RU" sz="2600" b="1" dirty="0">
                    <a:effectLst/>
                    <a:latin typeface="Times New Roman"/>
                    <a:ea typeface="Times New Roman"/>
                    <a:cs typeface="Times New Roman"/>
                  </a:rPr>
                  <a:t>, т.к. треугольники </a:t>
                </a:r>
                <a14:m>
                  <m:oMath xmlns:m="http://schemas.openxmlformats.org/officeDocument/2006/math">
                    <m:r>
                      <a:rPr lang="en-US" sz="2600" b="1" i="1">
                        <a:effectLst/>
                        <a:latin typeface="Cambria Math"/>
                        <a:ea typeface="Calibri"/>
                        <a:cs typeface="Times New Roman"/>
                      </a:rPr>
                      <m:t>𝑪𝑫𝑨</m:t>
                    </m:r>
                  </m:oMath>
                </a14:m>
                <a:r>
                  <a:rPr lang="ru-RU" sz="2600" b="1" dirty="0">
                    <a:effectLst/>
                    <a:latin typeface="Times New Roman"/>
                    <a:ea typeface="Times New Roman"/>
                    <a:cs typeface="Times New Roman"/>
                  </a:rPr>
                  <a:t> и </a:t>
                </a:r>
                <a14:m>
                  <m:oMath xmlns:m="http://schemas.openxmlformats.org/officeDocument/2006/math">
                    <m:r>
                      <a:rPr lang="en-US" sz="2600" b="1" i="1">
                        <a:effectLst/>
                        <a:latin typeface="Cambria Math"/>
                        <a:ea typeface="Calibri"/>
                        <a:cs typeface="Times New Roman"/>
                      </a:rPr>
                      <m:t>𝑩𝑭𝑪</m:t>
                    </m:r>
                  </m:oMath>
                </a14:m>
                <a:r>
                  <a:rPr lang="ru-RU" sz="2600" b="1" dirty="0">
                    <a:effectLst/>
                    <a:latin typeface="Times New Roman"/>
                    <a:ea typeface="Times New Roman"/>
                    <a:cs typeface="Times New Roman"/>
                  </a:rPr>
                  <a:t> равнобедренные. По свойству внешнего угла  </a:t>
                </a:r>
                <a14:m>
                  <m:oMath xmlns:m="http://schemas.openxmlformats.org/officeDocument/2006/math">
                    <m:r>
                      <a:rPr lang="ru-RU" sz="2600" b="1" i="1">
                        <a:effectLst/>
                        <a:latin typeface="Cambria Math"/>
                        <a:ea typeface="Calibri"/>
                        <a:cs typeface="Times New Roman"/>
                      </a:rPr>
                      <m:t>∠</m:t>
                    </m:r>
                    <m:r>
                      <a:rPr lang="en-US" sz="2600" b="1" i="1">
                        <a:effectLst/>
                        <a:latin typeface="Cambria Math"/>
                        <a:ea typeface="Calibri"/>
                        <a:cs typeface="Times New Roman"/>
                      </a:rPr>
                      <m:t>𝑪</m:t>
                    </m:r>
                    <m:r>
                      <a:rPr lang="ru-RU" sz="2600" b="1" i="1">
                        <a:effectLst/>
                        <a:latin typeface="Cambria Math"/>
                        <a:ea typeface="Calibri"/>
                        <a:cs typeface="Times New Roman"/>
                      </a:rPr>
                      <m:t>В</m:t>
                    </m:r>
                    <m:r>
                      <a:rPr lang="en-US" sz="2600" b="1" i="1">
                        <a:effectLst/>
                        <a:latin typeface="Cambria Math"/>
                        <a:ea typeface="Calibri"/>
                        <a:cs typeface="Times New Roman"/>
                      </a:rPr>
                      <m:t>𝑨</m:t>
                    </m:r>
                    <m:r>
                      <a:rPr lang="ru-RU" sz="2600" b="1" i="1">
                        <a:effectLst/>
                        <a:latin typeface="Cambria Math"/>
                        <a:ea typeface="Calibri"/>
                        <a:cs typeface="Times New Roman"/>
                      </a:rPr>
                      <m:t>=</m:t>
                    </m:r>
                    <m:r>
                      <a:rPr lang="ru-RU" sz="2600" b="1" i="1">
                        <a:effectLst/>
                        <a:latin typeface="Cambria Math"/>
                        <a:ea typeface="Calibri"/>
                        <a:cs typeface="Times New Roman"/>
                      </a:rPr>
                      <m:t>𝟐</m:t>
                    </m:r>
                    <m:r>
                      <a:rPr lang="en-US" sz="2600" b="1" i="1">
                        <a:effectLst/>
                        <a:latin typeface="Cambria Math"/>
                        <a:ea typeface="Calibri"/>
                        <a:cs typeface="Times New Roman"/>
                      </a:rPr>
                      <m:t>𝒚</m:t>
                    </m:r>
                    <m:r>
                      <a:rPr lang="ru-RU" sz="2600" b="1" i="1">
                        <a:effectLst/>
                        <a:latin typeface="Cambria Math"/>
                        <a:ea typeface="Calibri"/>
                        <a:cs typeface="Times New Roman"/>
                      </a:rPr>
                      <m:t>,</m:t>
                    </m:r>
                  </m:oMath>
                </a14:m>
                <a:r>
                  <a:rPr lang="ru-RU" sz="2600" b="1" dirty="0">
                    <a:effectLst/>
                    <a:latin typeface="Times New Roman"/>
                    <a:ea typeface="Times New Roman"/>
                    <a:cs typeface="Times New Roman"/>
                  </a:rPr>
                  <a:t> </a:t>
                </a:r>
                <a14:m>
                  <m:oMath xmlns:m="http://schemas.openxmlformats.org/officeDocument/2006/math">
                    <m:r>
                      <a:rPr lang="ru-RU" sz="2600" b="1" i="1">
                        <a:effectLst/>
                        <a:latin typeface="Cambria Math"/>
                        <a:ea typeface="Calibri"/>
                        <a:cs typeface="Times New Roman"/>
                      </a:rPr>
                      <m:t>∠</m:t>
                    </m:r>
                    <m:r>
                      <a:rPr lang="en-US" sz="2600" b="1" i="1">
                        <a:effectLst/>
                        <a:latin typeface="Cambria Math"/>
                        <a:ea typeface="Calibri"/>
                        <a:cs typeface="Times New Roman"/>
                      </a:rPr>
                      <m:t>𝑪𝑨</m:t>
                    </m:r>
                    <m:r>
                      <a:rPr lang="ru-RU" sz="2600" b="1" i="1">
                        <a:effectLst/>
                        <a:latin typeface="Cambria Math"/>
                        <a:ea typeface="Calibri"/>
                        <a:cs typeface="Times New Roman"/>
                      </a:rPr>
                      <m:t>В=</m:t>
                    </m:r>
                    <m:r>
                      <a:rPr lang="ru-RU" sz="2600" b="1" i="1">
                        <a:effectLst/>
                        <a:latin typeface="Cambria Math"/>
                        <a:ea typeface="Calibri"/>
                        <a:cs typeface="Times New Roman"/>
                      </a:rPr>
                      <m:t>𝟐</m:t>
                    </m:r>
                    <m:r>
                      <a:rPr lang="en-US" sz="2600" b="1" i="1">
                        <a:effectLst/>
                        <a:latin typeface="Cambria Math"/>
                        <a:ea typeface="Calibri"/>
                        <a:cs typeface="Times New Roman"/>
                      </a:rPr>
                      <m:t>𝒙</m:t>
                    </m:r>
                  </m:oMath>
                </a14:m>
                <a:r>
                  <a:rPr lang="ru-RU" sz="2600" b="1" dirty="0">
                    <a:effectLst/>
                    <a:latin typeface="Times New Roman"/>
                    <a:ea typeface="Times New Roman"/>
                    <a:cs typeface="Times New Roman"/>
                  </a:rPr>
                  <a:t>.  В прямоугольном треугольнике  </a:t>
                </a:r>
                <a14:m>
                  <m:oMath xmlns:m="http://schemas.openxmlformats.org/officeDocument/2006/math">
                    <m:r>
                      <a:rPr lang="en-US" sz="2600" b="1" i="1">
                        <a:effectLst/>
                        <a:latin typeface="Cambria Math"/>
                        <a:ea typeface="Calibri"/>
                        <a:cs typeface="Times New Roman"/>
                      </a:rPr>
                      <m:t>𝑨𝑪</m:t>
                    </m:r>
                    <m:r>
                      <a:rPr lang="ru-RU" sz="2600" b="1" i="1">
                        <a:effectLst/>
                        <a:latin typeface="Cambria Math"/>
                        <a:ea typeface="Calibri"/>
                        <a:cs typeface="Times New Roman"/>
                      </a:rPr>
                      <m:t>В</m:t>
                    </m:r>
                  </m:oMath>
                </a14:m>
                <a:r>
                  <a:rPr lang="ru-RU" sz="2600" b="1" dirty="0">
                    <a:effectLst/>
                    <a:latin typeface="Times New Roman"/>
                    <a:ea typeface="Times New Roman"/>
                    <a:cs typeface="Times New Roman"/>
                  </a:rPr>
                  <a:t> сумма углов </a:t>
                </a:r>
                <a14:m>
                  <m:oMath xmlns:m="http://schemas.openxmlformats.org/officeDocument/2006/math">
                    <m:r>
                      <a:rPr lang="ru-RU" sz="2600" b="1" i="1">
                        <a:effectLst/>
                        <a:latin typeface="Cambria Math"/>
                        <a:ea typeface="Calibri"/>
                        <a:cs typeface="Times New Roman"/>
                      </a:rPr>
                      <m:t>𝟐</m:t>
                    </m:r>
                    <m:r>
                      <a:rPr lang="en-US" sz="2600" b="1" i="1">
                        <a:effectLst/>
                        <a:latin typeface="Cambria Math"/>
                        <a:ea typeface="Calibri"/>
                        <a:cs typeface="Times New Roman"/>
                      </a:rPr>
                      <m:t>𝒙</m:t>
                    </m:r>
                    <m:r>
                      <a:rPr lang="ru-RU" sz="2600" b="1" i="1">
                        <a:effectLst/>
                        <a:latin typeface="Cambria Math"/>
                        <a:ea typeface="Calibri"/>
                        <a:cs typeface="Times New Roman"/>
                      </a:rPr>
                      <m:t>+</m:t>
                    </m:r>
                    <m:r>
                      <a:rPr lang="ru-RU" sz="2600" b="1" i="1">
                        <a:effectLst/>
                        <a:latin typeface="Cambria Math"/>
                        <a:ea typeface="Calibri"/>
                        <a:cs typeface="Times New Roman"/>
                      </a:rPr>
                      <m:t>𝟐</m:t>
                    </m:r>
                    <m:r>
                      <a:rPr lang="en-US" sz="2600" b="1" i="1">
                        <a:effectLst/>
                        <a:latin typeface="Cambria Math"/>
                        <a:ea typeface="Calibri"/>
                        <a:cs typeface="Times New Roman"/>
                      </a:rPr>
                      <m:t>𝒚</m:t>
                    </m:r>
                    <m:r>
                      <a:rPr lang="ru-RU" sz="2600" b="1" i="1">
                        <a:effectLst/>
                        <a:latin typeface="Cambria Math"/>
                        <a:ea typeface="Calibri"/>
                        <a:cs typeface="Times New Roman"/>
                      </a:rPr>
                      <m:t>=</m:t>
                    </m:r>
                    <m:r>
                      <a:rPr lang="ru-RU" sz="2600" b="1" i="1">
                        <a:effectLst/>
                        <a:latin typeface="Cambria Math"/>
                        <a:ea typeface="Calibri"/>
                        <a:cs typeface="Times New Roman"/>
                      </a:rPr>
                      <m:t>𝟗𝟎</m:t>
                    </m:r>
                  </m:oMath>
                </a14:m>
                <a:r>
                  <a:rPr lang="ru-RU" sz="2600" b="1" baseline="30000" dirty="0">
                    <a:effectLst/>
                    <a:latin typeface="Times New Roman"/>
                    <a:ea typeface="Times New Roman"/>
                    <a:cs typeface="Times New Roman"/>
                  </a:rPr>
                  <a:t>0</a:t>
                </a:r>
                <a:r>
                  <a:rPr lang="ru-RU" sz="2600" b="1" dirty="0">
                    <a:effectLst/>
                    <a:latin typeface="Times New Roman"/>
                    <a:ea typeface="Times New Roman"/>
                    <a:cs typeface="Times New Roman"/>
                  </a:rPr>
                  <a:t> ,  </a:t>
                </a:r>
                <a:r>
                  <a:rPr lang="en-US" sz="2600" b="1" dirty="0">
                    <a:effectLst/>
                    <a:latin typeface="Times New Roman"/>
                    <a:ea typeface="Times New Roman"/>
                    <a:cs typeface="Times New Roman"/>
                  </a:rPr>
                  <a:t>x</a:t>
                </a:r>
                <a:r>
                  <a:rPr lang="ru-RU" sz="2600" b="1" dirty="0">
                    <a:effectLst/>
                    <a:latin typeface="Times New Roman"/>
                    <a:ea typeface="Times New Roman"/>
                    <a:cs typeface="Times New Roman"/>
                  </a:rPr>
                  <a:t> + </a:t>
                </a:r>
                <a:r>
                  <a:rPr lang="en-US" sz="2600" b="1" dirty="0">
                    <a:effectLst/>
                    <a:latin typeface="Times New Roman"/>
                    <a:ea typeface="Times New Roman"/>
                    <a:cs typeface="Times New Roman"/>
                  </a:rPr>
                  <a:t>y</a:t>
                </a:r>
                <a:r>
                  <a:rPr lang="ru-RU" sz="2600" b="1" dirty="0">
                    <a:effectLst/>
                    <a:latin typeface="Times New Roman"/>
                    <a:ea typeface="Times New Roman"/>
                    <a:cs typeface="Times New Roman"/>
                  </a:rPr>
                  <a:t> = 45</a:t>
                </a:r>
                <a:r>
                  <a:rPr lang="ru-RU" sz="2600" b="1" baseline="30000" dirty="0">
                    <a:effectLst/>
                    <a:latin typeface="Times New Roman"/>
                    <a:ea typeface="Times New Roman"/>
                    <a:cs typeface="Times New Roman"/>
                  </a:rPr>
                  <a:t>0</a:t>
                </a:r>
                <a:r>
                  <a:rPr lang="ru-RU" sz="2600" b="1" dirty="0">
                    <a:effectLst/>
                    <a:latin typeface="Times New Roman"/>
                    <a:ea typeface="Times New Roman"/>
                    <a:cs typeface="Times New Roman"/>
                  </a:rPr>
                  <a:t> , значит, </a:t>
                </a:r>
                <a14:m>
                  <m:oMath xmlns:m="http://schemas.openxmlformats.org/officeDocument/2006/math">
                    <m:r>
                      <a:rPr lang="ru-RU" sz="2600" b="1" i="1">
                        <a:effectLst/>
                        <a:latin typeface="Cambria Math"/>
                        <a:ea typeface="Calibri"/>
                        <a:cs typeface="Times New Roman"/>
                      </a:rPr>
                      <m:t>∠</m:t>
                    </m:r>
                    <m:r>
                      <a:rPr lang="en-US" sz="2600" b="1" i="1">
                        <a:effectLst/>
                        <a:latin typeface="Cambria Math"/>
                        <a:ea typeface="Calibri"/>
                        <a:cs typeface="Times New Roman"/>
                      </a:rPr>
                      <m:t>𝐃𝐂𝐅</m:t>
                    </m:r>
                    <m:r>
                      <a:rPr lang="ru-RU" sz="2600" b="1">
                        <a:effectLst/>
                        <a:latin typeface="Cambria Math"/>
                        <a:ea typeface="Calibri"/>
                        <a:cs typeface="Times New Roman"/>
                      </a:rPr>
                      <m:t>=</m:t>
                    </m:r>
                    <m:r>
                      <a:rPr lang="ru-RU" sz="2600" b="1" i="1">
                        <a:effectLst/>
                        <a:latin typeface="Cambria Math"/>
                        <a:ea typeface="Calibri"/>
                        <a:cs typeface="Times New Roman"/>
                      </a:rPr>
                      <m:t>𝟗𝟎</m:t>
                    </m:r>
                    <m:r>
                      <a:rPr lang="ru-RU" sz="2600" b="1">
                        <a:effectLst/>
                        <a:latin typeface="Cambria Math"/>
                        <a:ea typeface="Calibri"/>
                        <a:cs typeface="Times New Roman"/>
                      </a:rPr>
                      <m:t>+</m:t>
                    </m:r>
                    <m:r>
                      <a:rPr lang="ru-RU" sz="2600" b="1" i="1">
                        <a:effectLst/>
                        <a:latin typeface="Cambria Math"/>
                        <a:ea typeface="Calibri"/>
                        <a:cs typeface="Times New Roman"/>
                      </a:rPr>
                      <m:t>𝟒𝟓</m:t>
                    </m:r>
                    <m:r>
                      <a:rPr lang="ru-RU" sz="2600" b="1">
                        <a:effectLst/>
                        <a:latin typeface="Cambria Math"/>
                        <a:ea typeface="Calibri"/>
                        <a:cs typeface="Times New Roman"/>
                      </a:rPr>
                      <m:t>=</m:t>
                    </m:r>
                    <m:r>
                      <a:rPr lang="ru-RU" sz="2600" b="1" i="1">
                        <a:effectLst/>
                        <a:latin typeface="Cambria Math"/>
                        <a:ea typeface="Calibri"/>
                        <a:cs typeface="Times New Roman"/>
                      </a:rPr>
                      <m:t>𝟏𝟑𝟓</m:t>
                    </m:r>
                  </m:oMath>
                </a14:m>
                <a:r>
                  <a:rPr lang="ru-RU" sz="2600" b="1" baseline="30000" dirty="0">
                    <a:effectLst/>
                    <a:latin typeface="Times New Roman"/>
                    <a:ea typeface="Times New Roman"/>
                    <a:cs typeface="Times New Roman"/>
                  </a:rPr>
                  <a:t>0</a:t>
                </a:r>
                <a:r>
                  <a:rPr lang="ru-RU" sz="2600" b="1" dirty="0">
                    <a:effectLst/>
                    <a:latin typeface="Times New Roman"/>
                    <a:ea typeface="Times New Roman"/>
                    <a:cs typeface="Times New Roman"/>
                  </a:rPr>
                  <a:t>.</a:t>
                </a:r>
                <a:endParaRPr lang="ru-RU" sz="2600" b="1" dirty="0">
                  <a:ea typeface="Calibri"/>
                  <a:cs typeface="Times New Roman"/>
                </a:endParaRPr>
              </a:p>
            </p:txBody>
          </p:sp>
        </mc:Choice>
        <mc:Fallback xmlns="">
          <p:sp>
            <p:nvSpPr>
              <p:cNvPr id="7" name="Прямоугольник 6"/>
              <p:cNvSpPr>
                <a:spLocks noRot="1" noChangeAspect="1" noMove="1" noResize="1" noEditPoints="1" noAdjustHandles="1" noChangeArrowheads="1" noChangeShapeType="1" noTextEdit="1"/>
              </p:cNvSpPr>
              <p:nvPr/>
            </p:nvSpPr>
            <p:spPr>
              <a:xfrm>
                <a:off x="0" y="1820316"/>
                <a:ext cx="9121540" cy="2392963"/>
              </a:xfrm>
              <a:prstGeom prst="rect">
                <a:avLst/>
              </a:prstGeom>
              <a:blipFill rotWithShape="1">
                <a:blip r:embed="rId2"/>
                <a:stretch>
                  <a:fillRect l="-1136" t="-1276" b="-4082"/>
                </a:stretch>
              </a:blipFill>
            </p:spPr>
            <p:txBody>
              <a:bodyPr/>
              <a:lstStyle/>
              <a:p>
                <a:r>
                  <a:rPr lang="ru-RU">
                    <a:noFill/>
                  </a:rPr>
                  <a:t> </a:t>
                </a:r>
              </a:p>
            </p:txBody>
          </p:sp>
        </mc:Fallback>
      </mc:AlternateContent>
      <p:grpSp>
        <p:nvGrpSpPr>
          <p:cNvPr id="27" name="Группа 26"/>
          <p:cNvGrpSpPr/>
          <p:nvPr/>
        </p:nvGrpSpPr>
        <p:grpSpPr>
          <a:xfrm>
            <a:off x="395537" y="4667322"/>
            <a:ext cx="7848871" cy="2312065"/>
            <a:chOff x="0" y="0"/>
            <a:chExt cx="4086750" cy="1227677"/>
          </a:xfrm>
          <a:solidFill>
            <a:schemeClr val="tx2">
              <a:lumMod val="20000"/>
              <a:lumOff val="80000"/>
            </a:schemeClr>
          </a:solidFill>
        </p:grpSpPr>
        <p:sp>
          <p:nvSpPr>
            <p:cNvPr id="28" name="Прямоугольный треугольник 27"/>
            <p:cNvSpPr/>
            <p:nvPr/>
          </p:nvSpPr>
          <p:spPr>
            <a:xfrm rot="8763619">
              <a:off x="1351722" y="310101"/>
              <a:ext cx="1373466" cy="917576"/>
            </a:xfrm>
            <a:prstGeom prst="rtTriangle">
              <a:avLst/>
            </a:prstGeom>
            <a:grpFill/>
            <a:ln w="25400" cap="flat" cmpd="sng" algn="ctr">
              <a:solidFill>
                <a:srgbClr val="4F81BD">
                  <a:shade val="50000"/>
                </a:srgbClr>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29" name="Прямая соединительная линия 28"/>
            <p:cNvCxnSpPr/>
            <p:nvPr/>
          </p:nvCxnSpPr>
          <p:spPr>
            <a:xfrm flipH="1">
              <a:off x="0" y="763325"/>
              <a:ext cx="1207770" cy="0"/>
            </a:xfrm>
            <a:prstGeom prst="line">
              <a:avLst/>
            </a:prstGeom>
            <a:grpFill/>
            <a:ln w="28575" cap="flat" cmpd="sng" algn="ctr">
              <a:solidFill>
                <a:srgbClr val="4F81BD"/>
              </a:solidFill>
              <a:prstDash val="solid"/>
            </a:ln>
            <a:effectLst/>
          </p:spPr>
        </p:cxnSp>
        <p:cxnSp>
          <p:nvCxnSpPr>
            <p:cNvPr id="30" name="Прямая соединительная линия 29"/>
            <p:cNvCxnSpPr/>
            <p:nvPr/>
          </p:nvCxnSpPr>
          <p:spPr>
            <a:xfrm flipH="1">
              <a:off x="2878372" y="763325"/>
              <a:ext cx="1208378" cy="0"/>
            </a:xfrm>
            <a:prstGeom prst="line">
              <a:avLst/>
            </a:prstGeom>
            <a:grpFill/>
            <a:ln w="28575" cap="flat" cmpd="sng" algn="ctr">
              <a:solidFill>
                <a:srgbClr val="4F81BD"/>
              </a:solidFill>
              <a:prstDash val="solid"/>
            </a:ln>
            <a:effectLst/>
          </p:spPr>
        </p:cxnSp>
        <p:cxnSp>
          <p:nvCxnSpPr>
            <p:cNvPr id="42" name="Прямая соединительная линия 41"/>
            <p:cNvCxnSpPr/>
            <p:nvPr/>
          </p:nvCxnSpPr>
          <p:spPr>
            <a:xfrm flipV="1">
              <a:off x="0" y="0"/>
              <a:ext cx="2337684" cy="758309"/>
            </a:xfrm>
            <a:prstGeom prst="line">
              <a:avLst/>
            </a:prstGeom>
            <a:grpFill/>
            <a:ln w="28575" cap="flat" cmpd="sng" algn="ctr">
              <a:solidFill>
                <a:srgbClr val="4F81BD"/>
              </a:solidFill>
              <a:prstDash val="solid"/>
            </a:ln>
            <a:effectLst/>
          </p:spPr>
        </p:cxnSp>
        <p:cxnSp>
          <p:nvCxnSpPr>
            <p:cNvPr id="43" name="Прямая соединительная линия 42"/>
            <p:cNvCxnSpPr/>
            <p:nvPr/>
          </p:nvCxnSpPr>
          <p:spPr>
            <a:xfrm>
              <a:off x="2337684" y="0"/>
              <a:ext cx="1748458" cy="763325"/>
            </a:xfrm>
            <a:prstGeom prst="line">
              <a:avLst/>
            </a:prstGeom>
            <a:grpFill/>
            <a:ln w="28575" cap="flat" cmpd="sng" algn="ctr">
              <a:solidFill>
                <a:srgbClr val="4F81BD"/>
              </a:solidFill>
              <a:prstDash val="solid"/>
            </a:ln>
            <a:effectLst/>
          </p:spPr>
        </p:cxnSp>
      </p:grpSp>
      <p:sp>
        <p:nvSpPr>
          <p:cNvPr id="14" name="TextBox 13"/>
          <p:cNvSpPr txBox="1"/>
          <p:nvPr/>
        </p:nvSpPr>
        <p:spPr>
          <a:xfrm>
            <a:off x="2463110" y="6012577"/>
            <a:ext cx="504055" cy="584775"/>
          </a:xfrm>
          <a:prstGeom prst="rect">
            <a:avLst/>
          </a:prstGeom>
          <a:noFill/>
          <a:ln>
            <a:noFill/>
          </a:ln>
        </p:spPr>
        <p:txBody>
          <a:bodyPr wrap="square" rtlCol="0">
            <a:spAutoFit/>
          </a:bodyPr>
          <a:lstStyle/>
          <a:p>
            <a:r>
              <a:rPr lang="ru-RU" sz="3200" b="1" dirty="0" smtClean="0">
                <a:latin typeface="Times New Roman" pitchFamily="18" charset="0"/>
                <a:cs typeface="Times New Roman" pitchFamily="18" charset="0"/>
              </a:rPr>
              <a:t>А</a:t>
            </a:r>
            <a:endParaRPr lang="ru-RU" sz="3200" b="1" dirty="0">
              <a:latin typeface="Times New Roman" pitchFamily="18" charset="0"/>
              <a:cs typeface="Times New Roman" pitchFamily="18" charset="0"/>
            </a:endParaRPr>
          </a:p>
        </p:txBody>
      </p:sp>
      <p:sp>
        <p:nvSpPr>
          <p:cNvPr id="44" name="TextBox 43"/>
          <p:cNvSpPr txBox="1"/>
          <p:nvPr/>
        </p:nvSpPr>
        <p:spPr>
          <a:xfrm>
            <a:off x="5671611" y="6012577"/>
            <a:ext cx="504055" cy="584775"/>
          </a:xfrm>
          <a:prstGeom prst="rect">
            <a:avLst/>
          </a:prstGeom>
          <a:noFill/>
        </p:spPr>
        <p:txBody>
          <a:bodyPr wrap="square" rtlCol="0">
            <a:spAutoFit/>
          </a:bodyPr>
          <a:lstStyle/>
          <a:p>
            <a:r>
              <a:rPr lang="en-US" sz="3200" b="1" dirty="0" smtClean="0">
                <a:latin typeface="Times New Roman" pitchFamily="18" charset="0"/>
                <a:cs typeface="Times New Roman" pitchFamily="18" charset="0"/>
              </a:rPr>
              <a:t>B</a:t>
            </a:r>
            <a:endParaRPr lang="ru-RU" sz="3200" b="1" dirty="0">
              <a:latin typeface="Times New Roman" pitchFamily="18" charset="0"/>
              <a:cs typeface="Times New Roman" pitchFamily="18" charset="0"/>
            </a:endParaRPr>
          </a:p>
        </p:txBody>
      </p:sp>
      <p:sp>
        <p:nvSpPr>
          <p:cNvPr id="45" name="TextBox 44"/>
          <p:cNvSpPr txBox="1"/>
          <p:nvPr/>
        </p:nvSpPr>
        <p:spPr>
          <a:xfrm>
            <a:off x="4644008" y="4140369"/>
            <a:ext cx="504055" cy="584775"/>
          </a:xfrm>
          <a:prstGeom prst="rect">
            <a:avLst/>
          </a:prstGeom>
          <a:noFill/>
        </p:spPr>
        <p:txBody>
          <a:bodyPr wrap="square" rtlCol="0">
            <a:spAutoFit/>
          </a:bodyPr>
          <a:lstStyle/>
          <a:p>
            <a:r>
              <a:rPr lang="en-US" sz="3200" b="1" dirty="0" smtClean="0">
                <a:latin typeface="Times New Roman" pitchFamily="18" charset="0"/>
                <a:cs typeface="Times New Roman" pitchFamily="18" charset="0"/>
              </a:rPr>
              <a:t>C</a:t>
            </a:r>
            <a:endParaRPr lang="ru-RU" sz="3200" b="1" dirty="0">
              <a:latin typeface="Times New Roman" pitchFamily="18" charset="0"/>
              <a:cs typeface="Times New Roman" pitchFamily="18" charset="0"/>
            </a:endParaRPr>
          </a:p>
        </p:txBody>
      </p:sp>
      <p:sp>
        <p:nvSpPr>
          <p:cNvPr id="46" name="TextBox 45"/>
          <p:cNvSpPr txBox="1"/>
          <p:nvPr/>
        </p:nvSpPr>
        <p:spPr>
          <a:xfrm>
            <a:off x="0" y="5768344"/>
            <a:ext cx="504055" cy="584775"/>
          </a:xfrm>
          <a:prstGeom prst="rect">
            <a:avLst/>
          </a:prstGeom>
          <a:noFill/>
        </p:spPr>
        <p:txBody>
          <a:bodyPr wrap="square" rtlCol="0">
            <a:spAutoFit/>
          </a:bodyPr>
          <a:lstStyle/>
          <a:p>
            <a:r>
              <a:rPr lang="en-US" sz="3200" b="1" dirty="0" smtClean="0">
                <a:latin typeface="Times New Roman" pitchFamily="18" charset="0"/>
                <a:cs typeface="Times New Roman" pitchFamily="18" charset="0"/>
              </a:rPr>
              <a:t>D</a:t>
            </a:r>
            <a:endParaRPr lang="ru-RU" sz="3200" b="1" dirty="0">
              <a:latin typeface="Times New Roman" pitchFamily="18" charset="0"/>
              <a:cs typeface="Times New Roman" pitchFamily="18" charset="0"/>
            </a:endParaRPr>
          </a:p>
        </p:txBody>
      </p:sp>
      <p:sp>
        <p:nvSpPr>
          <p:cNvPr id="47" name="TextBox 46"/>
          <p:cNvSpPr txBox="1"/>
          <p:nvPr/>
        </p:nvSpPr>
        <p:spPr>
          <a:xfrm>
            <a:off x="8244409" y="5805264"/>
            <a:ext cx="648071" cy="584775"/>
          </a:xfrm>
          <a:prstGeom prst="rect">
            <a:avLst/>
          </a:prstGeom>
          <a:noFill/>
          <a:ln>
            <a:noFill/>
          </a:ln>
        </p:spPr>
        <p:txBody>
          <a:bodyPr wrap="square" rtlCol="0">
            <a:spAutoFit/>
          </a:bodyPr>
          <a:lstStyle/>
          <a:p>
            <a:r>
              <a:rPr lang="en-US" sz="3200" b="1" dirty="0" smtClean="0">
                <a:latin typeface="Times New Roman" pitchFamily="18" charset="0"/>
                <a:cs typeface="Times New Roman" pitchFamily="18" charset="0"/>
              </a:rPr>
              <a:t>F</a:t>
            </a:r>
            <a:endParaRPr lang="ru-RU" sz="3200" b="1" dirty="0">
              <a:latin typeface="Times New Roman" pitchFamily="18" charset="0"/>
              <a:cs typeface="Times New Roman" pitchFamily="18" charset="0"/>
            </a:endParaRPr>
          </a:p>
        </p:txBody>
      </p:sp>
      <p:sp>
        <p:nvSpPr>
          <p:cNvPr id="15" name="TextBox 14"/>
          <p:cNvSpPr txBox="1"/>
          <p:nvPr/>
        </p:nvSpPr>
        <p:spPr>
          <a:xfrm>
            <a:off x="972107" y="5661248"/>
            <a:ext cx="575557" cy="523220"/>
          </a:xfrm>
          <a:prstGeom prst="rect">
            <a:avLst/>
          </a:prstGeom>
          <a:noFill/>
        </p:spPr>
        <p:txBody>
          <a:bodyPr wrap="square" rtlCol="0">
            <a:spAutoFit/>
          </a:bodyPr>
          <a:lstStyle/>
          <a:p>
            <a:r>
              <a:rPr lang="en-US" sz="2800" b="1" i="1" dirty="0" smtClean="0">
                <a:latin typeface="Times New Roman" pitchFamily="18" charset="0"/>
                <a:cs typeface="Times New Roman" pitchFamily="18" charset="0"/>
              </a:rPr>
              <a:t>x</a:t>
            </a:r>
            <a:endParaRPr lang="ru-RU" sz="2800" b="1" i="1" dirty="0">
              <a:latin typeface="Times New Roman" pitchFamily="18" charset="0"/>
              <a:cs typeface="Times New Roman" pitchFamily="18" charset="0"/>
            </a:endParaRPr>
          </a:p>
        </p:txBody>
      </p:sp>
      <p:sp>
        <p:nvSpPr>
          <p:cNvPr id="48" name="TextBox 47"/>
          <p:cNvSpPr txBox="1"/>
          <p:nvPr/>
        </p:nvSpPr>
        <p:spPr>
          <a:xfrm>
            <a:off x="3852427" y="4797152"/>
            <a:ext cx="575557" cy="523220"/>
          </a:xfrm>
          <a:prstGeom prst="rect">
            <a:avLst/>
          </a:prstGeom>
          <a:noFill/>
        </p:spPr>
        <p:txBody>
          <a:bodyPr wrap="square" rtlCol="0">
            <a:spAutoFit/>
          </a:bodyPr>
          <a:lstStyle/>
          <a:p>
            <a:r>
              <a:rPr lang="en-US" sz="2800" b="1" i="1" dirty="0" smtClean="0">
                <a:latin typeface="Times New Roman" pitchFamily="18" charset="0"/>
                <a:cs typeface="Times New Roman" pitchFamily="18" charset="0"/>
              </a:rPr>
              <a:t>x</a:t>
            </a:r>
            <a:endParaRPr lang="ru-RU" sz="2800" b="1" i="1" dirty="0">
              <a:latin typeface="Times New Roman" pitchFamily="18" charset="0"/>
              <a:cs typeface="Times New Roman" pitchFamily="18" charset="0"/>
            </a:endParaRPr>
          </a:p>
        </p:txBody>
      </p:sp>
      <p:sp>
        <p:nvSpPr>
          <p:cNvPr id="49" name="TextBox 48"/>
          <p:cNvSpPr txBox="1"/>
          <p:nvPr/>
        </p:nvSpPr>
        <p:spPr>
          <a:xfrm>
            <a:off x="5292587" y="4777988"/>
            <a:ext cx="575557" cy="523220"/>
          </a:xfrm>
          <a:prstGeom prst="rect">
            <a:avLst/>
          </a:prstGeom>
          <a:noFill/>
        </p:spPr>
        <p:txBody>
          <a:bodyPr wrap="square" rtlCol="0">
            <a:spAutoFit/>
          </a:bodyPr>
          <a:lstStyle/>
          <a:p>
            <a:r>
              <a:rPr lang="en-US" sz="2800" b="1" i="1" dirty="0" smtClean="0">
                <a:latin typeface="Times New Roman" pitchFamily="18" charset="0"/>
                <a:cs typeface="Times New Roman" pitchFamily="18" charset="0"/>
              </a:rPr>
              <a:t>y</a:t>
            </a:r>
            <a:endParaRPr lang="ru-RU" sz="2800" b="1" i="1" dirty="0">
              <a:latin typeface="Times New Roman" pitchFamily="18" charset="0"/>
              <a:cs typeface="Times New Roman" pitchFamily="18" charset="0"/>
            </a:endParaRPr>
          </a:p>
        </p:txBody>
      </p:sp>
      <p:sp>
        <p:nvSpPr>
          <p:cNvPr id="50" name="TextBox 49"/>
          <p:cNvSpPr txBox="1"/>
          <p:nvPr/>
        </p:nvSpPr>
        <p:spPr>
          <a:xfrm>
            <a:off x="5281155" y="5652633"/>
            <a:ext cx="575557" cy="523220"/>
          </a:xfrm>
          <a:prstGeom prst="rect">
            <a:avLst/>
          </a:prstGeom>
          <a:noFill/>
        </p:spPr>
        <p:txBody>
          <a:bodyPr wrap="square" rtlCol="0">
            <a:spAutoFit/>
          </a:bodyPr>
          <a:lstStyle/>
          <a:p>
            <a:r>
              <a:rPr lang="en-US" sz="2800" b="1" i="1" dirty="0" smtClean="0">
                <a:latin typeface="Times New Roman" pitchFamily="18" charset="0"/>
                <a:cs typeface="Times New Roman" pitchFamily="18" charset="0"/>
              </a:rPr>
              <a:t>2y</a:t>
            </a:r>
            <a:endParaRPr lang="ru-RU" sz="2800" b="1" i="1" dirty="0">
              <a:latin typeface="Times New Roman" pitchFamily="18" charset="0"/>
              <a:cs typeface="Times New Roman" pitchFamily="18" charset="0"/>
            </a:endParaRPr>
          </a:p>
        </p:txBody>
      </p:sp>
      <p:sp>
        <p:nvSpPr>
          <p:cNvPr id="57" name="TextBox 56"/>
          <p:cNvSpPr txBox="1"/>
          <p:nvPr/>
        </p:nvSpPr>
        <p:spPr>
          <a:xfrm>
            <a:off x="7452320" y="5661248"/>
            <a:ext cx="575557" cy="523220"/>
          </a:xfrm>
          <a:prstGeom prst="rect">
            <a:avLst/>
          </a:prstGeom>
          <a:noFill/>
        </p:spPr>
        <p:txBody>
          <a:bodyPr wrap="square" rtlCol="0">
            <a:spAutoFit/>
          </a:bodyPr>
          <a:lstStyle/>
          <a:p>
            <a:r>
              <a:rPr lang="en-US" sz="2800" b="1" i="1" dirty="0" smtClean="0">
                <a:latin typeface="Times New Roman" pitchFamily="18" charset="0"/>
                <a:cs typeface="Times New Roman" pitchFamily="18" charset="0"/>
              </a:rPr>
              <a:t>y</a:t>
            </a:r>
            <a:endParaRPr lang="ru-RU" sz="2800" b="1" i="1" dirty="0">
              <a:latin typeface="Times New Roman" pitchFamily="18" charset="0"/>
              <a:cs typeface="Times New Roman" pitchFamily="18" charset="0"/>
            </a:endParaRPr>
          </a:p>
        </p:txBody>
      </p:sp>
      <p:sp>
        <p:nvSpPr>
          <p:cNvPr id="58" name="TextBox 57"/>
          <p:cNvSpPr txBox="1"/>
          <p:nvPr/>
        </p:nvSpPr>
        <p:spPr>
          <a:xfrm>
            <a:off x="3030594" y="5691040"/>
            <a:ext cx="575557" cy="523220"/>
          </a:xfrm>
          <a:prstGeom prst="rect">
            <a:avLst/>
          </a:prstGeom>
          <a:noFill/>
        </p:spPr>
        <p:txBody>
          <a:bodyPr wrap="square" rtlCol="0">
            <a:spAutoFit/>
          </a:bodyPr>
          <a:lstStyle/>
          <a:p>
            <a:r>
              <a:rPr lang="en-US" sz="2800" b="1" i="1" dirty="0" smtClean="0">
                <a:latin typeface="Times New Roman" pitchFamily="18" charset="0"/>
                <a:cs typeface="Times New Roman" pitchFamily="18" charset="0"/>
              </a:rPr>
              <a:t>2x</a:t>
            </a:r>
            <a:endParaRPr lang="ru-RU" sz="2800" b="1" i="1" dirty="0">
              <a:latin typeface="Times New Roman" pitchFamily="18" charset="0"/>
              <a:cs typeface="Times New Roman" pitchFamily="18" charset="0"/>
            </a:endParaRPr>
          </a:p>
        </p:txBody>
      </p:sp>
      <p:sp>
        <p:nvSpPr>
          <p:cNvPr id="16" name="Прямоугольник 15"/>
          <p:cNvSpPr/>
          <p:nvPr/>
        </p:nvSpPr>
        <p:spPr>
          <a:xfrm rot="19601088">
            <a:off x="4710153" y="4757754"/>
            <a:ext cx="350115" cy="3627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97934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down)">
                                      <p:cBhvr>
                                        <p:cTn id="12" dur="500"/>
                                        <p:tgtEl>
                                          <p:spTgt spid="5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wipe(down)">
                                      <p:cBhvr>
                                        <p:cTn id="17" dur="500"/>
                                        <p:tgtEl>
                                          <p:spTgt spid="4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wipe(down)">
                                      <p:cBhvr>
                                        <p:cTn id="22" dur="500"/>
                                        <p:tgtEl>
                                          <p:spTgt spid="4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wipe(down)">
                                      <p:cBhvr>
                                        <p:cTn id="27" dur="500"/>
                                        <p:tgtEl>
                                          <p:spTgt spid="5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wipe(down)">
                                      <p:cBhvr>
                                        <p:cTn id="32"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48" grpId="0"/>
      <p:bldP spid="49" grpId="0"/>
      <p:bldP spid="50" grpId="0"/>
      <p:bldP spid="57" grpId="0"/>
      <p:bldP spid="5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357290" y="129581"/>
            <a:ext cx="6143668" cy="769441"/>
          </a:xfrm>
          <a:prstGeom prst="rect">
            <a:avLst/>
          </a:prstGeom>
          <a:noFill/>
        </p:spPr>
        <p:txBody>
          <a:bodyPr wrap="square" rtlCol="0">
            <a:spAutoFit/>
          </a:bodyPr>
          <a:lstStyle/>
          <a:p>
            <a:pPr algn="ctr"/>
            <a:r>
              <a:rPr lang="ru-RU" sz="4400" b="1" dirty="0" smtClean="0">
                <a:solidFill>
                  <a:srgbClr val="FF0000"/>
                </a:solidFill>
                <a:latin typeface="Times New Roman" pitchFamily="18" charset="0"/>
                <a:cs typeface="Times New Roman" pitchFamily="18" charset="0"/>
              </a:rPr>
              <a:t>Логика</a:t>
            </a:r>
            <a:r>
              <a:rPr lang="en-US" sz="4400" b="1" dirty="0" smtClean="0">
                <a:solidFill>
                  <a:srgbClr val="FF0000"/>
                </a:solidFill>
                <a:latin typeface="Times New Roman" pitchFamily="18" charset="0"/>
                <a:cs typeface="Times New Roman" pitchFamily="18" charset="0"/>
              </a:rPr>
              <a:t>.</a:t>
            </a:r>
            <a:r>
              <a:rPr lang="ru-RU" sz="4400" b="1" dirty="0" smtClean="0">
                <a:solidFill>
                  <a:srgbClr val="FF0000"/>
                </a:solidFill>
                <a:latin typeface="Times New Roman" pitchFamily="18" charset="0"/>
                <a:cs typeface="Times New Roman" pitchFamily="18" charset="0"/>
              </a:rPr>
              <a:t> </a:t>
            </a:r>
            <a:r>
              <a:rPr lang="en-US" sz="4400" b="1" dirty="0" smtClean="0">
                <a:solidFill>
                  <a:srgbClr val="FF0000"/>
                </a:solidFill>
                <a:latin typeface="Times New Roman" pitchFamily="18" charset="0"/>
                <a:cs typeface="Times New Roman" pitchFamily="18" charset="0"/>
              </a:rPr>
              <a:t>I </a:t>
            </a:r>
            <a:r>
              <a:rPr lang="ru-RU" sz="4400" b="1" dirty="0" smtClean="0">
                <a:solidFill>
                  <a:srgbClr val="FF0000"/>
                </a:solidFill>
                <a:latin typeface="Times New Roman" pitchFamily="18" charset="0"/>
                <a:cs typeface="Times New Roman" pitchFamily="18" charset="0"/>
              </a:rPr>
              <a:t>тур (4 балла)</a:t>
            </a:r>
            <a:endParaRPr lang="ru-RU" sz="4400" dirty="0">
              <a:solidFill>
                <a:srgbClr val="FF0000"/>
              </a:solidFill>
            </a:endParaRPr>
          </a:p>
        </p:txBody>
      </p:sp>
      <p:sp>
        <p:nvSpPr>
          <p:cNvPr id="4" name="Прямоугольник 3"/>
          <p:cNvSpPr/>
          <p:nvPr/>
        </p:nvSpPr>
        <p:spPr>
          <a:xfrm>
            <a:off x="0" y="764704"/>
            <a:ext cx="8964488" cy="2613857"/>
          </a:xfrm>
          <a:prstGeom prst="rect">
            <a:avLst/>
          </a:prstGeom>
        </p:spPr>
        <p:txBody>
          <a:bodyPr wrap="square">
            <a:spAutoFit/>
          </a:bodyPr>
          <a:lstStyle/>
          <a:p>
            <a:pPr algn="just">
              <a:lnSpc>
                <a:spcPct val="115000"/>
              </a:lnSpc>
              <a:spcAft>
                <a:spcPts val="1000"/>
              </a:spcAft>
            </a:pPr>
            <a:r>
              <a:rPr lang="ru-RU" sz="2400" b="1" dirty="0">
                <a:solidFill>
                  <a:schemeClr val="accent1">
                    <a:lumMod val="75000"/>
                  </a:schemeClr>
                </a:solidFill>
                <a:latin typeface="Times New Roman"/>
                <a:ea typeface="Calibri"/>
                <a:cs typeface="Times New Roman"/>
              </a:rPr>
              <a:t>Друзья Алеша, Боря и Витя учатся в одном классе. Один из них ездит домой из школы на автобусе, другой на трамвае, третий на троллейбусе. Однажды после уроков Алеша пошел проводить своего друга до остановки автобуса. Когда мимо них проходил троллейбус, третий друг крикнул из окна: «Боря, ты забыл в школе тетрадку». Кто на чем ездит домой?</a:t>
            </a:r>
            <a:endParaRPr lang="ru-RU" sz="2400" b="1" dirty="0">
              <a:solidFill>
                <a:schemeClr val="accent1">
                  <a:lumMod val="75000"/>
                </a:schemeClr>
              </a:solidFill>
              <a:ea typeface="Calibri"/>
              <a:cs typeface="Times New Roman"/>
            </a:endParaRPr>
          </a:p>
        </p:txBody>
      </p:sp>
      <p:graphicFrame>
        <p:nvGraphicFramePr>
          <p:cNvPr id="2" name="Таблица 1"/>
          <p:cNvGraphicFramePr>
            <a:graphicFrameLocks noGrp="1"/>
          </p:cNvGraphicFramePr>
          <p:nvPr>
            <p:extLst>
              <p:ext uri="{D42A27DB-BD31-4B8C-83A1-F6EECF244321}">
                <p14:modId xmlns:p14="http://schemas.microsoft.com/office/powerpoint/2010/main" val="4026869561"/>
              </p:ext>
            </p:extLst>
          </p:nvPr>
        </p:nvGraphicFramePr>
        <p:xfrm>
          <a:off x="107505" y="3573015"/>
          <a:ext cx="8856982" cy="3261826"/>
        </p:xfrm>
        <a:graphic>
          <a:graphicData uri="http://schemas.openxmlformats.org/drawingml/2006/table">
            <a:tbl>
              <a:tblPr firstRow="1" firstCol="1" bandRow="1"/>
              <a:tblGrid>
                <a:gridCol w="2213551"/>
                <a:gridCol w="2214477"/>
                <a:gridCol w="2214477"/>
                <a:gridCol w="2214477"/>
              </a:tblGrid>
              <a:tr h="738082">
                <a:tc>
                  <a:txBody>
                    <a:bodyPr/>
                    <a:lstStyle/>
                    <a:p>
                      <a:pPr>
                        <a:lnSpc>
                          <a:spcPct val="115000"/>
                        </a:lnSpc>
                        <a:spcAft>
                          <a:spcPts val="0"/>
                        </a:spcAft>
                      </a:pPr>
                      <a:r>
                        <a:rPr lang="ru-RU" sz="1300" dirty="0">
                          <a:effectLst/>
                          <a:latin typeface="Times New Roman"/>
                          <a:ea typeface="Calibri"/>
                          <a:cs typeface="Times New Roman"/>
                        </a:rPr>
                        <a:t> </a:t>
                      </a:r>
                      <a:endParaRPr lang="ru-RU"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800" b="1" dirty="0">
                          <a:effectLst/>
                          <a:latin typeface="Times New Roman"/>
                          <a:ea typeface="Calibri"/>
                          <a:cs typeface="Times New Roman"/>
                        </a:rPr>
                        <a:t>Автобус </a:t>
                      </a:r>
                      <a:endParaRPr lang="ru-RU" sz="2400" b="1"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800" b="1" dirty="0">
                          <a:effectLst/>
                          <a:latin typeface="Times New Roman"/>
                          <a:ea typeface="Calibri"/>
                          <a:cs typeface="Times New Roman"/>
                        </a:rPr>
                        <a:t>Трамвай </a:t>
                      </a:r>
                      <a:endParaRPr lang="ru-RU" sz="2400" b="1"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2800" b="1" dirty="0">
                          <a:effectLst/>
                          <a:latin typeface="Times New Roman"/>
                          <a:ea typeface="Calibri"/>
                          <a:cs typeface="Times New Roman"/>
                        </a:rPr>
                        <a:t>Троллейбус </a:t>
                      </a:r>
                      <a:endParaRPr lang="ru-RU" sz="2400" b="1"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8082">
                <a:tc>
                  <a:txBody>
                    <a:bodyPr/>
                    <a:lstStyle/>
                    <a:p>
                      <a:pPr>
                        <a:lnSpc>
                          <a:spcPct val="115000"/>
                        </a:lnSpc>
                        <a:spcAft>
                          <a:spcPts val="0"/>
                        </a:spcAft>
                      </a:pPr>
                      <a:r>
                        <a:rPr lang="ru-RU" sz="3200" b="1" dirty="0" smtClean="0">
                          <a:effectLst/>
                          <a:latin typeface="Times New Roman"/>
                          <a:ea typeface="Calibri"/>
                          <a:cs typeface="Times New Roman"/>
                        </a:rPr>
                        <a:t>Алёша</a:t>
                      </a:r>
                      <a:endParaRPr lang="ru-RU" sz="2800" b="1"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4800" b="1" dirty="0">
                          <a:effectLst/>
                          <a:latin typeface="Times New Roman"/>
                          <a:ea typeface="Calibri"/>
                          <a:cs typeface="Times New Roman"/>
                        </a:rPr>
                        <a:t>-</a:t>
                      </a:r>
                      <a:endParaRPr lang="ru-RU" sz="4400" b="1"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4800" b="1" dirty="0">
                          <a:effectLst/>
                          <a:latin typeface="Times New Roman"/>
                          <a:ea typeface="Calibri"/>
                          <a:cs typeface="Times New Roman"/>
                        </a:rPr>
                        <a:t>+</a:t>
                      </a:r>
                      <a:endParaRPr lang="ru-RU" sz="4400" b="1"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4800" b="1" dirty="0">
                          <a:effectLst/>
                          <a:latin typeface="Times New Roman"/>
                          <a:ea typeface="Calibri"/>
                          <a:cs typeface="Times New Roman"/>
                        </a:rPr>
                        <a:t>-</a:t>
                      </a:r>
                      <a:endParaRPr lang="ru-RU" sz="4400" b="1"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8082">
                <a:tc>
                  <a:txBody>
                    <a:bodyPr/>
                    <a:lstStyle/>
                    <a:p>
                      <a:pPr>
                        <a:lnSpc>
                          <a:spcPct val="115000"/>
                        </a:lnSpc>
                        <a:spcAft>
                          <a:spcPts val="0"/>
                        </a:spcAft>
                      </a:pPr>
                      <a:r>
                        <a:rPr lang="ru-RU" sz="3200" b="1" dirty="0">
                          <a:effectLst/>
                          <a:latin typeface="Times New Roman"/>
                          <a:ea typeface="Calibri"/>
                          <a:cs typeface="Times New Roman"/>
                        </a:rPr>
                        <a:t>Боря</a:t>
                      </a:r>
                      <a:endParaRPr lang="ru-RU" sz="2800" b="1"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4800" b="1">
                          <a:effectLst/>
                          <a:latin typeface="Times New Roman"/>
                          <a:ea typeface="Calibri"/>
                          <a:cs typeface="Times New Roman"/>
                        </a:rPr>
                        <a:t>+</a:t>
                      </a:r>
                      <a:endParaRPr lang="ru-RU" sz="4400" b="1">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4800" b="1">
                          <a:effectLst/>
                          <a:latin typeface="Times New Roman"/>
                          <a:ea typeface="Calibri"/>
                          <a:cs typeface="Times New Roman"/>
                        </a:rPr>
                        <a:t>-</a:t>
                      </a:r>
                      <a:endParaRPr lang="ru-RU" sz="4400" b="1">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4800" b="1" dirty="0">
                          <a:effectLst/>
                          <a:latin typeface="Times New Roman"/>
                          <a:ea typeface="Calibri"/>
                          <a:cs typeface="Times New Roman"/>
                        </a:rPr>
                        <a:t>-</a:t>
                      </a:r>
                      <a:endParaRPr lang="ru-RU" sz="4400" b="1"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8082">
                <a:tc>
                  <a:txBody>
                    <a:bodyPr/>
                    <a:lstStyle/>
                    <a:p>
                      <a:pPr>
                        <a:lnSpc>
                          <a:spcPct val="115000"/>
                        </a:lnSpc>
                        <a:spcAft>
                          <a:spcPts val="0"/>
                        </a:spcAft>
                      </a:pPr>
                      <a:r>
                        <a:rPr lang="ru-RU" sz="3200" b="1">
                          <a:effectLst/>
                          <a:latin typeface="Times New Roman"/>
                          <a:ea typeface="Calibri"/>
                          <a:cs typeface="Times New Roman"/>
                        </a:rPr>
                        <a:t>Витя</a:t>
                      </a:r>
                      <a:endParaRPr lang="ru-RU" sz="2800" b="1">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4800" b="1">
                          <a:effectLst/>
                          <a:latin typeface="Times New Roman"/>
                          <a:ea typeface="Calibri"/>
                          <a:cs typeface="Times New Roman"/>
                        </a:rPr>
                        <a:t>-</a:t>
                      </a:r>
                      <a:endParaRPr lang="ru-RU" sz="4400" b="1">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4800" b="1">
                          <a:effectLst/>
                          <a:latin typeface="Times New Roman"/>
                          <a:ea typeface="Calibri"/>
                          <a:cs typeface="Times New Roman"/>
                        </a:rPr>
                        <a:t>-</a:t>
                      </a:r>
                      <a:endParaRPr lang="ru-RU" sz="4400" b="1">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4800" b="1" dirty="0">
                          <a:effectLst/>
                          <a:latin typeface="Times New Roman"/>
                          <a:ea typeface="Calibri"/>
                          <a:cs typeface="Times New Roman"/>
                        </a:rPr>
                        <a:t>+</a:t>
                      </a:r>
                      <a:endParaRPr lang="ru-RU" sz="4400" b="1"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4206288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E:\Documents and Settings\Сапронова_О_Н\Рабочий стол\10.jpg"/>
          <p:cNvPicPr>
            <a:picLocks noChangeAspect="1" noChangeArrowheads="1"/>
          </p:cNvPicPr>
          <p:nvPr/>
        </p:nvPicPr>
        <p:blipFill>
          <a:blip r:embed="rId2" cstate="print">
            <a:lum bright="40000" contrast="-40000"/>
          </a:blip>
          <a:srcRect/>
          <a:stretch>
            <a:fillRect/>
          </a:stretch>
        </p:blipFill>
        <p:spPr bwMode="auto">
          <a:xfrm>
            <a:off x="-2407" y="-24"/>
            <a:ext cx="9146407" cy="6858024"/>
          </a:xfrm>
          <a:prstGeom prst="rect">
            <a:avLst/>
          </a:prstGeom>
          <a:noFill/>
        </p:spPr>
      </p:pic>
      <p:sp>
        <p:nvSpPr>
          <p:cNvPr id="2" name="Заголовок 1"/>
          <p:cNvSpPr>
            <a:spLocks noGrp="1"/>
          </p:cNvSpPr>
          <p:nvPr>
            <p:ph type="ctrTitle"/>
          </p:nvPr>
        </p:nvSpPr>
        <p:spPr>
          <a:xfrm>
            <a:off x="142844" y="404664"/>
            <a:ext cx="8643998" cy="3672408"/>
          </a:xfrm>
        </p:spPr>
        <p:txBody>
          <a:bodyPr>
            <a:noAutofit/>
          </a:bodyPr>
          <a:lstStyle/>
          <a:p>
            <a:r>
              <a:rPr lang="en-US" sz="8800" b="1" dirty="0" smtClean="0">
                <a:solidFill>
                  <a:srgbClr val="FF0000"/>
                </a:solidFill>
                <a:latin typeface="Monotype Corsiva" pitchFamily="66" charset="0"/>
              </a:rPr>
              <a:t>C</a:t>
            </a:r>
            <a:r>
              <a:rPr lang="ru-RU" sz="8800" b="1" dirty="0" smtClean="0">
                <a:solidFill>
                  <a:srgbClr val="FF0000"/>
                </a:solidFill>
                <a:latin typeface="Monotype Corsiva" pitchFamily="66" charset="0"/>
              </a:rPr>
              <a:t>ерпуховская математическая регата 2017</a:t>
            </a:r>
            <a:endParaRPr lang="ru-RU" sz="8800" b="1" dirty="0">
              <a:solidFill>
                <a:srgbClr val="FF0000"/>
              </a:solidFill>
              <a:latin typeface="Monotype Corsiva" pitchFamily="66" charset="0"/>
            </a:endParaRPr>
          </a:p>
        </p:txBody>
      </p:sp>
      <p:sp>
        <p:nvSpPr>
          <p:cNvPr id="3" name="Подзаголовок 2"/>
          <p:cNvSpPr>
            <a:spLocks noGrp="1"/>
          </p:cNvSpPr>
          <p:nvPr>
            <p:ph type="subTitle" idx="1"/>
          </p:nvPr>
        </p:nvSpPr>
        <p:spPr>
          <a:xfrm>
            <a:off x="1371600" y="4678288"/>
            <a:ext cx="6400800" cy="1847056"/>
          </a:xfrm>
        </p:spPr>
        <p:txBody>
          <a:bodyPr>
            <a:normAutofit/>
          </a:bodyPr>
          <a:lstStyle/>
          <a:p>
            <a:r>
              <a:rPr lang="en-US" sz="11500" b="1" dirty="0" smtClean="0">
                <a:solidFill>
                  <a:schemeClr val="accent5">
                    <a:lumMod val="75000"/>
                  </a:schemeClr>
                </a:solidFill>
                <a:latin typeface="Monotype Corsiva" pitchFamily="66" charset="0"/>
              </a:rPr>
              <a:t>II   </a:t>
            </a:r>
            <a:r>
              <a:rPr lang="ru-RU" sz="11500" b="1" dirty="0" smtClean="0">
                <a:solidFill>
                  <a:schemeClr val="accent5">
                    <a:lumMod val="75000"/>
                  </a:schemeClr>
                </a:solidFill>
                <a:latin typeface="Monotype Corsiva" pitchFamily="66" charset="0"/>
              </a:rPr>
              <a:t>тур</a:t>
            </a:r>
            <a:endParaRPr lang="ru-RU" sz="11500" b="1" dirty="0">
              <a:solidFill>
                <a:schemeClr val="accent5">
                  <a:lumMod val="75000"/>
                </a:schemeClr>
              </a:solidFill>
              <a:latin typeface="Monotype Corsiva" pitchFamily="66" charset="0"/>
            </a:endParaRPr>
          </a:p>
        </p:txBody>
      </p:sp>
    </p:spTree>
    <p:extLst>
      <p:ext uri="{BB962C8B-B14F-4D97-AF65-F5344CB8AC3E}">
        <p14:creationId xmlns:p14="http://schemas.microsoft.com/office/powerpoint/2010/main" val="12044920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4"/>
          <p:cNvSpPr>
            <a:spLocks noChangeArrowheads="1"/>
          </p:cNvSpPr>
          <p:nvPr/>
        </p:nvSpPr>
        <p:spPr bwMode="auto">
          <a:xfrm>
            <a:off x="0" y="7905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r>
              <a:rPr lang="ru-RU" sz="1400" dirty="0" smtClean="0">
                <a:solidFill>
                  <a:prstClr val="black"/>
                </a:solidFill>
                <a:ea typeface="Times New Roman" pitchFamily="18" charset="0"/>
                <a:cs typeface="Times New Roman" pitchFamily="18" charset="0"/>
              </a:rPr>
              <a:t>  </a:t>
            </a:r>
            <a:endParaRPr lang="ru-RU" dirty="0" smtClean="0">
              <a:solidFill>
                <a:prstClr val="black"/>
              </a:solidFill>
              <a:latin typeface="Arial" pitchFamily="34" charset="0"/>
            </a:endParaRPr>
          </a:p>
        </p:txBody>
      </p:sp>
      <p:sp>
        <p:nvSpPr>
          <p:cNvPr id="9" name="TextBox 8"/>
          <p:cNvSpPr txBox="1"/>
          <p:nvPr/>
        </p:nvSpPr>
        <p:spPr>
          <a:xfrm>
            <a:off x="1071538" y="188640"/>
            <a:ext cx="6786610" cy="769441"/>
          </a:xfrm>
          <a:prstGeom prst="rect">
            <a:avLst/>
          </a:prstGeom>
          <a:noFill/>
        </p:spPr>
        <p:txBody>
          <a:bodyPr wrap="square" rtlCol="0">
            <a:spAutoFit/>
          </a:bodyPr>
          <a:lstStyle/>
          <a:p>
            <a:pPr algn="ctr"/>
            <a:r>
              <a:rPr lang="ru-RU" sz="4400" b="1" dirty="0" smtClean="0">
                <a:solidFill>
                  <a:srgbClr val="FF0000"/>
                </a:solidFill>
                <a:latin typeface="Times New Roman" pitchFamily="18" charset="0"/>
                <a:cs typeface="Times New Roman" pitchFamily="18" charset="0"/>
              </a:rPr>
              <a:t>Алгебра. </a:t>
            </a:r>
            <a:r>
              <a:rPr lang="en-US" sz="4400" b="1" dirty="0" smtClean="0">
                <a:solidFill>
                  <a:srgbClr val="FF0000"/>
                </a:solidFill>
                <a:latin typeface="Times New Roman" pitchFamily="18" charset="0"/>
                <a:cs typeface="Times New Roman" pitchFamily="18" charset="0"/>
              </a:rPr>
              <a:t>II </a:t>
            </a:r>
            <a:r>
              <a:rPr lang="ru-RU" sz="4400" b="1" dirty="0" smtClean="0">
                <a:solidFill>
                  <a:srgbClr val="FF0000"/>
                </a:solidFill>
                <a:latin typeface="Times New Roman" pitchFamily="18" charset="0"/>
                <a:cs typeface="Times New Roman" pitchFamily="18" charset="0"/>
              </a:rPr>
              <a:t>тур (6 баллов)</a:t>
            </a:r>
            <a:r>
              <a:rPr lang="ru-RU" sz="4000" b="1" dirty="0" smtClean="0">
                <a:solidFill>
                  <a:prstClr val="black"/>
                </a:solidFill>
                <a:latin typeface="Times New Roman" pitchFamily="18" charset="0"/>
                <a:cs typeface="Times New Roman" pitchFamily="18" charset="0"/>
              </a:rPr>
              <a:t> </a:t>
            </a:r>
            <a:endParaRPr lang="ru-RU" sz="4000" dirty="0">
              <a:solidFill>
                <a:prstClr val="black"/>
              </a:solidFill>
            </a:endParaRPr>
          </a:p>
        </p:txBody>
      </p:sp>
      <p:sp>
        <p:nvSpPr>
          <p:cNvPr id="1127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dirty="0">
              <a:solidFill>
                <a:prstClr val="black"/>
              </a:solidFill>
            </a:endParaRPr>
          </a:p>
        </p:txBody>
      </p:sp>
      <p:sp>
        <p:nvSpPr>
          <p:cNvPr id="1127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dirty="0">
              <a:solidFill>
                <a:prstClr val="black"/>
              </a:solidFill>
            </a:endParaRPr>
          </a:p>
        </p:txBody>
      </p:sp>
      <p:sp>
        <p:nvSpPr>
          <p:cNvPr id="3" name="Прямоугольник 2"/>
          <p:cNvSpPr/>
          <p:nvPr/>
        </p:nvSpPr>
        <p:spPr>
          <a:xfrm>
            <a:off x="323528" y="974578"/>
            <a:ext cx="8640960" cy="1764394"/>
          </a:xfrm>
          <a:prstGeom prst="rect">
            <a:avLst/>
          </a:prstGeom>
        </p:spPr>
        <p:txBody>
          <a:bodyPr wrap="square">
            <a:spAutoFit/>
          </a:bodyPr>
          <a:lstStyle/>
          <a:p>
            <a:pPr algn="just">
              <a:lnSpc>
                <a:spcPct val="115000"/>
              </a:lnSpc>
              <a:spcAft>
                <a:spcPts val="1000"/>
              </a:spcAft>
            </a:pPr>
            <a:r>
              <a:rPr lang="ru-RU" sz="2400" b="1" dirty="0">
                <a:solidFill>
                  <a:schemeClr val="accent1">
                    <a:lumMod val="75000"/>
                  </a:schemeClr>
                </a:solidFill>
                <a:latin typeface="Times New Roman"/>
                <a:ea typeface="Calibri"/>
                <a:cs typeface="Times New Roman"/>
              </a:rPr>
              <a:t>Говядина без костей стоит 90 рублей за килограмм, говядина с костями – 78 рублей за килограмм, а кости без говядины – 15 рублей за килограмм. Сколько костей в килограмме говядины?</a:t>
            </a:r>
            <a:endParaRPr lang="ru-RU" sz="2400" b="1" dirty="0">
              <a:solidFill>
                <a:schemeClr val="accent1">
                  <a:lumMod val="75000"/>
                </a:schemeClr>
              </a:solidFill>
              <a:ea typeface="Calibri"/>
              <a:cs typeface="Times New Roman"/>
            </a:endParaRPr>
          </a:p>
        </p:txBody>
      </p:sp>
      <p:sp>
        <p:nvSpPr>
          <p:cNvPr id="2" name="Прямоугольник 1"/>
          <p:cNvSpPr/>
          <p:nvPr/>
        </p:nvSpPr>
        <p:spPr>
          <a:xfrm>
            <a:off x="0" y="2636912"/>
            <a:ext cx="9144000" cy="4184735"/>
          </a:xfrm>
          <a:prstGeom prst="rect">
            <a:avLst/>
          </a:prstGeom>
        </p:spPr>
        <p:txBody>
          <a:bodyPr wrap="square">
            <a:spAutoFit/>
          </a:bodyPr>
          <a:lstStyle/>
          <a:p>
            <a:pPr algn="just">
              <a:lnSpc>
                <a:spcPct val="115000"/>
              </a:lnSpc>
              <a:spcAft>
                <a:spcPts val="1000"/>
              </a:spcAft>
            </a:pPr>
            <a:r>
              <a:rPr lang="ru-RU" sz="3200" b="1" dirty="0">
                <a:latin typeface="Times New Roman"/>
                <a:ea typeface="Calibri"/>
                <a:cs typeface="Times New Roman"/>
              </a:rPr>
              <a:t>Пусть в килограмме говядины </a:t>
            </a:r>
            <a:r>
              <a:rPr lang="en-US" sz="3200" b="1" i="1" dirty="0">
                <a:latin typeface="Times New Roman"/>
                <a:ea typeface="Calibri"/>
                <a:cs typeface="Times New Roman"/>
              </a:rPr>
              <a:t>x</a:t>
            </a:r>
            <a:r>
              <a:rPr lang="ru-RU" sz="3200" b="1" dirty="0">
                <a:latin typeface="Times New Roman"/>
                <a:ea typeface="Calibri"/>
                <a:cs typeface="Times New Roman"/>
              </a:rPr>
              <a:t> кг костей, тогда «чистой» говядины в нем </a:t>
            </a:r>
            <a:r>
              <a:rPr lang="ru-RU" sz="3200" b="1" dirty="0" smtClean="0">
                <a:latin typeface="Times New Roman"/>
                <a:ea typeface="Calibri"/>
                <a:cs typeface="Times New Roman"/>
              </a:rPr>
              <a:t> (</a:t>
            </a:r>
            <a:r>
              <a:rPr lang="ru-RU" sz="3200" b="1" dirty="0">
                <a:latin typeface="Times New Roman"/>
                <a:ea typeface="Calibri"/>
                <a:cs typeface="Times New Roman"/>
              </a:rPr>
              <a:t>1 – </a:t>
            </a:r>
            <a:r>
              <a:rPr lang="en-US" sz="3200" b="1" i="1" dirty="0">
                <a:latin typeface="Times New Roman"/>
                <a:ea typeface="Calibri"/>
                <a:cs typeface="Times New Roman"/>
              </a:rPr>
              <a:t>x</a:t>
            </a:r>
            <a:r>
              <a:rPr lang="ru-RU" sz="3200" b="1" dirty="0">
                <a:latin typeface="Times New Roman"/>
                <a:ea typeface="Calibri"/>
                <a:cs typeface="Times New Roman"/>
              </a:rPr>
              <a:t>) кг. Таким образом, стоимость костей составляет </a:t>
            </a:r>
            <a:r>
              <a:rPr lang="ru-RU" sz="3200" b="1" dirty="0" smtClean="0">
                <a:latin typeface="Times New Roman"/>
                <a:ea typeface="Calibri"/>
                <a:cs typeface="Times New Roman"/>
              </a:rPr>
              <a:t/>
            </a:r>
            <a:br>
              <a:rPr lang="ru-RU" sz="3200" b="1" dirty="0" smtClean="0">
                <a:latin typeface="Times New Roman"/>
                <a:ea typeface="Calibri"/>
                <a:cs typeface="Times New Roman"/>
              </a:rPr>
            </a:br>
            <a:r>
              <a:rPr lang="ru-RU" sz="3200" b="1" dirty="0" smtClean="0">
                <a:latin typeface="Times New Roman"/>
                <a:ea typeface="Calibri"/>
                <a:cs typeface="Times New Roman"/>
              </a:rPr>
              <a:t>15</a:t>
            </a:r>
            <a:r>
              <a:rPr lang="en-US" sz="3200" b="1" i="1" dirty="0">
                <a:latin typeface="Times New Roman"/>
                <a:ea typeface="Calibri"/>
                <a:cs typeface="Times New Roman"/>
              </a:rPr>
              <a:t>x</a:t>
            </a:r>
            <a:r>
              <a:rPr lang="ru-RU" sz="3200" b="1" dirty="0">
                <a:latin typeface="Times New Roman"/>
                <a:ea typeface="Calibri"/>
                <a:cs typeface="Times New Roman"/>
              </a:rPr>
              <a:t> рублей, а стоимость говядины </a:t>
            </a:r>
            <a:r>
              <a:rPr lang="ru-RU" sz="3200" b="1" dirty="0" smtClean="0">
                <a:latin typeface="Times New Roman"/>
                <a:ea typeface="Calibri"/>
                <a:cs typeface="Times New Roman"/>
              </a:rPr>
              <a:t>90(1 </a:t>
            </a:r>
            <a:r>
              <a:rPr lang="ru-RU" sz="3200" b="1" dirty="0">
                <a:latin typeface="Times New Roman"/>
                <a:ea typeface="Calibri"/>
                <a:cs typeface="Times New Roman"/>
              </a:rPr>
              <a:t>– </a:t>
            </a:r>
            <a:r>
              <a:rPr lang="en-US" sz="3200" b="1" i="1" dirty="0">
                <a:latin typeface="Times New Roman"/>
                <a:ea typeface="Calibri"/>
                <a:cs typeface="Times New Roman"/>
              </a:rPr>
              <a:t>x</a:t>
            </a:r>
            <a:r>
              <a:rPr lang="ru-RU" sz="3200" b="1" dirty="0">
                <a:latin typeface="Times New Roman"/>
                <a:ea typeface="Calibri"/>
                <a:cs typeface="Times New Roman"/>
              </a:rPr>
              <a:t>) рублей. Исходя из условия, составим уравнение: 15</a:t>
            </a:r>
            <a:r>
              <a:rPr lang="en-US" sz="3200" b="1" i="1" dirty="0">
                <a:latin typeface="Times New Roman"/>
                <a:ea typeface="Calibri"/>
                <a:cs typeface="Times New Roman"/>
              </a:rPr>
              <a:t>x </a:t>
            </a:r>
            <a:r>
              <a:rPr lang="ru-RU" sz="3200" b="1" dirty="0">
                <a:latin typeface="Times New Roman"/>
                <a:ea typeface="Calibri"/>
                <a:cs typeface="Times New Roman"/>
              </a:rPr>
              <a:t>+ 90(1 – </a:t>
            </a:r>
            <a:r>
              <a:rPr lang="en-US" sz="3200" b="1" i="1" dirty="0">
                <a:latin typeface="Times New Roman"/>
                <a:ea typeface="Calibri"/>
                <a:cs typeface="Times New Roman"/>
              </a:rPr>
              <a:t>x</a:t>
            </a:r>
            <a:r>
              <a:rPr lang="ru-RU" sz="3200" b="1" dirty="0">
                <a:latin typeface="Times New Roman"/>
                <a:ea typeface="Calibri"/>
                <a:cs typeface="Times New Roman"/>
              </a:rPr>
              <a:t>) = 78. </a:t>
            </a:r>
            <a:endParaRPr lang="ru-RU" sz="3200" b="1" dirty="0" smtClean="0">
              <a:latin typeface="Times New Roman"/>
              <a:ea typeface="Calibri"/>
              <a:cs typeface="Times New Roman"/>
            </a:endParaRPr>
          </a:p>
          <a:p>
            <a:pPr algn="just">
              <a:lnSpc>
                <a:spcPct val="115000"/>
              </a:lnSpc>
              <a:spcAft>
                <a:spcPts val="1000"/>
              </a:spcAft>
            </a:pPr>
            <a:r>
              <a:rPr lang="ru-RU" sz="3200" b="1" dirty="0" smtClean="0">
                <a:latin typeface="Times New Roman"/>
                <a:ea typeface="Calibri"/>
                <a:cs typeface="Times New Roman"/>
              </a:rPr>
              <a:t>Решив </a:t>
            </a:r>
            <a:r>
              <a:rPr lang="ru-RU" sz="3200" b="1" dirty="0">
                <a:latin typeface="Times New Roman"/>
                <a:ea typeface="Calibri"/>
                <a:cs typeface="Times New Roman"/>
              </a:rPr>
              <a:t>уравнение,  </a:t>
            </a:r>
            <a:r>
              <a:rPr lang="ru-RU" sz="3200" b="1" dirty="0" smtClean="0">
                <a:latin typeface="Times New Roman"/>
                <a:ea typeface="Calibri"/>
                <a:cs typeface="Times New Roman"/>
              </a:rPr>
              <a:t>получим:  </a:t>
            </a:r>
            <a:r>
              <a:rPr lang="en-US" sz="3200" b="1" i="1" dirty="0" smtClean="0">
                <a:latin typeface="Times New Roman"/>
                <a:ea typeface="Calibri"/>
                <a:cs typeface="Times New Roman"/>
              </a:rPr>
              <a:t>x</a:t>
            </a:r>
            <a:r>
              <a:rPr lang="ru-RU" sz="3200" b="1" dirty="0" smtClean="0">
                <a:latin typeface="Times New Roman"/>
                <a:ea typeface="Calibri"/>
                <a:cs typeface="Times New Roman"/>
              </a:rPr>
              <a:t> </a:t>
            </a:r>
            <a:r>
              <a:rPr lang="ru-RU" sz="3200" b="1" dirty="0">
                <a:latin typeface="Times New Roman"/>
                <a:ea typeface="Calibri"/>
                <a:cs typeface="Times New Roman"/>
              </a:rPr>
              <a:t>= </a:t>
            </a:r>
            <a:r>
              <a:rPr lang="ru-RU" sz="3200" b="1" dirty="0" smtClean="0">
                <a:latin typeface="Times New Roman"/>
                <a:ea typeface="Calibri"/>
                <a:cs typeface="Times New Roman"/>
              </a:rPr>
              <a:t>0,16 кг = 160 г.</a:t>
            </a:r>
            <a:endParaRPr lang="ru-RU" sz="2400" b="1" dirty="0">
              <a:ea typeface="Calibri"/>
              <a:cs typeface="Times New Roman"/>
            </a:endParaRPr>
          </a:p>
        </p:txBody>
      </p:sp>
    </p:spTree>
    <p:extLst>
      <p:ext uri="{BB962C8B-B14F-4D97-AF65-F5344CB8AC3E}">
        <p14:creationId xmlns:p14="http://schemas.microsoft.com/office/powerpoint/2010/main" val="2369293820"/>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436</TotalTime>
  <Words>808</Words>
  <Application>Microsoft Office PowerPoint</Application>
  <PresentationFormat>Экран (4:3)</PresentationFormat>
  <Paragraphs>113</Paragraphs>
  <Slides>16</Slides>
  <Notes>1</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16</vt:i4>
      </vt:variant>
    </vt:vector>
  </HeadingPairs>
  <TitlesOfParts>
    <vt:vector size="18" baseType="lpstr">
      <vt:lpstr>Тема Office</vt:lpstr>
      <vt:lpstr>Формула</vt:lpstr>
      <vt:lpstr>Cерпуховская математическая регата 2018</vt:lpstr>
      <vt:lpstr>Cерпуховская математическая регата 2018</vt:lpstr>
      <vt:lpstr>Разминка. (2 балла) </vt:lpstr>
      <vt:lpstr>Cерпуховская математическая регата 2017</vt:lpstr>
      <vt:lpstr>Алгебра. I тур (4 балла) </vt:lpstr>
      <vt:lpstr>Геометрия. I тур (4 балла)</vt:lpstr>
      <vt:lpstr>Презентация PowerPoint</vt:lpstr>
      <vt:lpstr>Cерпуховская математическая регата 2017</vt:lpstr>
      <vt:lpstr>Презентация PowerPoint</vt:lpstr>
      <vt:lpstr>Геометрия. II тур (6 баллов)</vt:lpstr>
      <vt:lpstr>Презентация PowerPoint</vt:lpstr>
      <vt:lpstr>Cерпуховская математическая регата 2017</vt:lpstr>
      <vt:lpstr>Презентация PowerPoint</vt:lpstr>
      <vt:lpstr>Геометрия. III тур (8 баллов)</vt:lpstr>
      <vt:lpstr>Презентация PowerPoint</vt:lpstr>
      <vt:lpstr>Cерпуховская математическая регата 2017</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Cерпуховская математическая регата 2018</dc:title>
  <dc:creator>Елена</dc:creator>
  <cp:lastModifiedBy>Елена</cp:lastModifiedBy>
  <cp:revision>17</cp:revision>
  <dcterms:created xsi:type="dcterms:W3CDTF">2018-04-06T17:07:40Z</dcterms:created>
  <dcterms:modified xsi:type="dcterms:W3CDTF">2018-04-13T16:12:24Z</dcterms:modified>
</cp:coreProperties>
</file>