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2" r:id="rId5"/>
    <p:sldId id="263" r:id="rId6"/>
    <p:sldId id="259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66" r:id="rId15"/>
    <p:sldId id="272" r:id="rId16"/>
    <p:sldId id="26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85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684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34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8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56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462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539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521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67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23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57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500AD-8467-4E5F-911D-F5356000536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4CFB7-C960-48A6-BFA0-598CE5F83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3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701" y="332656"/>
            <a:ext cx="4881403" cy="582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97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13" y="495723"/>
            <a:ext cx="7539027" cy="572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31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75" y="332657"/>
            <a:ext cx="6170649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4365104"/>
            <a:ext cx="4464496" cy="194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301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535" y="4019375"/>
            <a:ext cx="46672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90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38" y="548680"/>
            <a:ext cx="420655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534" y="548680"/>
            <a:ext cx="3743325" cy="47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884" y="5295318"/>
            <a:ext cx="36099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1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27" y="733346"/>
            <a:ext cx="4062889" cy="4495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73334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36685"/>
            <a:ext cx="3960440" cy="319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16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331" y="620688"/>
            <a:ext cx="7376109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772816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В связи с ускорением технологического прогресса профессии </a:t>
            </a:r>
            <a:r>
              <a:rPr lang="ru-RU" sz="2000" i="1" dirty="0" smtClean="0"/>
              <a:t>начинают </a:t>
            </a:r>
            <a:r>
              <a:rPr lang="ru-RU" sz="2000" i="1" dirty="0"/>
              <a:t>появляться и исчезать все быстрее. Например, по разным оценкам в течение </a:t>
            </a:r>
            <a:r>
              <a:rPr lang="ru-RU" sz="2000" i="1" dirty="0" smtClean="0"/>
              <a:t>ближайших </a:t>
            </a:r>
            <a:r>
              <a:rPr lang="ru-RU" sz="2000" i="1" dirty="0"/>
              <a:t>двадцати лет от трети до половины рабочих мест в промышленно-развитых странах будут заменены роботами, компьютерными программами и другими автоматическими решениями.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665" y="400506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УСТАРЕВАЮЩИЕ ИНТЕЛЛЕКТУАЛЬНЫЕ </a:t>
            </a:r>
            <a:r>
              <a:rPr lang="ru-RU" b="1" dirty="0" smtClean="0"/>
              <a:t> и РАБОЧИЕ</a:t>
            </a:r>
            <a:r>
              <a:rPr lang="ru-RU" dirty="0" smtClean="0"/>
              <a:t> </a:t>
            </a:r>
            <a:r>
              <a:rPr lang="ru-RU" b="1" dirty="0" smtClean="0"/>
              <a:t>ПРОФЕССИИ </a:t>
            </a:r>
            <a:r>
              <a:rPr lang="ru-RU" b="1" dirty="0"/>
              <a:t>НА ГОРИЗОНТЕ 2013–2030 ГОДОВ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73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7488832" cy="528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548680"/>
            <a:ext cx="3720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Что забирает вашу работу?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1879957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</a:rPr>
              <a:t>Покажите Атлас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детям.  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</a:rPr>
              <a:t>Может быть, ваш ребенок найдет в нем то будущее, о котором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мечтает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!</a:t>
            </a:r>
            <a:endParaRPr lang="ru-RU" sz="32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02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6139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Работа будущего – какой она будет?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1720" y="1628800"/>
            <a:ext cx="58326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Что нас ждет завтра? Скорее всего, мы должны будем не раз сменить наши профессии и </a:t>
            </a:r>
            <a:r>
              <a:rPr lang="ru-RU" sz="2400" dirty="0" smtClean="0"/>
              <a:t>постоянно </a:t>
            </a:r>
            <a:r>
              <a:rPr lang="ru-RU" sz="2400" dirty="0"/>
              <a:t>учиться новым </a:t>
            </a:r>
            <a:r>
              <a:rPr lang="ru-RU" sz="2400" dirty="0" smtClean="0"/>
              <a:t>И </a:t>
            </a:r>
            <a:r>
              <a:rPr lang="ru-RU" sz="2400" dirty="0"/>
              <a:t>будущая профессиональная жизнь будет скорее чередой профессий – возможно, из списка Атласа, которые придется осваивать в </a:t>
            </a:r>
            <a:r>
              <a:rPr lang="ru-RU" sz="2400" dirty="0" smtClean="0"/>
              <a:t>процессе. </a:t>
            </a:r>
            <a:r>
              <a:rPr lang="ru-RU" sz="2400" dirty="0"/>
              <a:t>В будущем нам придется много и часто </a:t>
            </a:r>
            <a:r>
              <a:rPr lang="ru-RU" sz="2400" dirty="0" smtClean="0"/>
              <a:t>меняться.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2383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638346"/>
            <a:ext cx="5616624" cy="259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052736"/>
            <a:ext cx="45365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Атлас новых профессий </a:t>
            </a:r>
            <a:r>
              <a:rPr lang="ru-RU" sz="2400" dirty="0"/>
              <a:t>– это уникальный проект, который поможет понять, в каких отраслях будут появляться новые технологии, и какие новые специалисты потребуются для работы с этими технологиями в будущем </a:t>
            </a:r>
            <a:r>
              <a:rPr lang="ru-RU" sz="2400" dirty="0" smtClean="0"/>
              <a:t>, какими </a:t>
            </a:r>
            <a:r>
              <a:rPr lang="ru-RU" sz="2400" dirty="0"/>
              <a:t>знаниями, умениями и </a:t>
            </a:r>
            <a:r>
              <a:rPr lang="ru-RU" sz="2400" dirty="0" smtClean="0"/>
              <a:t>навыками </a:t>
            </a:r>
            <a:r>
              <a:rPr lang="ru-RU" sz="2400" dirty="0"/>
              <a:t>нужно обладать, чтобы быть востребованными специалистами в новом мире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764704"/>
            <a:ext cx="29523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Московская </a:t>
            </a:r>
            <a:r>
              <a:rPr lang="ru-RU" i="1" dirty="0"/>
              <a:t>школа управления «</a:t>
            </a:r>
            <a:r>
              <a:rPr lang="ru-RU" i="1" dirty="0" err="1"/>
              <a:t>СКОЛКОВО</a:t>
            </a:r>
            <a:r>
              <a:rPr lang="ru-RU" i="1" dirty="0"/>
              <a:t>» и Агентство стратегических инициатив провели </a:t>
            </a:r>
            <a:r>
              <a:rPr lang="ru-RU" i="1" dirty="0" err="1"/>
              <a:t>мас</a:t>
            </a:r>
            <a:r>
              <a:rPr lang="ru-RU" i="1" dirty="0"/>
              <a:t>- штабное исследование «Форсайт </a:t>
            </a:r>
            <a:r>
              <a:rPr lang="ru-RU" i="1" dirty="0" smtClean="0"/>
              <a:t>Компетенций </a:t>
            </a:r>
            <a:r>
              <a:rPr lang="ru-RU" i="1" dirty="0"/>
              <a:t>2030», в котором приняли участие свыше 2500 российских и международных экспертов, чтобы выявить </a:t>
            </a:r>
            <a:r>
              <a:rPr lang="ru-RU" i="1" dirty="0" smtClean="0"/>
              <a:t>востребованные профессии. Результаты исследования были собраны </a:t>
            </a:r>
            <a:r>
              <a:rPr lang="ru-RU" i="1" dirty="0"/>
              <a:t>в «Атлас новых профессий» </a:t>
            </a:r>
            <a:r>
              <a:rPr lang="ru-RU" i="1" dirty="0" smtClean="0"/>
              <a:t>(25 отраслей)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2240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0152" y="620688"/>
            <a:ext cx="2880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Форсайт (от </a:t>
            </a:r>
            <a:r>
              <a:rPr lang="ru-RU" i="1" dirty="0" err="1">
                <a:hlinkClick r:id="rId2"/>
              </a:rPr>
              <a:t>англ</a:t>
            </a:r>
            <a:r>
              <a:rPr lang="ru-RU" i="1" dirty="0">
                <a:hlinkClick r:id="rId2"/>
              </a:rPr>
              <a:t> .</a:t>
            </a:r>
            <a:r>
              <a:rPr lang="ru-RU" i="1" dirty="0"/>
              <a:t> </a:t>
            </a:r>
            <a:r>
              <a:rPr lang="ru-RU" i="1" dirty="0" err="1"/>
              <a:t>foresight</a:t>
            </a:r>
            <a:r>
              <a:rPr lang="ru-RU" i="1" dirty="0"/>
              <a:t> – взгляд в </a:t>
            </a:r>
            <a:r>
              <a:rPr lang="ru-RU" i="1" dirty="0" err="1"/>
              <a:t>бу</a:t>
            </a:r>
            <a:r>
              <a:rPr lang="ru-RU" i="1" dirty="0"/>
              <a:t>- </a:t>
            </a:r>
            <a:r>
              <a:rPr lang="ru-RU" i="1" dirty="0" err="1"/>
              <a:t>дущее</a:t>
            </a:r>
            <a:r>
              <a:rPr lang="ru-RU" i="1" dirty="0"/>
              <a:t>, предвидение) – это социальная технология, которая была создана за </a:t>
            </a:r>
            <a:r>
              <a:rPr lang="ru-RU" i="1" dirty="0" err="1"/>
              <a:t>ру</a:t>
            </a:r>
            <a:r>
              <a:rPr lang="ru-RU" i="1" dirty="0"/>
              <a:t>- </a:t>
            </a:r>
            <a:r>
              <a:rPr lang="ru-RU" i="1" dirty="0" err="1"/>
              <a:t>бежом</a:t>
            </a:r>
            <a:r>
              <a:rPr lang="ru-RU" i="1" dirty="0"/>
              <a:t> более 30 лет назад и активно используется в сфере бизнеса и </a:t>
            </a:r>
            <a:r>
              <a:rPr lang="ru-RU" i="1" dirty="0" err="1"/>
              <a:t>государ</a:t>
            </a:r>
            <a:r>
              <a:rPr lang="ru-RU" i="1" dirty="0"/>
              <a:t>- </a:t>
            </a:r>
            <a:r>
              <a:rPr lang="ru-RU" i="1" dirty="0" err="1"/>
              <a:t>ственного</a:t>
            </a:r>
            <a:r>
              <a:rPr lang="ru-RU" i="1" dirty="0"/>
              <a:t> управления . Эта технология позволяет участникам совместно создать прогноз развития отрасли, региона или страны и на основе этого прогноза </a:t>
            </a:r>
            <a:r>
              <a:rPr lang="ru-RU" i="1" dirty="0" smtClean="0"/>
              <a:t>договориться </a:t>
            </a:r>
            <a:r>
              <a:rPr lang="ru-RU" i="1" dirty="0"/>
              <a:t>о действиях по достижению желаемого будущего 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620688"/>
            <a:ext cx="4248472" cy="5544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5161966" cy="464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028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39" y="476671"/>
            <a:ext cx="5393770" cy="205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1502575"/>
            <a:ext cx="389428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Описаны </a:t>
            </a:r>
            <a:r>
              <a:rPr lang="ru-RU" i="1" dirty="0"/>
              <a:t>профессии, </a:t>
            </a:r>
            <a:r>
              <a:rPr lang="ru-RU" i="1" dirty="0" smtClean="0"/>
              <a:t>которые </a:t>
            </a:r>
            <a:r>
              <a:rPr lang="ru-RU" i="1" dirty="0"/>
              <a:t>будут возникать в ближайшие годы</a:t>
            </a:r>
          </a:p>
          <a:p>
            <a:r>
              <a:rPr lang="ru-RU" i="1" dirty="0"/>
              <a:t>в наиболее перспективных, </a:t>
            </a:r>
            <a:r>
              <a:rPr lang="ru-RU" i="1" dirty="0" smtClean="0"/>
              <a:t>высокотехнологичных </a:t>
            </a:r>
            <a:r>
              <a:rPr lang="ru-RU" i="1" dirty="0"/>
              <a:t>и быстрорастущих отраслях российской экономики .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826722"/>
            <a:ext cx="4037351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903" y="3287679"/>
            <a:ext cx="4065230" cy="3091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37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0872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837" y="4313607"/>
            <a:ext cx="2180571" cy="82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39" y="1556792"/>
            <a:ext cx="5483911" cy="503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42271" y="308555"/>
            <a:ext cx="7605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</a:rPr>
              <a:t>НАДПРОФЕССИОНАЛЬНЫЕ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НАВЫКИ,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/>
              <a:t>которые </a:t>
            </a:r>
            <a:r>
              <a:rPr lang="ru-RU" sz="2400" dirty="0"/>
              <a:t>были отмечены работодателями как наиболее важные для работников будущего: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810" y="1569368"/>
            <a:ext cx="2714625" cy="2503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9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404664"/>
            <a:ext cx="7758133" cy="573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02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704850"/>
            <a:ext cx="7565082" cy="5606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42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87873"/>
            <a:ext cx="7632848" cy="558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7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332</Words>
  <Application>Microsoft Office PowerPoint</Application>
  <PresentationFormat>Экран (4:3)</PresentationFormat>
  <Paragraphs>13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Microsoft Office</cp:lastModifiedBy>
  <cp:revision>27</cp:revision>
  <dcterms:created xsi:type="dcterms:W3CDTF">2024-12-09T05:05:38Z</dcterms:created>
  <dcterms:modified xsi:type="dcterms:W3CDTF">2024-12-09T10:19:34Z</dcterms:modified>
</cp:coreProperties>
</file>