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266" r:id="rId3"/>
    <p:sldId id="259" r:id="rId4"/>
    <p:sldId id="260" r:id="rId5"/>
    <p:sldId id="272" r:id="rId6"/>
    <p:sldId id="264" r:id="rId7"/>
    <p:sldId id="261" r:id="rId8"/>
    <p:sldId id="270" r:id="rId9"/>
    <p:sldId id="262" r:id="rId10"/>
    <p:sldId id="268" r:id="rId11"/>
    <p:sldId id="271" r:id="rId12"/>
    <p:sldId id="263" r:id="rId13"/>
    <p:sldId id="269" r:id="rId14"/>
    <p:sldId id="267" r:id="rId15"/>
    <p:sldId id="258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8" d="100"/>
          <a:sy n="48" d="100"/>
        </p:scale>
        <p:origin x="-82" y="-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01A021-571A-45FA-BDCB-8FA589626FE3}" type="datetimeFigureOut">
              <a:rPr lang="ru-RU" smtClean="0"/>
              <a:t>24.01.2024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2D55CA-9BFB-48E9-9D32-DD3B4D7D50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0727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2D55CA-9BFB-48E9-9D32-DD3B4D7D509F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06126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2D55CA-9BFB-48E9-9D32-DD3B4D7D509F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17381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2D55CA-9BFB-48E9-9D32-DD3B4D7D509F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55045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2D55CA-9BFB-48E9-9D32-DD3B4D7D509F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52141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2D55CA-9BFB-48E9-9D32-DD3B4D7D509F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84400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2D55CA-9BFB-48E9-9D32-DD3B4D7D509F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9307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2D55CA-9BFB-48E9-9D32-DD3B4D7D509F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01997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2D55CA-9BFB-48E9-9D32-DD3B4D7D509F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2034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42A4444-92BE-7773-E279-6A986D0713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42DDC8F0-944F-D033-1D52-41AF5295E4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AC76033-2E82-07A0-210D-39E9646338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57D1F-2DC5-42B3-9C74-2606038EA865}" type="datetimeFigureOut">
              <a:rPr lang="ru-RU" smtClean="0"/>
              <a:t>24.01.2024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D302E51-2F56-E587-47E9-075EFC93A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00ADDA2-302D-F082-58E3-152B014C2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727FA-7C92-4C86-8B9C-C3FE00849F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05353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5A45061-A7E5-F2E1-6F2F-8589A67FB3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7FD81979-2030-835A-4069-AA5787DC3F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377E16E-95D6-E04D-F8AC-FC53A56F7F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57D1F-2DC5-42B3-9C74-2606038EA865}" type="datetimeFigureOut">
              <a:rPr lang="ru-RU" smtClean="0"/>
              <a:t>24.01.2024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45F46B0-43A0-3474-970C-3E811B656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D6E3ECF-8DCF-1451-4ACC-B12BC1E954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727FA-7C92-4C86-8B9C-C3FE00849F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9689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654ED107-72CB-DFE4-BB40-52B13DF18C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5739E658-1E47-4016-5C14-B0BC9F7425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58E9E7B-6B4C-3668-3979-B6CB79559B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57D1F-2DC5-42B3-9C74-2606038EA865}" type="datetimeFigureOut">
              <a:rPr lang="ru-RU" smtClean="0"/>
              <a:t>24.01.2024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278ADAA-0AD4-DAD6-49DE-B6B37CEA50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30F492B-A0B0-98C5-6C91-1536A61B48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727FA-7C92-4C86-8B9C-C3FE00849F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6662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1EBE1F3-E51D-B68D-F6E6-570B814AD8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573F074-606B-D4AD-C21A-36649C2AD6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D3FF1B4-B4C7-C729-52B4-62D65CDAEC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57D1F-2DC5-42B3-9C74-2606038EA865}" type="datetimeFigureOut">
              <a:rPr lang="ru-RU" smtClean="0"/>
              <a:t>24.01.2024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875CD55-5015-0740-02FB-D2C2A149D7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81EBCD1-89CE-7A79-174D-A6C76BA1F2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727FA-7C92-4C86-8B9C-C3FE00849F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6755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FA1F75A-37D0-785A-4DEB-8DEC13DA45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3B83BE2-CDD3-31F6-EFB0-382AB3BBCD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8A7E1E7-3E72-5888-9C67-D6300C7DC7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57D1F-2DC5-42B3-9C74-2606038EA865}" type="datetimeFigureOut">
              <a:rPr lang="ru-RU" smtClean="0"/>
              <a:t>24.01.2024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7238918-2D1F-3781-7FB0-CF38722681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A1FC17E-1521-4BF3-539E-48CAC981B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727FA-7C92-4C86-8B9C-C3FE00849F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156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3DD4396-B188-B88A-73A1-CCF7BC8FF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721E40B-FB48-BA07-9DF2-2250E19D23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4D0130B6-DB54-9F11-86FE-FFD76596AE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C5CDA047-21D1-B50D-51F0-74F77DD45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57D1F-2DC5-42B3-9C74-2606038EA865}" type="datetimeFigureOut">
              <a:rPr lang="ru-RU" smtClean="0"/>
              <a:t>24.01.2024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632E2566-483B-1AA0-6441-2005E001E1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64D98CC5-910E-B019-86E9-694AEE642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727FA-7C92-4C86-8B9C-C3FE00849F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3133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6F810AA-0693-8D7C-78BA-D91C5D744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304789F-8896-B036-1A1D-88EE0012DC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400563FB-87F9-C29F-9F51-91EE72535A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144D0BF5-7F97-64F9-04F0-76550EEE06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9206F75A-BD4A-8701-C76E-248330700DC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10FED08E-5CBF-1F06-1EB2-55BC70FC0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57D1F-2DC5-42B3-9C74-2606038EA865}" type="datetimeFigureOut">
              <a:rPr lang="ru-RU" smtClean="0"/>
              <a:t>24.01.2024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54DD35CF-3BBA-A5B9-25EF-629D9B13B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194A4235-7980-446A-028E-7E237E4F7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727FA-7C92-4C86-8B9C-C3FE00849F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42048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29838B1-2CDE-CA3D-74E0-A8DD846EA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D8C021A4-13C2-333D-2D50-D80B094CC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57D1F-2DC5-42B3-9C74-2606038EA865}" type="datetimeFigureOut">
              <a:rPr lang="ru-RU" smtClean="0"/>
              <a:t>24.01.2024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CB771331-4D06-AB9F-9B23-E23D418F1A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8DC01EE1-1FDB-5452-00AB-61B380570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727FA-7C92-4C86-8B9C-C3FE00849F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01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FC9814B7-9A15-4F28-65EB-ADA47B0FA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57D1F-2DC5-42B3-9C74-2606038EA865}" type="datetimeFigureOut">
              <a:rPr lang="ru-RU" smtClean="0"/>
              <a:t>24.01.2024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95B34D3C-8AFF-65B7-71A7-3745A6F705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A8B83280-2907-1377-224D-3F104EF61E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727FA-7C92-4C86-8B9C-C3FE00849F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60161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07DC270-5A82-CF7C-69EB-20B1DE859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C8C23D1-755A-9D36-91C8-5F0C95810D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D879189C-4192-B24C-6F7F-DC4DDCBADE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308895FD-2E4D-23F3-3954-105C23DA95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57D1F-2DC5-42B3-9C74-2606038EA865}" type="datetimeFigureOut">
              <a:rPr lang="ru-RU" smtClean="0"/>
              <a:t>24.01.2024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64B77908-4BAE-D87C-55F4-2427829F3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42819ABE-9612-3472-9E65-BFF7E53F2F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727FA-7C92-4C86-8B9C-C3FE00849F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547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2EA53EC-1ED7-97F1-48CF-729E7D48EB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9C803055-3306-056D-0181-AF7B92F3AB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FD9388A9-A765-B2FF-F258-1734D60DF7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2054212-5DA9-4473-2399-9C9D81263C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57D1F-2DC5-42B3-9C74-2606038EA865}" type="datetimeFigureOut">
              <a:rPr lang="ru-RU" smtClean="0"/>
              <a:t>24.01.2024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3734F13C-ADF3-83FF-6727-0BCA720316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303F4F73-0ABF-47E0-FEB6-C4CCA61B4F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727FA-7C92-4C86-8B9C-C3FE00849F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6099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1473927-4D84-D97F-61B2-3D78FA6F08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F63C478-3280-F80D-4FD8-E7690F5860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745AD00-FD08-C27F-9972-C16F164CA6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257D1F-2DC5-42B3-9C74-2606038EA865}" type="datetimeFigureOut">
              <a:rPr lang="ru-RU" smtClean="0"/>
              <a:t>24.01.2024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70CB0A1-433A-22B7-EF76-8D4CAEEB68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04D1ECF-19D5-F08F-8BAD-F1EB550485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F727FA-7C92-4C86-8B9C-C3FE00849F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451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79E8DF3B-808E-8B4D-0EA5-FB4EDDC22494}"/>
              </a:ext>
            </a:extLst>
          </p:cNvPr>
          <p:cNvSpPr/>
          <p:nvPr/>
        </p:nvSpPr>
        <p:spPr>
          <a:xfrm>
            <a:off x="177553" y="251909"/>
            <a:ext cx="11700769" cy="1077218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Муниципальное бюджетное общеобразовательное учреждение Средняя общеобразовательная школа № 19 имени Романа Катасонова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EF695857-DF47-6E99-C38A-3E429930E328}"/>
              </a:ext>
            </a:extLst>
          </p:cNvPr>
          <p:cNvSpPr/>
          <p:nvPr/>
        </p:nvSpPr>
        <p:spPr>
          <a:xfrm>
            <a:off x="1166648" y="2437295"/>
            <a:ext cx="9269052" cy="2062103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Мастер-класс на тему </a:t>
            </a:r>
          </a:p>
          <a:p>
            <a:pPr algn="ctr"/>
            <a:r>
              <a:rPr lang="ru-RU" sz="32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«Развитие креативного мышления и исследовательских навыков при работе с текстом»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9B2CE3E-4073-FEC9-8169-5911354AFCE9}"/>
              </a:ext>
            </a:extLst>
          </p:cNvPr>
          <p:cNvSpPr/>
          <p:nvPr/>
        </p:nvSpPr>
        <p:spPr>
          <a:xfrm>
            <a:off x="6522128" y="4889586"/>
            <a:ext cx="5427216" cy="1631216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ru-RU" sz="20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Подготовили: </a:t>
            </a:r>
          </a:p>
          <a:p>
            <a:r>
              <a:rPr lang="ru-RU" sz="20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Артамонова Ирина Васильевна, учитель высшей категории</a:t>
            </a:r>
          </a:p>
          <a:p>
            <a:r>
              <a:rPr lang="ru-RU" sz="20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Васина Анастасия Олеговна, учитель начальных классов</a:t>
            </a:r>
          </a:p>
        </p:txBody>
      </p:sp>
    </p:spTree>
    <p:extLst>
      <p:ext uri="{BB962C8B-B14F-4D97-AF65-F5344CB8AC3E}">
        <p14:creationId xmlns:p14="http://schemas.microsoft.com/office/powerpoint/2010/main" val="34153292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EB91800-CA18-35D9-62D9-C282D6D65337}"/>
              </a:ext>
            </a:extLst>
          </p:cNvPr>
          <p:cNvSpPr/>
          <p:nvPr/>
        </p:nvSpPr>
        <p:spPr>
          <a:xfrm>
            <a:off x="835572" y="374014"/>
            <a:ext cx="10415596" cy="6740307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32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Хмурый день середины лета. У подножия гор </a:t>
            </a:r>
            <a:r>
              <a:rPr lang="ru-RU" sz="3200" dirty="0" err="1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улытау</a:t>
            </a:r>
            <a:r>
              <a:rPr lang="ru-RU" sz="32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 сумрачная прохлада. Ель шевелит травы легкий ветерок. Солнце садится. В долине </a:t>
            </a:r>
            <a:r>
              <a:rPr lang="ru-RU" sz="3200" dirty="0" err="1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скущаются</a:t>
            </a:r>
            <a:r>
              <a:rPr lang="ru-RU" sz="32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 тени. На горизонт грузно легли тучи, и лучи заката, пробиваясь сквозь них, красят притихшие холмы в темно-красный цвет, отчего они кажутся грустными, сиротливыми. Иногда луч вспыхнет ярко, предгорье оживёт на мгновенье, и снова всё вокруг мрачно и холодно. </a:t>
            </a: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xmlns="" id="{ECB3A32A-1C52-124E-79F3-148E7E2C888A}"/>
              </a:ext>
            </a:extLst>
          </p:cNvPr>
          <p:cNvCxnSpPr/>
          <p:nvPr/>
        </p:nvCxnSpPr>
        <p:spPr>
          <a:xfrm>
            <a:off x="2539013" y="958789"/>
            <a:ext cx="105644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xmlns="" id="{F0F265AB-ACB4-DA9A-0DDF-FFBAB897F123}"/>
              </a:ext>
            </a:extLst>
          </p:cNvPr>
          <p:cNvCxnSpPr/>
          <p:nvPr/>
        </p:nvCxnSpPr>
        <p:spPr>
          <a:xfrm>
            <a:off x="10027210" y="958788"/>
            <a:ext cx="105644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xmlns="" id="{AEF1AAB1-CA60-AB2B-84A1-7B15E475FABC}"/>
              </a:ext>
            </a:extLst>
          </p:cNvPr>
          <p:cNvCxnSpPr>
            <a:cxnSpLocks/>
          </p:cNvCxnSpPr>
          <p:nvPr/>
        </p:nvCxnSpPr>
        <p:spPr>
          <a:xfrm>
            <a:off x="5457900" y="1671789"/>
            <a:ext cx="75312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xmlns="" id="{838EBB9D-EA3B-192E-0ABF-BE77ECAAC436}"/>
              </a:ext>
            </a:extLst>
          </p:cNvPr>
          <p:cNvCxnSpPr>
            <a:cxnSpLocks/>
          </p:cNvCxnSpPr>
          <p:nvPr/>
        </p:nvCxnSpPr>
        <p:spPr>
          <a:xfrm>
            <a:off x="8020314" y="2325698"/>
            <a:ext cx="189834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xmlns="" id="{E94BFF0F-A4A7-9B2A-882E-07012778977F}"/>
              </a:ext>
            </a:extLst>
          </p:cNvPr>
          <p:cNvCxnSpPr>
            <a:cxnSpLocks/>
          </p:cNvCxnSpPr>
          <p:nvPr/>
        </p:nvCxnSpPr>
        <p:spPr>
          <a:xfrm>
            <a:off x="1097286" y="4551308"/>
            <a:ext cx="253901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B3A91F9E-CCBF-E0B4-CF49-4F18E97FDCCF}"/>
              </a:ext>
            </a:extLst>
          </p:cNvPr>
          <p:cNvSpPr/>
          <p:nvPr/>
        </p:nvSpPr>
        <p:spPr>
          <a:xfrm>
            <a:off x="2468352" y="374014"/>
            <a:ext cx="119776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вечер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E6AB9864-0BCE-944C-7174-F69062D1D9C3}"/>
              </a:ext>
            </a:extLst>
          </p:cNvPr>
          <p:cNvSpPr/>
          <p:nvPr/>
        </p:nvSpPr>
        <p:spPr>
          <a:xfrm>
            <a:off x="9859697" y="355087"/>
            <a:ext cx="139147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Улытау</a:t>
            </a:r>
            <a:endParaRPr lang="ru-RU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9BBFE6FA-3EFD-AC88-712C-CA891C23E124}"/>
              </a:ext>
            </a:extLst>
          </p:cNvPr>
          <p:cNvSpPr/>
          <p:nvPr/>
        </p:nvSpPr>
        <p:spPr>
          <a:xfrm>
            <a:off x="5437750" y="941190"/>
            <a:ext cx="79342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Еле</a:t>
            </a:r>
            <a:endParaRPr lang="ru-RU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AF659586-4A9B-2761-A685-C6BC30B666F7}"/>
              </a:ext>
            </a:extLst>
          </p:cNvPr>
          <p:cNvSpPr/>
          <p:nvPr/>
        </p:nvSpPr>
        <p:spPr>
          <a:xfrm>
            <a:off x="8020314" y="1671789"/>
            <a:ext cx="200689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сгущаются</a:t>
            </a:r>
            <a:endParaRPr lang="ru-RU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ABF9CD7C-EA0D-5EE1-9B2D-CC4E76B4909C}"/>
              </a:ext>
            </a:extLst>
          </p:cNvPr>
          <p:cNvSpPr/>
          <p:nvPr/>
        </p:nvSpPr>
        <p:spPr>
          <a:xfrm>
            <a:off x="835572" y="3905868"/>
            <a:ext cx="30624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темно-багровый</a:t>
            </a:r>
            <a:endParaRPr lang="ru-RU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10468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7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E716228-401A-D883-C9FE-CB34161B36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8082" y="1522042"/>
            <a:ext cx="7375085" cy="47717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A6711B45-6A9C-6259-633B-435DD369DEFC}"/>
              </a:ext>
            </a:extLst>
          </p:cNvPr>
          <p:cNvSpPr/>
          <p:nvPr/>
        </p:nvSpPr>
        <p:spPr>
          <a:xfrm>
            <a:off x="3693133" y="564210"/>
            <a:ext cx="3924984" cy="707886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Горы </a:t>
            </a:r>
            <a:r>
              <a:rPr lang="ru-RU" sz="4000" dirty="0" err="1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Улытау</a:t>
            </a:r>
            <a:endParaRPr lang="ru-RU" sz="4000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SemiConden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9213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79E8DF3B-808E-8B4D-0EA5-FB4EDDC22494}"/>
              </a:ext>
            </a:extLst>
          </p:cNvPr>
          <p:cNvSpPr/>
          <p:nvPr/>
        </p:nvSpPr>
        <p:spPr>
          <a:xfrm>
            <a:off x="735791" y="241859"/>
            <a:ext cx="10757271" cy="2554545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2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«Подбор прилагательных и существительных» - особенность приёма в том, что дети в команде сначала отбирают нужные слова (которые есть в тексте), а затем подбирают к ним пару, составляя словосочетания (эпитеты).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2119891D-9840-2719-355E-B6720DF22C13}"/>
              </a:ext>
            </a:extLst>
          </p:cNvPr>
          <p:cNvSpPr/>
          <p:nvPr/>
        </p:nvSpPr>
        <p:spPr>
          <a:xfrm>
            <a:off x="2414728" y="2951952"/>
            <a:ext cx="2851210" cy="3539430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КРАСКА</a:t>
            </a:r>
          </a:p>
          <a:p>
            <a:pPr algn="ctr"/>
            <a:r>
              <a:rPr lang="ru-RU" sz="28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ВЕЧЕР</a:t>
            </a:r>
          </a:p>
          <a:p>
            <a:pPr algn="ctr"/>
            <a:r>
              <a:rPr lang="ru-RU" sz="28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УТРО </a:t>
            </a:r>
          </a:p>
          <a:p>
            <a:pPr algn="ctr"/>
            <a:r>
              <a:rPr lang="ru-RU" sz="28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ПРОХЛАДА</a:t>
            </a:r>
          </a:p>
          <a:p>
            <a:pPr algn="ctr"/>
            <a:r>
              <a:rPr lang="ru-RU" sz="28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ВЕТЕРОК</a:t>
            </a:r>
          </a:p>
          <a:p>
            <a:pPr algn="ctr"/>
            <a:r>
              <a:rPr lang="ru-RU" sz="28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ВЬЮГА</a:t>
            </a:r>
          </a:p>
          <a:p>
            <a:pPr algn="ctr"/>
            <a:r>
              <a:rPr lang="ru-RU" sz="28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ЦВЕТ</a:t>
            </a:r>
          </a:p>
          <a:p>
            <a:pPr algn="ctr"/>
            <a:r>
              <a:rPr lang="ru-RU" sz="28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ТУЧИ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D5BD1C59-BAC1-3B31-3E01-D79F5139060B}"/>
              </a:ext>
            </a:extLst>
          </p:cNvPr>
          <p:cNvSpPr/>
          <p:nvPr/>
        </p:nvSpPr>
        <p:spPr>
          <a:xfrm>
            <a:off x="6383046" y="2949669"/>
            <a:ext cx="2851210" cy="3539430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ВЕСЁЛЫЙ</a:t>
            </a:r>
          </a:p>
          <a:p>
            <a:pPr algn="ctr"/>
            <a:r>
              <a:rPr lang="ru-RU" sz="28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ТЯЖЕЛЫЕ </a:t>
            </a:r>
          </a:p>
          <a:p>
            <a:pPr algn="ctr"/>
            <a:r>
              <a:rPr lang="ru-RU" sz="28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ШАЛОВЛИВЫЙ</a:t>
            </a:r>
          </a:p>
          <a:p>
            <a:pPr algn="ctr"/>
            <a:r>
              <a:rPr lang="ru-RU" sz="28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ХМУРЫЙ</a:t>
            </a:r>
          </a:p>
          <a:p>
            <a:pPr algn="ctr"/>
            <a:r>
              <a:rPr lang="ru-RU" sz="28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СУМРАЧНАЯ </a:t>
            </a:r>
          </a:p>
          <a:p>
            <a:pPr algn="ctr"/>
            <a:r>
              <a:rPr lang="ru-RU" sz="28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ЛЁГКИЙ</a:t>
            </a:r>
          </a:p>
          <a:p>
            <a:pPr algn="ctr"/>
            <a:r>
              <a:rPr lang="ru-RU" sz="28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ДОЖДЛИВЫЙ</a:t>
            </a:r>
          </a:p>
          <a:p>
            <a:pPr algn="ctr"/>
            <a:r>
              <a:rPr lang="ru-RU" sz="28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ТЁМНО-БАГРОВЫЙ</a:t>
            </a:r>
          </a:p>
        </p:txBody>
      </p:sp>
    </p:spTree>
    <p:extLst>
      <p:ext uri="{BB962C8B-B14F-4D97-AF65-F5344CB8AC3E}">
        <p14:creationId xmlns:p14="http://schemas.microsoft.com/office/powerpoint/2010/main" val="42504204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39325DD6-4D4F-9CAA-B1A7-7D5A795BEA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614" b="93182" l="10000" r="90000">
                        <a14:foregroundMark x1="19405" y1="15000" x2="27500" y2="8523"/>
                        <a14:foregroundMark x1="27500" y1="8523" x2="36548" y2="11477"/>
                        <a14:foregroundMark x1="32976" y1="17045" x2="38690" y2="19659"/>
                        <a14:foregroundMark x1="38214" y1="13409" x2="39643" y2="23182"/>
                        <a14:foregroundMark x1="20238" y1="14318" x2="20357" y2="29773"/>
                        <a14:foregroundMark x1="25595" y1="45795" x2="45357" y2="41591"/>
                        <a14:foregroundMark x1="31310" y1="35909" x2="34286" y2="45568"/>
                        <a14:foregroundMark x1="39286" y1="33750" x2="43571" y2="44545"/>
                        <a14:foregroundMark x1="48333" y1="43295" x2="64167" y2="43977"/>
                        <a14:foregroundMark x1="63452" y1="30568" x2="72262" y2="40795"/>
                        <a14:foregroundMark x1="69881" y1="28750" x2="65238" y2="44659"/>
                        <a14:foregroundMark x1="65238" y1="44659" x2="65238" y2="45000"/>
                        <a14:foregroundMark x1="48810" y1="49545" x2="69167" y2="46932"/>
                        <a14:foregroundMark x1="81071" y1="25227" x2="81071" y2="36136"/>
                        <a14:foregroundMark x1="90238" y1="15682" x2="89881" y2="20795"/>
                        <a14:foregroundMark x1="58214" y1="11705" x2="55119" y2="32727"/>
                        <a14:foregroundMark x1="54286" y1="7727" x2="58690" y2="9091"/>
                        <a14:foregroundMark x1="39643" y1="36818" x2="37976" y2="50000"/>
                        <a14:foregroundMark x1="25357" y1="35568" x2="33690" y2="43182"/>
                        <a14:foregroundMark x1="34405" y1="14773" x2="35000" y2="22386"/>
                        <a14:foregroundMark x1="39643" y1="16136" x2="40595" y2="19432"/>
                        <a14:foregroundMark x1="18333" y1="44886" x2="10952" y2="58864"/>
                        <a14:foregroundMark x1="12262" y1="59545" x2="21667" y2="62727"/>
                        <a14:foregroundMark x1="28333" y1="93182" x2="32738" y2="93182"/>
                        <a14:foregroundMark x1="66667" y1="29432" x2="66667" y2="412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31054" y="1695635"/>
            <a:ext cx="4927712" cy="5162365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12DFC821-9ACE-EB32-1F7F-2F69364361A1}"/>
              </a:ext>
            </a:extLst>
          </p:cNvPr>
          <p:cNvSpPr/>
          <p:nvPr/>
        </p:nvSpPr>
        <p:spPr>
          <a:xfrm>
            <a:off x="735791" y="324513"/>
            <a:ext cx="10352417" cy="156966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2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«Смысловое рисование» – дети рисуют «портрет» произведения, опираясь на средства художественной выразительности. </a:t>
            </a:r>
          </a:p>
        </p:txBody>
      </p:sp>
    </p:spTree>
    <p:extLst>
      <p:ext uri="{BB962C8B-B14F-4D97-AF65-F5344CB8AC3E}">
        <p14:creationId xmlns:p14="http://schemas.microsoft.com/office/powerpoint/2010/main" val="33159550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79E8DF3B-808E-8B4D-0EA5-FB4EDDC22494}"/>
              </a:ext>
            </a:extLst>
          </p:cNvPr>
          <p:cNvSpPr/>
          <p:nvPr/>
        </p:nvSpPr>
        <p:spPr>
          <a:xfrm>
            <a:off x="2122715" y="2028616"/>
            <a:ext cx="7946569" cy="2800767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Спасибо за внимание! </a:t>
            </a:r>
          </a:p>
        </p:txBody>
      </p:sp>
    </p:spTree>
    <p:extLst>
      <p:ext uri="{BB962C8B-B14F-4D97-AF65-F5344CB8AC3E}">
        <p14:creationId xmlns:p14="http://schemas.microsoft.com/office/powerpoint/2010/main" val="17896145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05B9B3A2-C0C0-0DC0-5F9F-F1D7CC2DC6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9401" y="1248376"/>
            <a:ext cx="4393198" cy="4361247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F3D5FA5B-C4A3-72E6-7170-5C4A8475D29D}"/>
              </a:ext>
            </a:extLst>
          </p:cNvPr>
          <p:cNvSpPr/>
          <p:nvPr/>
        </p:nvSpPr>
        <p:spPr>
          <a:xfrm>
            <a:off x="1541227" y="395534"/>
            <a:ext cx="9652289" cy="52322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28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Мы будем рады, если Вы оставите нам обратную связь! </a:t>
            </a:r>
          </a:p>
        </p:txBody>
      </p:sp>
    </p:spTree>
    <p:extLst>
      <p:ext uri="{BB962C8B-B14F-4D97-AF65-F5344CB8AC3E}">
        <p14:creationId xmlns:p14="http://schemas.microsoft.com/office/powerpoint/2010/main" val="5297924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79E8DF3B-808E-8B4D-0EA5-FB4EDDC22494}"/>
              </a:ext>
            </a:extLst>
          </p:cNvPr>
          <p:cNvSpPr/>
          <p:nvPr/>
        </p:nvSpPr>
        <p:spPr>
          <a:xfrm>
            <a:off x="1702676" y="287420"/>
            <a:ext cx="10256952" cy="2123658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44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«Чтение – это окошко, через которое дети видят и познают мир и самих себя»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F8A0FD0-9902-5C15-5CA8-86FF5387B2B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202" r="16870"/>
          <a:stretch/>
        </p:blipFill>
        <p:spPr>
          <a:xfrm flipH="1">
            <a:off x="423579" y="1878705"/>
            <a:ext cx="2998630" cy="45483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7FA70D0D-0486-613D-0787-7EA91A64A440}"/>
              </a:ext>
            </a:extLst>
          </p:cNvPr>
          <p:cNvSpPr/>
          <p:nvPr/>
        </p:nvSpPr>
        <p:spPr>
          <a:xfrm>
            <a:off x="4934606" y="2782997"/>
            <a:ext cx="4615245" cy="156966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Василий Александрович Сухомлинский</a:t>
            </a:r>
          </a:p>
        </p:txBody>
      </p:sp>
    </p:spTree>
    <p:extLst>
      <p:ext uri="{BB962C8B-B14F-4D97-AF65-F5344CB8AC3E}">
        <p14:creationId xmlns:p14="http://schemas.microsoft.com/office/powerpoint/2010/main" val="24265863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79E8DF3B-808E-8B4D-0EA5-FB4EDDC22494}"/>
              </a:ext>
            </a:extLst>
          </p:cNvPr>
          <p:cNvSpPr/>
          <p:nvPr/>
        </p:nvSpPr>
        <p:spPr>
          <a:xfrm>
            <a:off x="619929" y="368901"/>
            <a:ext cx="10475327" cy="1815882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28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Международное исследование качества чтения и понимания текста PIRLS (</a:t>
            </a:r>
            <a:r>
              <a:rPr lang="ru-RU" sz="2800" dirty="0" err="1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Progress</a:t>
            </a:r>
            <a:r>
              <a:rPr lang="ru-RU" sz="28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 </a:t>
            </a:r>
            <a:r>
              <a:rPr lang="ru-RU" sz="2800" dirty="0" err="1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in</a:t>
            </a:r>
            <a:r>
              <a:rPr lang="ru-RU" sz="28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 International </a:t>
            </a:r>
            <a:r>
              <a:rPr lang="ru-RU" sz="2800" dirty="0" err="1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Reading</a:t>
            </a:r>
            <a:r>
              <a:rPr lang="ru-RU" sz="28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 </a:t>
            </a:r>
            <a:r>
              <a:rPr lang="ru-RU" sz="2800" dirty="0" err="1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Literacy</a:t>
            </a:r>
            <a:r>
              <a:rPr lang="ru-RU" sz="28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 Study) - это международное сопоставительное исследование читательской грамотности.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CBDEB611-031B-9F4B-F14F-D3CB98887D81}"/>
              </a:ext>
            </a:extLst>
          </p:cNvPr>
          <p:cNvSpPr/>
          <p:nvPr/>
        </p:nvSpPr>
        <p:spPr>
          <a:xfrm>
            <a:off x="619929" y="2614162"/>
            <a:ext cx="10480089" cy="3477875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2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Оцениваются четыре группы читательских умений:</a:t>
            </a:r>
          </a:p>
          <a:p>
            <a:pPr algn="just"/>
            <a:endParaRPr lang="ru-RU" sz="2800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SemiConden" panose="020B0502040204020203" pitchFamily="34" charset="0"/>
            </a:endParaRPr>
          </a:p>
          <a:p>
            <a:pPr algn="just"/>
            <a:r>
              <a:rPr lang="ru-RU" sz="32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1. Нахождение информации, заданной в явном виде;</a:t>
            </a:r>
          </a:p>
          <a:p>
            <a:pPr algn="just"/>
            <a:r>
              <a:rPr lang="ru-RU" sz="32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2. Формулирование выводов;</a:t>
            </a:r>
          </a:p>
          <a:p>
            <a:pPr algn="just"/>
            <a:r>
              <a:rPr lang="ru-RU" sz="32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3. Интерпретация и обобщение информации;</a:t>
            </a:r>
          </a:p>
          <a:p>
            <a:pPr algn="just"/>
            <a:r>
              <a:rPr lang="ru-RU" sz="32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4. Анализ и оценка содержания, языковых особенностей и структуры текста.</a:t>
            </a:r>
          </a:p>
        </p:txBody>
      </p:sp>
    </p:spTree>
    <p:extLst>
      <p:ext uri="{BB962C8B-B14F-4D97-AF65-F5344CB8AC3E}">
        <p14:creationId xmlns:p14="http://schemas.microsoft.com/office/powerpoint/2010/main" val="34170198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79E8DF3B-808E-8B4D-0EA5-FB4EDDC22494}"/>
              </a:ext>
            </a:extLst>
          </p:cNvPr>
          <p:cNvSpPr/>
          <p:nvPr/>
        </p:nvSpPr>
        <p:spPr>
          <a:xfrm>
            <a:off x="860080" y="368900"/>
            <a:ext cx="10759106" cy="1077218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2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Цель мастер-класса – познакомить присутствующих с приёмами работы с текстом-описанием.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71C0C794-E183-7E4A-9ABC-603004D84E1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85" t="11946" r="12667" b="14602"/>
          <a:stretch/>
        </p:blipFill>
        <p:spPr>
          <a:xfrm>
            <a:off x="1100246" y="3631453"/>
            <a:ext cx="4250965" cy="28576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E53CF4D-1328-EEF1-E692-A3F221E8781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153" t="19229" r="8351" b="8138"/>
          <a:stretch/>
        </p:blipFill>
        <p:spPr>
          <a:xfrm>
            <a:off x="3423822" y="2821986"/>
            <a:ext cx="4282752" cy="28576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A168999-4729-55E6-5692-CB3D5A141A3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494" r="6286"/>
          <a:stretch/>
        </p:blipFill>
        <p:spPr>
          <a:xfrm>
            <a:off x="6448734" y="1940565"/>
            <a:ext cx="4282752" cy="29768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56807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FC339AAA-C120-2F7D-5AE5-B161D0458A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741" b="94770" l="1664" r="92294">
                        <a14:foregroundMark x1="9457" y1="33054" x2="6130" y2="43305"/>
                        <a14:foregroundMark x1="6130" y1="43305" x2="3940" y2="56485"/>
                        <a14:foregroundMark x1="3940" y1="56485" x2="7268" y2="66109"/>
                        <a14:foregroundMark x1="7268" y1="66109" x2="8319" y2="80962"/>
                        <a14:foregroundMark x1="8319" y1="80962" x2="9457" y2="84519"/>
                        <a14:foregroundMark x1="4991" y1="43515" x2="1839" y2="53347"/>
                        <a14:foregroundMark x1="1839" y1="53347" x2="1751" y2="56695"/>
                        <a14:foregroundMark x1="24869" y1="32008" x2="25394" y2="51255"/>
                        <a14:foregroundMark x1="30298" y1="32008" x2="35201" y2="57322"/>
                        <a14:foregroundMark x1="18739" y1="42469" x2="24518" y2="32845"/>
                        <a14:foregroundMark x1="24518" y1="32845" x2="33975" y2="42259"/>
                        <a14:foregroundMark x1="33975" y1="42259" x2="25569" y2="50000"/>
                        <a14:foregroundMark x1="25569" y1="50000" x2="19527" y2="34937"/>
                        <a14:foregroundMark x1="19527" y1="34937" x2="19527" y2="33473"/>
                        <a14:foregroundMark x1="19790" y1="89121" x2="24256" y2="91213"/>
                        <a14:foregroundMark x1="28284" y1="90377" x2="32662" y2="94770"/>
                        <a14:foregroundMark x1="32662" y1="94770" x2="33012" y2="94770"/>
                        <a14:foregroundMark x1="75219" y1="34728" x2="72855" y2="61088"/>
                        <a14:foregroundMark x1="72855" y1="61088" x2="81524" y2="63389"/>
                        <a14:foregroundMark x1="81524" y1="63389" x2="80911" y2="44561"/>
                        <a14:foregroundMark x1="80911" y1="44561" x2="75569" y2="35146"/>
                        <a14:foregroundMark x1="75569" y1="35146" x2="73643" y2="33682"/>
                        <a14:foregroundMark x1="72592" y1="29707" x2="69877" y2="39121"/>
                        <a14:foregroundMark x1="69877" y1="39121" x2="68651" y2="51046"/>
                        <a14:foregroundMark x1="68651" y1="51046" x2="68914" y2="58787"/>
                        <a14:foregroundMark x1="77145" y1="46444" x2="77233" y2="62134"/>
                        <a14:foregroundMark x1="74694" y1="7741" x2="74694" y2="17573"/>
                        <a14:foregroundMark x1="82312" y1="10042" x2="81086" y2="21130"/>
                        <a14:foregroundMark x1="88616" y1="17155" x2="86427" y2="25941"/>
                        <a14:foregroundMark x1="92032" y1="30962" x2="88704" y2="34728"/>
                        <a14:foregroundMark x1="90193" y1="64854" x2="92294" y2="68410"/>
                        <a14:foregroundMark x1="85464" y1="74059" x2="87828" y2="81799"/>
                        <a14:foregroundMark x1="82574" y1="82218" x2="84413" y2="90795"/>
                        <a14:foregroundMark x1="77671" y1="80544" x2="78021" y2="88075"/>
                        <a14:foregroundMark x1="72504" y1="83473" x2="70403" y2="89540"/>
                        <a14:foregroundMark x1="66725" y1="77824" x2="65412" y2="80335"/>
                        <a14:foregroundMark x1="62609" y1="65900" x2="62609" y2="65900"/>
                        <a14:foregroundMark x1="64799" y1="67573" x2="64011" y2="70711"/>
                        <a14:foregroundMark x1="62172" y1="53766" x2="61121" y2="56485"/>
                        <a14:foregroundMark x1="59895" y1="35983" x2="63573" y2="41004"/>
                        <a14:foregroundMark x1="64623" y1="24686" x2="66200" y2="28243"/>
                        <a14:foregroundMark x1="69089" y1="11088" x2="70841" y2="20084"/>
                        <a14:foregroundMark x1="90455" y1="47699" x2="91506" y2="49791"/>
                        <a14:foregroundMark x1="77408" y1="38075" x2="79597" y2="55858"/>
                        <a14:foregroundMark x1="79597" y1="55858" x2="75044" y2="51464"/>
                        <a14:foregroundMark x1="73380" y1="38494" x2="74343" y2="44979"/>
                        <a14:foregroundMark x1="33100" y1="42469" x2="32750" y2="53347"/>
                        <a14:foregroundMark x1="32750" y1="53347" x2="33888" y2="49372"/>
                        <a14:foregroundMark x1="29335" y1="41423" x2="23380" y2="44770"/>
                        <a14:foregroundMark x1="23380" y1="44770" x2="26445" y2="55439"/>
                        <a14:foregroundMark x1="26445" y1="55439" x2="30998" y2="46444"/>
                        <a14:foregroundMark x1="30998" y1="46444" x2="29510" y2="42050"/>
                        <a14:foregroundMark x1="29422" y1="41632" x2="29422" y2="41632"/>
                        <a14:foregroundMark x1="29247" y1="41423" x2="29247" y2="4142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1815" y="1072626"/>
            <a:ext cx="1087755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1799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79E8DF3B-808E-8B4D-0EA5-FB4EDDC22494}"/>
              </a:ext>
            </a:extLst>
          </p:cNvPr>
          <p:cNvSpPr/>
          <p:nvPr/>
        </p:nvSpPr>
        <p:spPr>
          <a:xfrm>
            <a:off x="567559" y="289002"/>
            <a:ext cx="10287547" cy="2123658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2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 </a:t>
            </a:r>
            <a:r>
              <a:rPr lang="ru-RU" sz="3600" i="1" u="sng" dirty="0" err="1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Инсерт</a:t>
            </a:r>
            <a:r>
              <a:rPr lang="ru-RU" sz="32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 - это прием технологии развития критического мышления через чтение и письмо, используемый при работе с текстом, с новой информацией.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92F822A1-9C4B-1196-3E04-551BF3CC47B5}"/>
              </a:ext>
            </a:extLst>
          </p:cNvPr>
          <p:cNvSpPr/>
          <p:nvPr/>
        </p:nvSpPr>
        <p:spPr>
          <a:xfrm>
            <a:off x="567559" y="2614136"/>
            <a:ext cx="10287547" cy="4031873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2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Название приема представляет собой аббревиатуру:</a:t>
            </a:r>
          </a:p>
          <a:p>
            <a:pPr algn="just"/>
            <a:endParaRPr lang="ru-RU" sz="3200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SemiConden" panose="020B0502040204020203" pitchFamily="34" charset="0"/>
            </a:endParaRPr>
          </a:p>
          <a:p>
            <a:pPr algn="just"/>
            <a:r>
              <a:rPr lang="en-US" sz="32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I — interactive (</a:t>
            </a:r>
            <a:r>
              <a:rPr lang="ru-RU" sz="32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интерактивная).</a:t>
            </a:r>
          </a:p>
          <a:p>
            <a:pPr algn="just"/>
            <a:r>
              <a:rPr lang="en-US" sz="32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N — noting (</a:t>
            </a:r>
            <a:r>
              <a:rPr lang="ru-RU" sz="32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познавательная).</a:t>
            </a:r>
          </a:p>
          <a:p>
            <a:pPr algn="just"/>
            <a:r>
              <a:rPr lang="en-US" sz="32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S — system  for (</a:t>
            </a:r>
            <a:r>
              <a:rPr lang="ru-RU" sz="32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система).</a:t>
            </a:r>
          </a:p>
          <a:p>
            <a:pPr algn="just"/>
            <a:r>
              <a:rPr lang="en-US" sz="32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E — effective (</a:t>
            </a:r>
            <a:r>
              <a:rPr lang="ru-RU" sz="32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для эффективного).</a:t>
            </a:r>
          </a:p>
          <a:p>
            <a:pPr algn="just"/>
            <a:r>
              <a:rPr lang="en-US" sz="32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R — reading (</a:t>
            </a:r>
            <a:r>
              <a:rPr lang="ru-RU" sz="32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чтения).</a:t>
            </a:r>
          </a:p>
          <a:p>
            <a:pPr algn="just"/>
            <a:r>
              <a:rPr lang="en-US" sz="32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T — thinking (</a:t>
            </a:r>
            <a:r>
              <a:rPr lang="ru-RU" sz="32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и размышления).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xmlns="" id="{6388881F-D52A-450F-95D5-FEEDB60F37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9557306"/>
              </p:ext>
            </p:extLst>
          </p:nvPr>
        </p:nvGraphicFramePr>
        <p:xfrm>
          <a:off x="7147748" y="3531475"/>
          <a:ext cx="5044252" cy="2255520"/>
        </p:xfrm>
        <a:graphic>
          <a:graphicData uri="http://schemas.openxmlformats.org/drawingml/2006/table">
            <a:tbl>
              <a:tblPr firstRow="1" bandRow="1">
                <a:tableStyleId>{327F97BB-C833-4FB7-BDE5-3F7075034690}</a:tableStyleId>
              </a:tblPr>
              <a:tblGrid>
                <a:gridCol w="1261063">
                  <a:extLst>
                    <a:ext uri="{9D8B030D-6E8A-4147-A177-3AD203B41FA5}">
                      <a16:colId xmlns:a16="http://schemas.microsoft.com/office/drawing/2014/main" xmlns="" val="2542080192"/>
                    </a:ext>
                  </a:extLst>
                </a:gridCol>
                <a:gridCol w="1261063">
                  <a:extLst>
                    <a:ext uri="{9D8B030D-6E8A-4147-A177-3AD203B41FA5}">
                      <a16:colId xmlns:a16="http://schemas.microsoft.com/office/drawing/2014/main" xmlns="" val="3494953504"/>
                    </a:ext>
                  </a:extLst>
                </a:gridCol>
                <a:gridCol w="1261063">
                  <a:extLst>
                    <a:ext uri="{9D8B030D-6E8A-4147-A177-3AD203B41FA5}">
                      <a16:colId xmlns:a16="http://schemas.microsoft.com/office/drawing/2014/main" xmlns="" val="2783254639"/>
                    </a:ext>
                  </a:extLst>
                </a:gridCol>
                <a:gridCol w="1261063">
                  <a:extLst>
                    <a:ext uri="{9D8B030D-6E8A-4147-A177-3AD203B41FA5}">
                      <a16:colId xmlns:a16="http://schemas.microsoft.com/office/drawing/2014/main" xmlns="" val="2579654083"/>
                    </a:ext>
                  </a:extLst>
                </a:gridCol>
              </a:tblGrid>
              <a:tr h="500902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chemeClr val="bg1"/>
                          </a:solidFill>
                          <a:latin typeface="Bahnschrift SemiBold SemiConden" panose="020B0502040204020203" pitchFamily="34" charset="0"/>
                        </a:rPr>
                        <a:t>V</a:t>
                      </a:r>
                      <a:endParaRPr lang="ru-RU" sz="3600" dirty="0">
                        <a:solidFill>
                          <a:schemeClr val="bg1"/>
                        </a:solidFill>
                        <a:latin typeface="Bahnschrift SemiBold SemiConden" panose="020B0502040204020203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chemeClr val="bg1"/>
                          </a:solidFill>
                          <a:latin typeface="Bahnschrift SemiBold SemiConden" panose="020B0502040204020203" pitchFamily="34" charset="0"/>
                        </a:rPr>
                        <a:t>+</a:t>
                      </a:r>
                      <a:endParaRPr lang="ru-RU" sz="3600" dirty="0">
                        <a:solidFill>
                          <a:schemeClr val="bg1"/>
                        </a:solidFill>
                        <a:latin typeface="Bahnschrift SemiBold SemiConden" panose="020B0502040204020203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chemeClr val="bg1"/>
                          </a:solidFill>
                          <a:latin typeface="Bahnschrift SemiBold SemiConden" panose="020B0502040204020203" pitchFamily="34" charset="0"/>
                        </a:rPr>
                        <a:t>-</a:t>
                      </a:r>
                      <a:endParaRPr lang="ru-RU" sz="3600" dirty="0">
                        <a:solidFill>
                          <a:schemeClr val="bg1"/>
                        </a:solidFill>
                        <a:latin typeface="Bahnschrift SemiBold SemiConden" panose="020B0502040204020203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>
                          <a:solidFill>
                            <a:schemeClr val="bg1"/>
                          </a:solidFill>
                          <a:latin typeface="Bahnschrift SemiBold SemiConden" panose="020B0502040204020203" pitchFamily="34" charset="0"/>
                        </a:rPr>
                        <a:t>?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324024557"/>
                  </a:ext>
                </a:extLst>
              </a:tr>
              <a:tr h="13530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bg1"/>
                          </a:solidFill>
                          <a:latin typeface="Bahnschrift SemiBold SemiConden" panose="020B0502040204020203" pitchFamily="34" charset="0"/>
                        </a:rPr>
                        <a:t>Я это знал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bg1"/>
                          </a:solidFill>
                          <a:latin typeface="Bahnschrift SemiBold SemiConden" panose="020B0502040204020203" pitchFamily="34" charset="0"/>
                        </a:rPr>
                        <a:t>Это для меня абсолютно новое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bg1"/>
                          </a:solidFill>
                          <a:latin typeface="Bahnschrift SemiBold SemiConden" panose="020B0502040204020203" pitchFamily="34" charset="0"/>
                        </a:rPr>
                        <a:t>Это противоречит тому, что я знал 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bg1"/>
                          </a:solidFill>
                          <a:latin typeface="Bahnschrift SemiBold SemiConden" panose="020B0502040204020203" pitchFamily="34" charset="0"/>
                        </a:rPr>
                        <a:t>Я хочу знать об  этом больше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0603813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28532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79E8DF3B-808E-8B4D-0EA5-FB4EDDC22494}"/>
              </a:ext>
            </a:extLst>
          </p:cNvPr>
          <p:cNvSpPr/>
          <p:nvPr/>
        </p:nvSpPr>
        <p:spPr>
          <a:xfrm>
            <a:off x="551793" y="368901"/>
            <a:ext cx="10783614" cy="2554545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2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«Пинг-понг» – соревновательный момент в том, что каждая группа задействуется почти одновременно, хотя работа идёт фронтально, но вовлекаются все участники, так как исправлять и помогать могут все участники группы, у которой «право приёма» чтения.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AA329665-8E53-5D5D-63E7-F9CDA1D4F1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023" b="93534" l="6300" r="96500">
                        <a14:foregroundMark x1="28500" y1="30172" x2="22800" y2="30460"/>
                        <a14:foregroundMark x1="22800" y1="30460" x2="11900" y2="40805"/>
                        <a14:foregroundMark x1="11900" y1="40805" x2="3300" y2="66523"/>
                        <a14:foregroundMark x1="3300" y1="66523" x2="6300" y2="78736"/>
                        <a14:foregroundMark x1="6300" y1="78736" x2="14400" y2="85632"/>
                        <a14:foregroundMark x1="14400" y1="85632" x2="27500" y2="89799"/>
                        <a14:foregroundMark x1="27500" y1="89799" x2="37500" y2="83190"/>
                        <a14:foregroundMark x1="37500" y1="83190" x2="42600" y2="70259"/>
                        <a14:foregroundMark x1="48300" y1="4023" x2="52900" y2="7184"/>
                        <a14:foregroundMark x1="85500" y1="51006" x2="97100" y2="64943"/>
                        <a14:foregroundMark x1="97100" y1="64943" x2="96800" y2="76293"/>
                        <a14:foregroundMark x1="96800" y1="76293" x2="92100" y2="85057"/>
                        <a14:foregroundMark x1="92100" y1="85057" x2="83500" y2="90948"/>
                        <a14:foregroundMark x1="83500" y1="90948" x2="71700" y2="91092"/>
                        <a14:foregroundMark x1="93500" y1="54023" x2="96500" y2="73707"/>
                        <a14:foregroundMark x1="96500" y1="73707" x2="95700" y2="80029"/>
                        <a14:foregroundMark x1="54700" y1="7184" x2="45700" y2="24713"/>
                        <a14:foregroundMark x1="45700" y1="24713" x2="43600" y2="32759"/>
                        <a14:foregroundMark x1="43600" y1="32759" x2="43600" y2="33190"/>
                        <a14:foregroundMark x1="36800" y1="40086" x2="25400" y2="56466"/>
                        <a14:foregroundMark x1="15200" y1="88937" x2="24200" y2="92816"/>
                        <a14:foregroundMark x1="24200" y1="92816" x2="31500" y2="92960"/>
                        <a14:foregroundMark x1="31500" y1="92960" x2="37400" y2="89368"/>
                        <a14:foregroundMark x1="37400" y1="89368" x2="37700" y2="88793"/>
                        <a14:foregroundMark x1="70000" y1="90661" x2="81600" y2="93534"/>
                        <a14:foregroundMark x1="81600" y1="93534" x2="86400" y2="910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9617" y="3644692"/>
            <a:ext cx="3495952" cy="2433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08090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79E8DF3B-808E-8B4D-0EA5-FB4EDDC22494}"/>
              </a:ext>
            </a:extLst>
          </p:cNvPr>
          <p:cNvSpPr/>
          <p:nvPr/>
        </p:nvSpPr>
        <p:spPr>
          <a:xfrm>
            <a:off x="860080" y="324513"/>
            <a:ext cx="10301906" cy="3970318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 …</a:t>
            </a:r>
          </a:p>
          <a:p>
            <a:pPr algn="just"/>
            <a:r>
              <a:rPr lang="ru-RU" sz="28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    Хмурый вечер середины лета. У подножья гор </a:t>
            </a:r>
            <a:r>
              <a:rPr lang="ru-RU" sz="2800" dirty="0" err="1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Улытау</a:t>
            </a:r>
            <a:r>
              <a:rPr lang="ru-RU" sz="28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 сумрачная прохлада. Еле шевелит травы легкий ветерок. Солнце садится. В долине сгущаются тени. На горизонт грузно легли тяжелые тучи, и лучи заката, пробиваясь сквозь них, красят притихшие холмы в темно-багровый цвет, отчего они кажутся грустными, сиротливыми. Иногда луч вспыхнет ярко, предгорье оживет на мгновенье, и снова все вокруг мрачно и холодно. 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xmlns="" id="{56710437-EF02-6F52-C072-38115425D0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4105620"/>
              </p:ext>
            </p:extLst>
          </p:nvPr>
        </p:nvGraphicFramePr>
        <p:xfrm>
          <a:off x="130623" y="4445182"/>
          <a:ext cx="11760820" cy="2133600"/>
        </p:xfrm>
        <a:graphic>
          <a:graphicData uri="http://schemas.openxmlformats.org/drawingml/2006/table">
            <a:tbl>
              <a:tblPr firstRow="1" bandRow="1">
                <a:tableStyleId>{327F97BB-C833-4FB7-BDE5-3F7075034690}</a:tableStyleId>
              </a:tblPr>
              <a:tblGrid>
                <a:gridCol w="2940205">
                  <a:extLst>
                    <a:ext uri="{9D8B030D-6E8A-4147-A177-3AD203B41FA5}">
                      <a16:colId xmlns:a16="http://schemas.microsoft.com/office/drawing/2014/main" xmlns="" val="2542080192"/>
                    </a:ext>
                  </a:extLst>
                </a:gridCol>
                <a:gridCol w="2940205">
                  <a:extLst>
                    <a:ext uri="{9D8B030D-6E8A-4147-A177-3AD203B41FA5}">
                      <a16:colId xmlns:a16="http://schemas.microsoft.com/office/drawing/2014/main" xmlns="" val="3494953504"/>
                    </a:ext>
                  </a:extLst>
                </a:gridCol>
                <a:gridCol w="2940205">
                  <a:extLst>
                    <a:ext uri="{9D8B030D-6E8A-4147-A177-3AD203B41FA5}">
                      <a16:colId xmlns:a16="http://schemas.microsoft.com/office/drawing/2014/main" xmlns="" val="2783254639"/>
                    </a:ext>
                  </a:extLst>
                </a:gridCol>
                <a:gridCol w="2940205">
                  <a:extLst>
                    <a:ext uri="{9D8B030D-6E8A-4147-A177-3AD203B41FA5}">
                      <a16:colId xmlns:a16="http://schemas.microsoft.com/office/drawing/2014/main" xmlns="" val="2579654083"/>
                    </a:ext>
                  </a:extLst>
                </a:gridCol>
              </a:tblGrid>
              <a:tr h="738923">
                <a:tc>
                  <a:txBody>
                    <a:bodyPr/>
                    <a:lstStyle/>
                    <a:p>
                      <a:pPr algn="ctr"/>
                      <a:r>
                        <a:rPr lang="en-US" sz="4400" dirty="0">
                          <a:solidFill>
                            <a:schemeClr val="bg1"/>
                          </a:solidFill>
                          <a:latin typeface="Bahnschrift SemiBold SemiConden" panose="020B0502040204020203" pitchFamily="34" charset="0"/>
                        </a:rPr>
                        <a:t>V</a:t>
                      </a:r>
                      <a:endParaRPr lang="ru-RU" sz="4400" dirty="0">
                        <a:solidFill>
                          <a:schemeClr val="bg1"/>
                        </a:solidFill>
                        <a:latin typeface="Bahnschrift SemiBold SemiConden" panose="020B0502040204020203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>
                          <a:solidFill>
                            <a:schemeClr val="bg1"/>
                          </a:solidFill>
                          <a:latin typeface="Bahnschrift SemiBold SemiConden" panose="020B0502040204020203" pitchFamily="34" charset="0"/>
                        </a:rPr>
                        <a:t>+</a:t>
                      </a:r>
                      <a:endParaRPr lang="ru-RU" sz="4400" dirty="0">
                        <a:solidFill>
                          <a:schemeClr val="bg1"/>
                        </a:solidFill>
                        <a:latin typeface="Bahnschrift SemiBold SemiConden" panose="020B0502040204020203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>
                          <a:solidFill>
                            <a:schemeClr val="bg1"/>
                          </a:solidFill>
                          <a:latin typeface="Bahnschrift SemiBold SemiConden" panose="020B0502040204020203" pitchFamily="34" charset="0"/>
                        </a:rPr>
                        <a:t>-</a:t>
                      </a:r>
                      <a:endParaRPr lang="ru-RU" sz="4400" dirty="0">
                        <a:solidFill>
                          <a:schemeClr val="bg1"/>
                        </a:solidFill>
                        <a:latin typeface="Bahnschrift SemiBold SemiConden" panose="020B0502040204020203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>
                          <a:solidFill>
                            <a:schemeClr val="bg1"/>
                          </a:solidFill>
                          <a:latin typeface="Bahnschrift SemiBold SemiConden" panose="020B0502040204020203" pitchFamily="34" charset="0"/>
                        </a:rPr>
                        <a:t>?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324024557"/>
                  </a:ext>
                </a:extLst>
              </a:tr>
              <a:tr h="738923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solidFill>
                            <a:schemeClr val="bg1"/>
                          </a:solidFill>
                          <a:latin typeface="Bahnschrift SemiBold SemiConden" panose="020B0502040204020203" pitchFamily="34" charset="0"/>
                        </a:rPr>
                        <a:t>Я это знал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solidFill>
                            <a:schemeClr val="bg1"/>
                          </a:solidFill>
                          <a:latin typeface="Bahnschrift SemiBold SemiConden" panose="020B0502040204020203" pitchFamily="34" charset="0"/>
                        </a:rPr>
                        <a:t>Это для меня абсолютно новое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solidFill>
                            <a:schemeClr val="bg1"/>
                          </a:solidFill>
                          <a:latin typeface="Bahnschrift SemiBold SemiConden" panose="020B0502040204020203" pitchFamily="34" charset="0"/>
                        </a:rPr>
                        <a:t>Это противоречит тому, что я знал 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solidFill>
                            <a:schemeClr val="bg1"/>
                          </a:solidFill>
                          <a:latin typeface="Bahnschrift SemiBold SemiConden" panose="020B0502040204020203" pitchFamily="34" charset="0"/>
                        </a:rPr>
                        <a:t>Я хочу знать об  этом больше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0603813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7106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79E8DF3B-808E-8B4D-0EA5-FB4EDDC22494}"/>
              </a:ext>
            </a:extLst>
          </p:cNvPr>
          <p:cNvSpPr/>
          <p:nvPr/>
        </p:nvSpPr>
        <p:spPr>
          <a:xfrm>
            <a:off x="860080" y="368901"/>
            <a:ext cx="10696044" cy="2554545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2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«Лови ошибку» – приём позволяет в игровой форме (ребёнок представляет себя учителем) акцентировать внимание на ключевых словах текста, объяснить значение, развивает орфографическую зоркость, помогает сконцентрировать внимание ребёнка.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535FE5B-9C45-22FF-79B0-F9945DCE62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9907" l="1389" r="97778">
                        <a14:foregroundMark x1="22222" y1="42315" x2="30764" y2="48333"/>
                        <a14:foregroundMark x1="30764" y1="48333" x2="31181" y2="48981"/>
                        <a14:foregroundMark x1="29097" y1="27963" x2="35556" y2="48889"/>
                        <a14:foregroundMark x1="35556" y1="48889" x2="33056" y2="61667"/>
                        <a14:foregroundMark x1="28364" y1="66852" x2="27778" y2="67500"/>
                        <a14:foregroundMark x1="31297" y1="63611" x2="28364" y2="66852"/>
                        <a14:foregroundMark x1="33549" y1="61122" x2="31716" y2="63148"/>
                        <a14:foregroundMark x1="30903" y1="59630" x2="25139" y2="68796"/>
                        <a14:foregroundMark x1="35625" y1="61019" x2="30903" y2="68333"/>
                        <a14:foregroundMark x1="20903" y1="62315" x2="7917" y2="61574"/>
                        <a14:foregroundMark x1="7917" y1="61574" x2="3333" y2="73148"/>
                        <a14:foregroundMark x1="11602" y1="84444" x2="20347" y2="96389"/>
                        <a14:foregroundMark x1="3333" y1="73148" x2="11326" y2="84067"/>
                        <a14:foregroundMark x1="20347" y1="96389" x2="19583" y2="67037"/>
                        <a14:foregroundMark x1="19583" y1="67037" x2="17847" y2="59444"/>
                        <a14:foregroundMark x1="10347" y1="57963" x2="1389" y2="70093"/>
                        <a14:foregroundMark x1="1389" y1="70093" x2="4097" y2="76852"/>
                        <a14:foregroundMark x1="5764" y1="77963" x2="6875" y2="78981"/>
                        <a14:foregroundMark x1="15347" y1="83148" x2="13403" y2="98981"/>
                        <a14:foregroundMark x1="79444" y1="36019" x2="92153" y2="30278"/>
                        <a14:foregroundMark x1="92153" y1="30278" x2="97292" y2="42037"/>
                        <a14:foregroundMark x1="97292" y1="42037" x2="97778" y2="53889"/>
                        <a14:foregroundMark x1="97778" y1="53889" x2="87639" y2="55370"/>
                        <a14:foregroundMark x1="87639" y1="55370" x2="85139" y2="52963"/>
                        <a14:foregroundMark x1="50764" y1="20741" x2="54514" y2="22037"/>
                        <a14:foregroundMark x1="46181" y1="22963" x2="48611" y2="31667"/>
                        <a14:foregroundMark x1="56806" y1="85741" x2="62986" y2="99259"/>
                        <a14:foregroundMark x1="62986" y1="99259" x2="62986" y2="99907"/>
                        <a14:foregroundMark x1="55139" y1="87500" x2="56806" y2="91204"/>
                        <a14:backgroundMark x1="24167" y1="14444" x2="34514" y2="17500"/>
                        <a14:backgroundMark x1="34514" y1="17500" x2="44306" y2="16481"/>
                        <a14:backgroundMark x1="44306" y1="16481" x2="39861" y2="8981"/>
                        <a14:backgroundMark x1="64097" y1="66019" x2="64097" y2="66019"/>
                        <a14:backgroundMark x1="64306" y1="70556" x2="64306" y2="70556"/>
                        <a14:backgroundMark x1="88125" y1="55093" x2="88125" y2="55093"/>
                        <a14:backgroundMark x1="88125" y1="55370" x2="88125" y2="55370"/>
                        <a14:backgroundMark x1="32639" y1="63148" x2="32639" y2="63148"/>
                        <a14:backgroundMark x1="32361" y1="63611" x2="32847" y2="63611"/>
                        <a14:backgroundMark x1="31667" y1="63611" x2="31667" y2="63611"/>
                        <a14:backgroundMark x1="32153" y1="63148" x2="32153" y2="63148"/>
                        <a14:backgroundMark x1="31528" y1="63333" x2="31528" y2="63333"/>
                        <a14:backgroundMark x1="29097" y1="66852" x2="29097" y2="66852"/>
                        <a14:backgroundMark x1="11806" y1="84444" x2="11806" y2="84444"/>
                        <a14:backgroundMark x1="12431" y1="84630" x2="12431" y2="84630"/>
                        <a14:backgroundMark x1="12431" y1="84630" x2="12431" y2="84630"/>
                        <a14:backgroundMark x1="10347" y1="84907" x2="10972" y2="8601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29017" y="2314853"/>
            <a:ext cx="6057530" cy="4543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81488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587</Words>
  <Application>Microsoft Office PowerPoint</Application>
  <PresentationFormat>Произвольный</PresentationFormat>
  <Paragraphs>80</Paragraphs>
  <Slides>15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sdfsg df</dc:creator>
  <cp:lastModifiedBy>User</cp:lastModifiedBy>
  <cp:revision>5</cp:revision>
  <dcterms:created xsi:type="dcterms:W3CDTF">2024-01-22T11:26:14Z</dcterms:created>
  <dcterms:modified xsi:type="dcterms:W3CDTF">2024-01-24T11:17:08Z</dcterms:modified>
</cp:coreProperties>
</file>