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65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186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2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6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300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202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740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46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570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798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39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80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0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39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05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366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78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69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95E720-2119-481C-9A78-65B0474064CD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C9FB7C0-766A-4A2B-883F-1151250F8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54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00BAD9-00A3-4B56-8F1E-058CBDC6C1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8698" y="546410"/>
            <a:ext cx="8060925" cy="3617217"/>
          </a:xfrm>
        </p:spPr>
        <p:txBody>
          <a:bodyPr>
            <a:normAutofit/>
          </a:bodyPr>
          <a:lstStyle/>
          <a:p>
            <a:r>
              <a:rPr lang="ru-RU" sz="5400" dirty="0"/>
              <a:t>Особенности разработки рабочих программ по Труду (технологии)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3FB254-85CA-47D0-942F-59E2A819D9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/>
          </a:p>
          <a:p>
            <a:pPr algn="r"/>
            <a:r>
              <a:rPr lang="ru-RU" dirty="0"/>
              <a:t>ММО учителей технологии</a:t>
            </a:r>
          </a:p>
          <a:p>
            <a:pPr algn="r"/>
            <a:r>
              <a:rPr lang="ru-RU" dirty="0"/>
              <a:t>сентябрь 2024г.</a:t>
            </a:r>
          </a:p>
        </p:txBody>
      </p:sp>
    </p:spTree>
    <p:extLst>
      <p:ext uri="{BB962C8B-B14F-4D97-AF65-F5344CB8AC3E}">
        <p14:creationId xmlns:p14="http://schemas.microsoft.com/office/powerpoint/2010/main" val="3744242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6B8B11-DCED-4D7E-9FA6-F9785CD8C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966" y="521242"/>
            <a:ext cx="11909502" cy="605031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содержании учебного предмета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B2AE9F-CF55-4789-9744-FF2AD36CB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356" y="1302632"/>
            <a:ext cx="10644327" cy="482296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Модуль «Компьютерная графика. Черчение»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Модуль «3D-моделирование, прототипирование, макетирование» </a:t>
            </a:r>
          </a:p>
          <a:p>
            <a:pPr marL="0" indent="0">
              <a:buNone/>
            </a:pPr>
            <a:r>
              <a:rPr lang="ru-RU" dirty="0"/>
              <a:t>Уточнены темы, связанные с изучением профессий: Мир профессий. Профессии, связанные с черчением, проектированием с использованием САПР их востребованность на рынке труда. Профессии, связанные с 3D-печатью. </a:t>
            </a:r>
          </a:p>
          <a:p>
            <a:pPr marL="0" indent="0">
              <a:buNone/>
            </a:pPr>
            <a:r>
              <a:rPr lang="ru-RU" b="1" dirty="0"/>
              <a:t>Уточнены предметные результаты </a:t>
            </a:r>
          </a:p>
        </p:txBody>
      </p:sp>
    </p:spTree>
    <p:extLst>
      <p:ext uri="{BB962C8B-B14F-4D97-AF65-F5344CB8AC3E}">
        <p14:creationId xmlns:p14="http://schemas.microsoft.com/office/powerpoint/2010/main" val="2524773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2285B-658B-42B9-83F6-2CD17765D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005" y="-96219"/>
            <a:ext cx="11797990" cy="727695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содержании учебного предмета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C5230D-787C-49BB-8B3D-9EAFCE77C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625" y="631476"/>
            <a:ext cx="10606181" cy="53971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Модуль «Технологии обработки материалов и пищевых продуктов»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i="1" dirty="0"/>
              <a:t>7 класс: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/>
              <a:t>Разработано содержание тематического блока «Технологии обработки текстильных материалов». </a:t>
            </a:r>
          </a:p>
          <a:p>
            <a:pPr marL="0" indent="0">
              <a:buNone/>
            </a:pPr>
            <a:r>
              <a:rPr lang="ru-RU" dirty="0"/>
              <a:t>Конструирование одежды. </a:t>
            </a:r>
          </a:p>
          <a:p>
            <a:pPr marL="0" indent="0">
              <a:buNone/>
            </a:pPr>
            <a:r>
              <a:rPr lang="ru-RU" dirty="0"/>
              <a:t>Плечевая и поясная одежда.</a:t>
            </a:r>
          </a:p>
          <a:p>
            <a:pPr marL="0" indent="0">
              <a:buNone/>
            </a:pPr>
            <a:r>
              <a:rPr lang="ru-RU" dirty="0"/>
              <a:t> Чертёж выкроек швейного изделия. </a:t>
            </a:r>
          </a:p>
          <a:p>
            <a:pPr marL="0" indent="0">
              <a:buNone/>
            </a:pPr>
            <a:r>
              <a:rPr lang="ru-RU" dirty="0"/>
              <a:t>Моделирование поясной и плечевой одежды.</a:t>
            </a:r>
          </a:p>
          <a:p>
            <a:pPr marL="0" indent="0">
              <a:buNone/>
            </a:pPr>
            <a:r>
              <a:rPr lang="ru-RU" dirty="0"/>
              <a:t> Выполнение технологических операций по раскрою и пошиву изделия, отделке изделия (по выбору обучающихся). </a:t>
            </a:r>
          </a:p>
          <a:p>
            <a:pPr marL="0" indent="0">
              <a:buNone/>
            </a:pPr>
            <a:r>
              <a:rPr lang="ru-RU" dirty="0"/>
              <a:t>Оценка качества изготовления швейного изделия. </a:t>
            </a:r>
          </a:p>
          <a:p>
            <a:pPr marL="0" indent="0">
              <a:buNone/>
            </a:pPr>
            <a:r>
              <a:rPr lang="ru-RU" dirty="0"/>
              <a:t>Мир профессий. Профессии, связанные с производством одежды</a:t>
            </a:r>
          </a:p>
        </p:txBody>
      </p:sp>
    </p:spTree>
    <p:extLst>
      <p:ext uri="{BB962C8B-B14F-4D97-AF65-F5344CB8AC3E}">
        <p14:creationId xmlns:p14="http://schemas.microsoft.com/office/powerpoint/2010/main" val="195305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6EAC5-23B9-407A-9F73-1D8D2ACB6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27" y="0"/>
            <a:ext cx="11775687" cy="660787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содержании учебного предмета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747589-9B4C-44D5-ACCD-6476BF519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602" y="660787"/>
            <a:ext cx="10679837" cy="5731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Модуль «Робототехника» </a:t>
            </a:r>
          </a:p>
          <a:p>
            <a:pPr marL="0" indent="0">
              <a:buNone/>
            </a:pPr>
            <a:r>
              <a:rPr lang="ru-RU" i="1" dirty="0"/>
              <a:t>8 класс: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/>
              <a:t>Разработано (дополнено) содержание </a:t>
            </a:r>
          </a:p>
          <a:p>
            <a:pPr marL="0" indent="0">
              <a:buNone/>
            </a:pPr>
            <a:r>
              <a:rPr lang="ru-RU" dirty="0"/>
              <a:t>Классификация беспилотных летательных аппаратов. Конструкция беспилотных летательных аппаратов. Правила безопасной эксплуатации аккумулятора. Воздушный винт, характеристика. Аэродинамика полёта. Органы управления. Управление беспилотными летательными аппаратами. Обеспечение безопасности при подготовке к полету, во время полета. </a:t>
            </a:r>
          </a:p>
          <a:p>
            <a:pPr marL="0" indent="0">
              <a:buNone/>
            </a:pPr>
            <a:r>
              <a:rPr lang="ru-RU" i="1" dirty="0"/>
              <a:t>9 класс:</a:t>
            </a:r>
          </a:p>
          <a:p>
            <a:pPr marL="0" indent="0">
              <a:buNone/>
            </a:pPr>
            <a:r>
              <a:rPr lang="ru-RU" dirty="0"/>
              <a:t> Конструирование и моделирование автоматизированных и роботизированных систем. Управление групповым взаимодействием роботов (наземные роботы, беспилотные летательные аппараты).Управление роботами с использованием телеметрических систем. Мир профессий. Профессии в области робототехники </a:t>
            </a:r>
          </a:p>
        </p:txBody>
      </p:sp>
    </p:spTree>
    <p:extLst>
      <p:ext uri="{BB962C8B-B14F-4D97-AF65-F5344CB8AC3E}">
        <p14:creationId xmlns:p14="http://schemas.microsoft.com/office/powerpoint/2010/main" val="2536303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22343-09A4-49A3-B2D1-55E7D4C89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035"/>
            <a:ext cx="10515600" cy="616182"/>
          </a:xfrm>
        </p:spPr>
        <p:txBody>
          <a:bodyPr>
            <a:normAutofit/>
          </a:bodyPr>
          <a:lstStyle/>
          <a:p>
            <a:r>
              <a:rPr lang="ru-RU" sz="2400" b="1" dirty="0"/>
              <a:t>Разработка рабочей программы по предмету «Труд(технология)»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63250A-A699-4361-9FB3-9763E03C52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681" y="673217"/>
            <a:ext cx="7168717" cy="608442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</a:rPr>
              <a:t>Примерное распределение часов по годам обучения</a:t>
            </a:r>
          </a:p>
          <a:p>
            <a:pPr marL="0" indent="0">
              <a:buNone/>
            </a:pPr>
            <a:r>
              <a:rPr lang="ru-RU" sz="2000" dirty="0"/>
              <a:t>	Программа составлена на основе модульного принципа построения учебного материала и</a:t>
            </a:r>
            <a:r>
              <a:rPr lang="ru-RU" sz="2000" u="sng" dirty="0"/>
              <a:t> </a:t>
            </a:r>
            <a:r>
              <a:rPr lang="ru-RU" sz="2000" i="1" u="sng" dirty="0"/>
              <a:t>допускает вариативный подход  к очередности изучения модулей</a:t>
            </a:r>
            <a:r>
              <a:rPr lang="ru-RU" sz="2000" dirty="0"/>
              <a:t>, принципов компоновки учебных тем, форм и методов освоения учебного содержания.</a:t>
            </a:r>
          </a:p>
          <a:p>
            <a:pPr marL="0" indent="0">
              <a:buNone/>
            </a:pPr>
            <a:r>
              <a:rPr lang="ru-RU" sz="2000" dirty="0"/>
              <a:t>	Порядок </a:t>
            </a:r>
            <a:r>
              <a:rPr lang="ru-RU" sz="2000" i="1" u="sng" dirty="0"/>
              <a:t>изучения модулей может быть изменен, возможно перераспределение учебного времени между модулями</a:t>
            </a:r>
            <a:r>
              <a:rPr lang="ru-RU" sz="2000" dirty="0"/>
              <a:t> (при сохранении общего количества учебных часов).</a:t>
            </a:r>
          </a:p>
          <a:p>
            <a:pPr marL="0" indent="0">
              <a:buNone/>
            </a:pPr>
            <a:r>
              <a:rPr lang="ru-RU" sz="2000" dirty="0"/>
              <a:t>	Предлагаемые варианты тематического планирования и распределения часов на изучение модулей могут служить примерным образцом при составлении рабочих программ по предмету.</a:t>
            </a:r>
          </a:p>
          <a:p>
            <a:pPr marL="0" indent="0">
              <a:buNone/>
            </a:pPr>
            <a:r>
              <a:rPr lang="ru-RU" sz="2000" dirty="0"/>
              <a:t>	Образовательная организация может выбрать один из них либо </a:t>
            </a:r>
            <a:r>
              <a:rPr lang="ru-RU" sz="2000" i="1" u="sng" dirty="0"/>
              <a:t>самостоятельно разработать и утвердить иной вариант тематического планирования.</a:t>
            </a:r>
          </a:p>
          <a:p>
            <a:pPr marL="0" indent="0">
              <a:buNone/>
            </a:pPr>
            <a:r>
              <a:rPr lang="ru-RU" sz="2000" dirty="0"/>
              <a:t>	</a:t>
            </a:r>
            <a:r>
              <a:rPr lang="ru-RU" sz="2000" i="1" u="sng" dirty="0"/>
              <a:t>Количество часов инвариантных модулей может быть сокращено для введения вариативных. Порядок, классы изучения модулей и количество часов могут быть иными</a:t>
            </a:r>
            <a:r>
              <a:rPr lang="ru-RU" sz="2000" dirty="0"/>
              <a:t> с учетом материально-технического обеспечения ОО.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8A3078-FD8F-439B-B88E-DC5061039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51180" y="1148576"/>
            <a:ext cx="3537139" cy="53442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Вариативные модули разрабатываются: </a:t>
            </a:r>
          </a:p>
          <a:p>
            <a:pPr>
              <a:buFontTx/>
              <a:buChar char="-"/>
            </a:pPr>
            <a:r>
              <a:rPr lang="ru-RU" sz="2400" dirty="0"/>
              <a:t>по запросу участников образовательных отношений,</a:t>
            </a:r>
          </a:p>
          <a:p>
            <a:pPr>
              <a:buFontTx/>
              <a:buChar char="-"/>
            </a:pPr>
            <a:r>
              <a:rPr lang="ru-RU" sz="2400" dirty="0"/>
              <a:t>в соответствии с этнокультурными и региональными особенностями,  </a:t>
            </a:r>
          </a:p>
          <a:p>
            <a:pPr>
              <a:buFontTx/>
              <a:buChar char="-"/>
            </a:pPr>
            <a:r>
              <a:rPr lang="ru-RU" sz="2400" dirty="0"/>
              <a:t>с соответствии с углубленным изучением отдельных тем инвариантных модулей</a:t>
            </a:r>
          </a:p>
        </p:txBody>
      </p:sp>
    </p:spTree>
    <p:extLst>
      <p:ext uri="{BB962C8B-B14F-4D97-AF65-F5344CB8AC3E}">
        <p14:creationId xmlns:p14="http://schemas.microsoft.com/office/powerpoint/2010/main" val="4267808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174B16-6872-4187-9DA8-EECEDEDF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86" y="66908"/>
            <a:ext cx="11697628" cy="101476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Подходы к разработке рабочей программы по предмету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6A466-3562-4133-B991-31B204499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51" y="1148576"/>
            <a:ext cx="11273883" cy="534429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66CEFA2-A695-4087-87E1-168879DF9666}"/>
              </a:ext>
            </a:extLst>
          </p:cNvPr>
          <p:cNvSpPr/>
          <p:nvPr/>
        </p:nvSpPr>
        <p:spPr>
          <a:xfrm>
            <a:off x="449766" y="2412398"/>
            <a:ext cx="6871317" cy="7894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Можно изменить: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74338A7-C545-4AB5-82E9-558AC2628D54}"/>
              </a:ext>
            </a:extLst>
          </p:cNvPr>
          <p:cNvSpPr/>
          <p:nvPr/>
        </p:nvSpPr>
        <p:spPr>
          <a:xfrm>
            <a:off x="468351" y="3188662"/>
            <a:ext cx="6871317" cy="10147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Очередность изучения модулей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AA5AEC7-E809-49CE-80BA-2F6C4E463469}"/>
              </a:ext>
            </a:extLst>
          </p:cNvPr>
          <p:cNvSpPr/>
          <p:nvPr/>
        </p:nvSpPr>
        <p:spPr>
          <a:xfrm>
            <a:off x="468351" y="4223616"/>
            <a:ext cx="6871317" cy="9127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Распределение часов на изучение </a:t>
            </a:r>
          </a:p>
          <a:p>
            <a:r>
              <a:rPr lang="ru-RU" sz="2400" dirty="0"/>
              <a:t>инвариантных модулей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24D7333-EE91-45AA-8BC7-0EBF9C3F8B3D}"/>
              </a:ext>
            </a:extLst>
          </p:cNvPr>
          <p:cNvSpPr/>
          <p:nvPr/>
        </p:nvSpPr>
        <p:spPr>
          <a:xfrm>
            <a:off x="468350" y="5136392"/>
            <a:ext cx="6889903" cy="11845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Количество часов на изучение инвариантных модулей можно сократить для введения вариативных модулей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352D549-1807-4F9E-AB07-8DF0A71B3EE8}"/>
              </a:ext>
            </a:extLst>
          </p:cNvPr>
          <p:cNvSpPr/>
          <p:nvPr/>
        </p:nvSpPr>
        <p:spPr>
          <a:xfrm>
            <a:off x="4270159" y="1282390"/>
            <a:ext cx="7244179" cy="1793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Теоретические сведения каждого тематического блока должны быть изучены всеми обучающимися для соблюдения требований ФГОС к единству образовательного пространства, приоритету достижения предметных результатов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E5AEF1A-E80D-4087-80C5-2B96671F66E7}"/>
              </a:ext>
            </a:extLst>
          </p:cNvPr>
          <p:cNvSpPr/>
          <p:nvPr/>
        </p:nvSpPr>
        <p:spPr>
          <a:xfrm>
            <a:off x="5157927" y="3091162"/>
            <a:ext cx="6871317" cy="1793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 отсутствии возможностей выполнять практические работы обязательным является изучение всего объема теоретического материала. Часы, выделяемые на практические работы, можно перенести на изучение других тем инвариантных модулей</a:t>
            </a:r>
          </a:p>
        </p:txBody>
      </p:sp>
    </p:spTree>
    <p:extLst>
      <p:ext uri="{BB962C8B-B14F-4D97-AF65-F5344CB8AC3E}">
        <p14:creationId xmlns:p14="http://schemas.microsoft.com/office/powerpoint/2010/main" val="243340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4B9123-6129-4596-8C82-AEDEC510C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345" y="91219"/>
            <a:ext cx="11708781" cy="8838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Подходы к разработке рабочей программы по предмету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515D7A-2E06-4A03-9B17-0431FF162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346" y="1248938"/>
            <a:ext cx="11708780" cy="5475247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CE1E870-7E0E-4748-AA54-8234246000DB}"/>
              </a:ext>
            </a:extLst>
          </p:cNvPr>
          <p:cNvSpPr/>
          <p:nvPr/>
        </p:nvSpPr>
        <p:spPr>
          <a:xfrm>
            <a:off x="440923" y="1981021"/>
            <a:ext cx="10724225" cy="10830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/>
              <a:t>Основание для внесения изменений: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D437880-89E2-4346-A61D-9C33D75A6E62}"/>
              </a:ext>
            </a:extLst>
          </p:cNvPr>
          <p:cNvSpPr/>
          <p:nvPr/>
        </p:nvSpPr>
        <p:spPr>
          <a:xfrm>
            <a:off x="440923" y="3064097"/>
            <a:ext cx="10724225" cy="10830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/>
              <a:t>Отсутствие материально-технического оснащения </a:t>
            </a:r>
            <a:r>
              <a:rPr lang="ru-RU" sz="2800" u="sng" dirty="0"/>
              <a:t>для проведения практических работ </a:t>
            </a:r>
            <a:r>
              <a:rPr lang="ru-RU" sz="2800" dirty="0"/>
              <a:t>(перераспределение часов)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CEE539B-4EAD-45B2-8310-2F2685A7B690}"/>
              </a:ext>
            </a:extLst>
          </p:cNvPr>
          <p:cNvSpPr/>
          <p:nvPr/>
        </p:nvSpPr>
        <p:spPr>
          <a:xfrm>
            <a:off x="440923" y="4147173"/>
            <a:ext cx="10724225" cy="10830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/>
              <a:t>Запрос участников образовательных отношений </a:t>
            </a:r>
            <a:r>
              <a:rPr lang="ru-RU" sz="2800" u="sng" dirty="0"/>
              <a:t>на углубленное изучение тем и модулей</a:t>
            </a:r>
            <a:r>
              <a:rPr lang="ru-RU" sz="2800" dirty="0"/>
              <a:t> (перераспределение часов)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E46093C-ACB4-4DB9-BC71-22EAEC623181}"/>
              </a:ext>
            </a:extLst>
          </p:cNvPr>
          <p:cNvSpPr/>
          <p:nvPr/>
        </p:nvSpPr>
        <p:spPr>
          <a:xfrm>
            <a:off x="440923" y="5230250"/>
            <a:ext cx="10724225" cy="1083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u="sng" dirty="0"/>
              <a:t>Запрос региона, предприятий реального сектора экономики на ВАРИАТИВНЫЙ модуль</a:t>
            </a:r>
            <a:r>
              <a:rPr lang="ru-RU" sz="2800" dirty="0"/>
              <a:t> (перераспределение часов) 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1925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ADF59-95B0-4627-8678-F0F18299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839" y="151821"/>
            <a:ext cx="10996961" cy="6942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Подходы к разработке рабочей программы по предмету «Труд(технология)»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40DDBA-AFC7-4AA9-B7E6-8339542A0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839" y="1193180"/>
            <a:ext cx="11563815" cy="554497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2073B3E-2BD2-4AD3-BEFE-444C2B45B93F}"/>
              </a:ext>
            </a:extLst>
          </p:cNvPr>
          <p:cNvSpPr/>
          <p:nvPr/>
        </p:nvSpPr>
        <p:spPr>
          <a:xfrm>
            <a:off x="597519" y="1490339"/>
            <a:ext cx="10996961" cy="9055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Чтобы внести изменения, необходимо разработать: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1583E00-D13B-43F6-A7C5-CAB8BAA7196D}"/>
              </a:ext>
            </a:extLst>
          </p:cNvPr>
          <p:cNvSpPr/>
          <p:nvPr/>
        </p:nvSpPr>
        <p:spPr>
          <a:xfrm>
            <a:off x="597518" y="2363651"/>
            <a:ext cx="10996961" cy="9055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содержание вариативного модуля, тем, практических работ, проектов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024B15B-11C1-448B-8796-8358D405E0A6}"/>
              </a:ext>
            </a:extLst>
          </p:cNvPr>
          <p:cNvSpPr/>
          <p:nvPr/>
        </p:nvSpPr>
        <p:spPr>
          <a:xfrm>
            <a:off x="550414" y="3289149"/>
            <a:ext cx="10996961" cy="10009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предметные результаты и инструментарий для диагностики по ИНВАРИАНТНЫМ модулям, часы на изучение которых было сокращено (обязательно приложение в каждой РП)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4A95BC2-A3E1-4540-8D82-431AD69AC188}"/>
              </a:ext>
            </a:extLst>
          </p:cNvPr>
          <p:cNvSpPr/>
          <p:nvPr/>
        </p:nvSpPr>
        <p:spPr>
          <a:xfrm>
            <a:off x="597517" y="4310081"/>
            <a:ext cx="10996961" cy="10897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предметные результаты и инструментарий для диагностики по ВАРИАТИВНЫМ модулям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B59E733-3861-4259-AF8F-4695F911ED84}"/>
              </a:ext>
            </a:extLst>
          </p:cNvPr>
          <p:cNvSpPr/>
          <p:nvPr/>
        </p:nvSpPr>
        <p:spPr>
          <a:xfrm>
            <a:off x="597516" y="5386258"/>
            <a:ext cx="10996961" cy="99981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Утвердить рабочую программу</a:t>
            </a:r>
          </a:p>
        </p:txBody>
      </p:sp>
    </p:spTree>
    <p:extLst>
      <p:ext uri="{BB962C8B-B14F-4D97-AF65-F5344CB8AC3E}">
        <p14:creationId xmlns:p14="http://schemas.microsoft.com/office/powerpoint/2010/main" val="1399720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FCF3E-B988-4E10-A739-920587C73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792522" cy="727695"/>
          </a:xfrm>
        </p:spPr>
        <p:txBody>
          <a:bodyPr>
            <a:normAutofit/>
          </a:bodyPr>
          <a:lstStyle/>
          <a:p>
            <a:r>
              <a:rPr lang="ru-RU" sz="3600" b="1" dirty="0"/>
              <a:t>Учебный проект на уроках Труда (технологии)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DEF272-E689-4BB5-A71B-5B9891FC5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385" y="1092820"/>
            <a:ext cx="10792522" cy="576518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4D940B-7119-4734-9D31-7A3DCF6540C3}"/>
              </a:ext>
            </a:extLst>
          </p:cNvPr>
          <p:cNvSpPr/>
          <p:nvPr/>
        </p:nvSpPr>
        <p:spPr>
          <a:xfrm>
            <a:off x="826453" y="1101922"/>
            <a:ext cx="10515598" cy="701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Обязателен для всех обучающихся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049107-A241-4DD2-B9A9-41672B8C7FC9}"/>
              </a:ext>
            </a:extLst>
          </p:cNvPr>
          <p:cNvSpPr/>
          <p:nvPr/>
        </p:nvSpPr>
        <p:spPr>
          <a:xfrm>
            <a:off x="821643" y="1891630"/>
            <a:ext cx="10525217" cy="701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Выполняется на учебных занятиях (в урочное время)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EF30C1-2171-4CF6-B525-BF6C57ABA426}"/>
              </a:ext>
            </a:extLst>
          </p:cNvPr>
          <p:cNvSpPr/>
          <p:nvPr/>
        </p:nvSpPr>
        <p:spPr>
          <a:xfrm>
            <a:off x="816834" y="2722737"/>
            <a:ext cx="10525217" cy="6569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Выступает способом освоения содержания учебного модуля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4F70228-5756-4AC0-8A35-7933D3D22351}"/>
              </a:ext>
            </a:extLst>
          </p:cNvPr>
          <p:cNvSpPr/>
          <p:nvPr/>
        </p:nvSpPr>
        <p:spPr>
          <a:xfrm>
            <a:off x="816833" y="3539651"/>
            <a:ext cx="10525217" cy="701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Представляется в форме макета, конструкторского изделия, модели, какого-либо материального или виртуального объекта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1993674-FDBB-4A7C-8B0F-48DA1A02496D}"/>
              </a:ext>
            </a:extLst>
          </p:cNvPr>
          <p:cNvSpPr/>
          <p:nvPr/>
        </p:nvSpPr>
        <p:spPr>
          <a:xfrm>
            <a:off x="816833" y="4346345"/>
            <a:ext cx="10515598" cy="8433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Является основанием для оценки предметных результатов, способом формирования познавательных, коммуникативных и регулятивных УУД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932E923-C778-488E-9F50-388F042E97CF}"/>
              </a:ext>
            </a:extLst>
          </p:cNvPr>
          <p:cNvSpPr/>
          <p:nvPr/>
        </p:nvSpPr>
        <p:spPr>
          <a:xfrm>
            <a:off x="800468" y="5295081"/>
            <a:ext cx="10531963" cy="8433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Обязательно участие обучающихся в оценке и самооценке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28333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58278E-F22F-4605-829A-73C7F7FA9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0B194E-4439-47BB-91A8-93085A937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40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9029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B0483-9BFA-493C-9934-AD85CCDC9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ФРП по предмету Труд(технология)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D0A06C-A7E5-4161-A8A0-207DC2BF99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Обзор изменений</a:t>
            </a:r>
          </a:p>
        </p:txBody>
      </p:sp>
    </p:spTree>
    <p:extLst>
      <p:ext uri="{BB962C8B-B14F-4D97-AF65-F5344CB8AC3E}">
        <p14:creationId xmlns:p14="http://schemas.microsoft.com/office/powerpoint/2010/main" val="1475509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32CBD3-0109-420E-B87A-D00249962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Федеральный закон от 19.12.2023г. №618-ФЗ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166C50-7DC8-4CE5-9648-56A03EB5F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О внесении изменений в Федеральный закон «Об образовании в Российской Федерации»</a:t>
            </a:r>
          </a:p>
          <a:p>
            <a:pPr marL="0" indent="0">
              <a:buNone/>
            </a:pPr>
            <a:r>
              <a:rPr lang="ru-RU" dirty="0"/>
              <a:t>П.1 часть 6.3 ст. 12 изложить в следующей редакции: «6.3. При разработке ООП ООО организации…</a:t>
            </a:r>
            <a:r>
              <a:rPr lang="ru-RU" b="1" dirty="0"/>
              <a:t>предусматривают непосредственное применение при реализации обязательной части образовательной программы </a:t>
            </a:r>
            <a:r>
              <a:rPr lang="ru-RU" dirty="0"/>
              <a:t>ООО федеральных рабочих программ по учебным предметам… и Труд(технология) 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Вступает в силу с 1 сентября 2024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303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2555A-83AC-42AF-AE33-133014A91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385" y="365125"/>
            <a:ext cx="11653025" cy="1325563"/>
          </a:xfrm>
        </p:spPr>
        <p:txBody>
          <a:bodyPr>
            <a:normAutofit/>
          </a:bodyPr>
          <a:lstStyle/>
          <a:p>
            <a:r>
              <a:rPr lang="ru-RU" sz="3200" b="1" dirty="0"/>
              <a:t>Новое в программе предмета Труд(технология) на уровне ООО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28BFE7-20E2-44FD-9D5A-E660C287B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Новое </a:t>
            </a:r>
            <a:r>
              <a:rPr lang="ru-RU" b="1" dirty="0"/>
              <a:t>название </a:t>
            </a:r>
            <a:r>
              <a:rPr lang="ru-RU" dirty="0"/>
              <a:t>предмета </a:t>
            </a:r>
            <a:r>
              <a:rPr lang="ru-RU" b="1" dirty="0"/>
              <a:t>Труд (технология)</a:t>
            </a:r>
          </a:p>
          <a:p>
            <a:r>
              <a:rPr lang="ru-RU" dirty="0"/>
              <a:t>Новый </a:t>
            </a:r>
            <a:r>
              <a:rPr lang="ru-RU" b="1" dirty="0"/>
              <a:t>статус </a:t>
            </a:r>
            <a:r>
              <a:rPr lang="ru-RU" dirty="0"/>
              <a:t>предмета: «непосредственное применение при реализации обязательной части образовательной программы» </a:t>
            </a:r>
          </a:p>
          <a:p>
            <a:r>
              <a:rPr lang="ru-RU" b="1" dirty="0"/>
              <a:t>Цель</a:t>
            </a:r>
            <a:r>
              <a:rPr lang="ru-RU" dirty="0"/>
              <a:t>: Воспитание человека труда ведущая задача предмета Труд(технология)</a:t>
            </a:r>
          </a:p>
          <a:p>
            <a:r>
              <a:rPr lang="ru-RU" b="1" dirty="0"/>
              <a:t>Структура: </a:t>
            </a:r>
            <a:r>
              <a:rPr lang="ru-RU" dirty="0"/>
              <a:t>5 инвариантных модулей, внесены </a:t>
            </a:r>
            <a:r>
              <a:rPr lang="ru-RU" b="1" dirty="0"/>
              <a:t>изменения </a:t>
            </a:r>
            <a:r>
              <a:rPr lang="ru-RU" dirty="0"/>
              <a:t>в количестве часов и содержании модулей</a:t>
            </a:r>
          </a:p>
          <a:p>
            <a:r>
              <a:rPr lang="ru-RU" dirty="0"/>
              <a:t>Программу можно дополнить </a:t>
            </a:r>
            <a:r>
              <a:rPr lang="ru-RU" b="1" dirty="0"/>
              <a:t>вариативными модулями</a:t>
            </a:r>
            <a:endParaRPr lang="ru-RU" dirty="0"/>
          </a:p>
          <a:p>
            <a:r>
              <a:rPr lang="ru-RU" b="1" dirty="0"/>
              <a:t>Учебные проекты </a:t>
            </a:r>
            <a:r>
              <a:rPr lang="ru-RU" dirty="0"/>
              <a:t>– подготовка школьника к защите индивидуального проекта в 9 классе.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32545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E7198-82F3-412B-B791-A4E77306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221" y="0"/>
            <a:ext cx="10515600" cy="691318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Задачи курса ООО «Труд(технология)»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4F1E5E-47C6-418D-B371-028777312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659" y="523783"/>
            <a:ext cx="11345663" cy="611119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/>
              <a:t>Подготовка личности к трудовой, преобразовательной деятельности, в том числе на мотивационном уровне – формирование потребности и уважительного отношения к труду, социально ориентированной деятельности</a:t>
            </a:r>
            <a:r>
              <a:rPr lang="ru-RU" dirty="0"/>
              <a:t>;</a:t>
            </a:r>
          </a:p>
          <a:p>
            <a:pPr marL="514350" indent="-514350">
              <a:buAutoNum type="arabicPeriod"/>
            </a:pPr>
            <a:r>
              <a:rPr lang="ru-RU" dirty="0"/>
              <a:t>Овладение знаниями, умениями и опытом деятельности в предметной области «Технология».</a:t>
            </a:r>
          </a:p>
          <a:p>
            <a:pPr marL="514350" indent="-514350">
              <a:buAutoNum type="arabicPeriod"/>
            </a:pPr>
            <a:r>
              <a:rPr lang="ru-RU" dirty="0"/>
              <a:t>Овладение трудовыми умениями и необходимыми технологическими знаниями по преобразованию материи, энергии и информации в соответствии с поставленными целями, исходя из экономических, социальных, экологических, эстетических критериев, а также критериев личной и общественной безопасности. </a:t>
            </a:r>
          </a:p>
          <a:p>
            <a:pPr marL="514350" indent="-514350">
              <a:buAutoNum type="arabicPeriod"/>
            </a:pPr>
            <a:r>
              <a:rPr lang="ru-RU" dirty="0"/>
              <a:t>Формирование у обучающихся культуры проектной и исследовательской деятельности, готовности к предложению и осуществлению новых технологических решений. </a:t>
            </a:r>
          </a:p>
          <a:p>
            <a:pPr marL="514350" indent="-514350">
              <a:buAutoNum type="arabicPeriod" startAt="5"/>
            </a:pPr>
            <a:r>
              <a:rPr lang="ru-RU" dirty="0"/>
              <a:t>Формирование у обучающихся навыка использования в трудовой деятельности цифровых инструментов и программных сервисов, когнитивных инструментов и технологий. </a:t>
            </a:r>
          </a:p>
          <a:p>
            <a:pPr marL="514350" indent="-514350">
              <a:buAutoNum type="arabicPeriod" startAt="5"/>
            </a:pPr>
            <a:r>
              <a:rPr lang="ru-RU" dirty="0"/>
              <a:t>Развитие умений оценивать свои профессиональные интересы и склонности в плане подготовки к будущей профессиональной деятельности, владение методиками оценки своих профессиональных предпочтений</a:t>
            </a:r>
          </a:p>
        </p:txBody>
      </p:sp>
    </p:spTree>
    <p:extLst>
      <p:ext uri="{BB962C8B-B14F-4D97-AF65-F5344CB8AC3E}">
        <p14:creationId xmlns:p14="http://schemas.microsoft.com/office/powerpoint/2010/main" val="53087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8B4DF-5462-40F3-A980-835152774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3021"/>
          </a:xfrm>
        </p:spPr>
        <p:txBody>
          <a:bodyPr>
            <a:normAutofit/>
          </a:bodyPr>
          <a:lstStyle/>
          <a:p>
            <a:r>
              <a:rPr lang="ru-RU" sz="4000" b="1" dirty="0"/>
              <a:t>Инвариантные (обязательные) модули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68F762-B629-4D74-AA15-2078E29BE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746" y="1170878"/>
            <a:ext cx="11407698" cy="532199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60308CA-86B4-4AF5-809F-A905D9214B9F}"/>
              </a:ext>
            </a:extLst>
          </p:cNvPr>
          <p:cNvSpPr/>
          <p:nvPr/>
        </p:nvSpPr>
        <p:spPr>
          <a:xfrm>
            <a:off x="603680" y="1380536"/>
            <a:ext cx="10892901" cy="8057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Модуль «Производство и технологии»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F90C64-6BAD-4D6F-AA47-FCC0DE6FDBC8}"/>
              </a:ext>
            </a:extLst>
          </p:cNvPr>
          <p:cNvSpPr/>
          <p:nvPr/>
        </p:nvSpPr>
        <p:spPr>
          <a:xfrm>
            <a:off x="603682" y="2340889"/>
            <a:ext cx="10892899" cy="8057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Модуль «Компьютерная графика. Черчение»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84CC2A-3C28-4ECC-88B8-4BB5356544C0}"/>
              </a:ext>
            </a:extLst>
          </p:cNvPr>
          <p:cNvSpPr/>
          <p:nvPr/>
        </p:nvSpPr>
        <p:spPr>
          <a:xfrm>
            <a:off x="603680" y="3344679"/>
            <a:ext cx="10892901" cy="9148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/>
              <a:t>Модуль «3</a:t>
            </a:r>
            <a:r>
              <a:rPr lang="en-US" sz="3600" b="1" dirty="0"/>
              <a:t>D</a:t>
            </a:r>
            <a:r>
              <a:rPr lang="ru-RU" sz="3600" b="1" dirty="0"/>
              <a:t>-моделирование, прототипирование, макетирование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15BCA31-AFF4-4DB1-A7C2-A0CC29010910}"/>
              </a:ext>
            </a:extLst>
          </p:cNvPr>
          <p:cNvSpPr/>
          <p:nvPr/>
        </p:nvSpPr>
        <p:spPr>
          <a:xfrm>
            <a:off x="603682" y="4508878"/>
            <a:ext cx="10892900" cy="9090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Модуль «Технологии обработки материалов и пищевых продуктов»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C07979-003D-462B-84E8-499426F0A9F2}"/>
              </a:ext>
            </a:extLst>
          </p:cNvPr>
          <p:cNvSpPr/>
          <p:nvPr/>
        </p:nvSpPr>
        <p:spPr>
          <a:xfrm>
            <a:off x="603680" y="5519854"/>
            <a:ext cx="10892901" cy="7655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7030A0"/>
                </a:solidFill>
              </a:rPr>
              <a:t>Модуль «Робототехника»</a:t>
            </a:r>
          </a:p>
        </p:txBody>
      </p:sp>
    </p:spTree>
    <p:extLst>
      <p:ext uri="{BB962C8B-B14F-4D97-AF65-F5344CB8AC3E}">
        <p14:creationId xmlns:p14="http://schemas.microsoft.com/office/powerpoint/2010/main" val="940650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8D03D-155C-4106-AAA3-6D9BC264E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29" y="344043"/>
            <a:ext cx="11924371" cy="791737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распределение часов по предмету «Труд(технология)»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5186E7D-6F4A-4F28-93A2-5BDE5EF817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042966"/>
              </p:ext>
            </p:extLst>
          </p:nvPr>
        </p:nvGraphicFramePr>
        <p:xfrm>
          <a:off x="656948" y="1226634"/>
          <a:ext cx="10848512" cy="52873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0598">
                  <a:extLst>
                    <a:ext uri="{9D8B030D-6E8A-4147-A177-3AD203B41FA5}">
                      <a16:colId xmlns:a16="http://schemas.microsoft.com/office/drawing/2014/main" val="3221064625"/>
                    </a:ext>
                  </a:extLst>
                </a:gridCol>
                <a:gridCol w="6097914">
                  <a:extLst>
                    <a:ext uri="{9D8B030D-6E8A-4147-A177-3AD203B41FA5}">
                      <a16:colId xmlns:a16="http://schemas.microsoft.com/office/drawing/2014/main" val="2776461099"/>
                    </a:ext>
                  </a:extLst>
                </a:gridCol>
              </a:tblGrid>
              <a:tr h="921651">
                <a:tc>
                  <a:txBody>
                    <a:bodyPr/>
                    <a:lstStyle/>
                    <a:p>
                      <a:r>
                        <a:rPr lang="ru-RU" sz="2000" b="1" dirty="0"/>
                        <a:t>ФРП ООО по предмету «Технология» 2023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ФРП ООО по предмету «Труд (технология)» 2024 г.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453745"/>
                  </a:ext>
                </a:extLst>
              </a:tr>
              <a:tr h="940385">
                <a:tc>
                  <a:txBody>
                    <a:bodyPr/>
                    <a:lstStyle/>
                    <a:p>
                      <a:r>
                        <a:rPr lang="ru-RU" sz="2000" b="1" dirty="0"/>
                        <a:t>Модуль «Производство и технологии» </a:t>
                      </a:r>
                    </a:p>
                    <a:p>
                      <a:r>
                        <a:rPr lang="ru-RU" sz="2000" dirty="0"/>
                        <a:t>34 часа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Модуль «Производство и технологии» 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20 часов</a:t>
                      </a:r>
                      <a:r>
                        <a:rPr lang="ru-RU" sz="2000" dirty="0"/>
                        <a:t>; </a:t>
                      </a:r>
                    </a:p>
                    <a:p>
                      <a:r>
                        <a:rPr lang="ru-RU" sz="2000" dirty="0"/>
                        <a:t>по 4 часа с 5 по 9 класс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37825"/>
                  </a:ext>
                </a:extLst>
              </a:tr>
              <a:tr h="940385">
                <a:tc>
                  <a:txBody>
                    <a:bodyPr/>
                    <a:lstStyle/>
                    <a:p>
                      <a:r>
                        <a:rPr lang="ru-RU" sz="2000" b="1" dirty="0"/>
                        <a:t>Модуль «Компьютерная графика. Черчение» </a:t>
                      </a:r>
                    </a:p>
                    <a:p>
                      <a:r>
                        <a:rPr lang="ru-RU" sz="2000" dirty="0"/>
                        <a:t>34 часа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Модуль «Компьютерная графика. Черчение» </a:t>
                      </a:r>
                    </a:p>
                    <a:p>
                      <a:r>
                        <a:rPr lang="ru-RU" sz="2000" dirty="0"/>
                        <a:t>34 часа (без изменений)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750536"/>
                  </a:ext>
                </a:extLst>
              </a:tr>
              <a:tr h="1432341">
                <a:tc>
                  <a:txBody>
                    <a:bodyPr/>
                    <a:lstStyle/>
                    <a:p>
                      <a:r>
                        <a:rPr lang="ru-RU" sz="2000" b="1" dirty="0"/>
                        <a:t>Модуль «3D-моделирование, прототипирование, макетирование» </a:t>
                      </a:r>
                    </a:p>
                    <a:p>
                      <a:r>
                        <a:rPr lang="ru-RU" sz="2000" dirty="0"/>
                        <a:t>34 часа; в 7 классе – 12 ч., в 8 и 9 классах по 11 часов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Модуль «3D-моделирование, прототипирование, макетирование»</a:t>
                      </a:r>
                      <a:r>
                        <a:rPr lang="ru-RU" sz="2000" dirty="0"/>
                        <a:t> </a:t>
                      </a:r>
                    </a:p>
                    <a:p>
                      <a:r>
                        <a:rPr lang="ru-RU" sz="2000" dirty="0"/>
                        <a:t>34 часа; </a:t>
                      </a:r>
                    </a:p>
                    <a:p>
                      <a:r>
                        <a:rPr lang="ru-RU" sz="2000" dirty="0"/>
                        <a:t>в 7 классе – 10 ч., в 8 и 9 классах по 12 часов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195398"/>
                  </a:ext>
                </a:extLst>
              </a:tr>
              <a:tr h="921651">
                <a:tc>
                  <a:txBody>
                    <a:bodyPr/>
                    <a:lstStyle/>
                    <a:p>
                      <a:r>
                        <a:rPr lang="ru-RU" sz="2000" b="1" dirty="0"/>
                        <a:t>Модуль «Робототехника» </a:t>
                      </a:r>
                    </a:p>
                    <a:p>
                      <a:r>
                        <a:rPr lang="ru-RU" sz="2000" dirty="0"/>
                        <a:t>88 часов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Модуль «Робототехника» </a:t>
                      </a:r>
                    </a:p>
                    <a:p>
                      <a:r>
                        <a:rPr lang="ru-RU" sz="2000" dirty="0"/>
                        <a:t>88 часов (без изменений)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976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113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ADA1D-871D-4BC2-A18F-EFEEE2932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94" y="0"/>
            <a:ext cx="11954106" cy="560426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распределение часов по предмету «Труд(технология)»</a:t>
            </a:r>
            <a:endParaRPr lang="ru-RU" sz="32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BD62F9A1-95A0-4C60-B09D-1E44B97B8B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191324"/>
              </p:ext>
            </p:extLst>
          </p:nvPr>
        </p:nvGraphicFramePr>
        <p:xfrm>
          <a:off x="603683" y="665825"/>
          <a:ext cx="10919534" cy="5361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70114">
                  <a:extLst>
                    <a:ext uri="{9D8B030D-6E8A-4147-A177-3AD203B41FA5}">
                      <a16:colId xmlns:a16="http://schemas.microsoft.com/office/drawing/2014/main" val="3286149782"/>
                    </a:ext>
                  </a:extLst>
                </a:gridCol>
                <a:gridCol w="5649420">
                  <a:extLst>
                    <a:ext uri="{9D8B030D-6E8A-4147-A177-3AD203B41FA5}">
                      <a16:colId xmlns:a16="http://schemas.microsoft.com/office/drawing/2014/main" val="1629566818"/>
                    </a:ext>
                  </a:extLst>
                </a:gridCol>
              </a:tblGrid>
              <a:tr h="586222">
                <a:tc>
                  <a:txBody>
                    <a:bodyPr/>
                    <a:lstStyle/>
                    <a:p>
                      <a:r>
                        <a:rPr lang="ru-RU" sz="2000" b="1" dirty="0"/>
                        <a:t>ФРП ООО по предмету «Технология» 2023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ФРП ООО по предмету «Труд (технология)» 2024 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755709"/>
                  </a:ext>
                </a:extLst>
              </a:tr>
              <a:tr h="1116760">
                <a:tc>
                  <a:txBody>
                    <a:bodyPr/>
                    <a:lstStyle/>
                    <a:p>
                      <a:r>
                        <a:rPr lang="ru-RU" sz="2000" b="1" dirty="0"/>
                        <a:t>Модуль «Технологии обработки материалов и пищевых продуктов» </a:t>
                      </a:r>
                      <a:r>
                        <a:rPr lang="ru-RU" sz="2000" dirty="0"/>
                        <a:t>84 часа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Модуль «Технологии обработки материалов и пищевых продуктов»</a:t>
                      </a:r>
                    </a:p>
                    <a:p>
                      <a:r>
                        <a:rPr lang="ru-RU" sz="2000" dirty="0"/>
                        <a:t>98 часов (увеличено кол-во часов)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363605"/>
                  </a:ext>
                </a:extLst>
              </a:tr>
              <a:tr h="1116760">
                <a:tc>
                  <a:txBody>
                    <a:bodyPr/>
                    <a:lstStyle/>
                    <a:p>
                      <a:r>
                        <a:rPr lang="ru-RU" sz="2000" b="1" dirty="0"/>
                        <a:t>Тематический блок «Технологии обработки конструкционных материалов» </a:t>
                      </a:r>
                    </a:p>
                    <a:p>
                      <a:r>
                        <a:rPr lang="ru-RU" sz="2000" dirty="0"/>
                        <a:t>42 часа; по 14 часов с 5 по 7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Тематический блок «Технологии обработки конструкционных материалов»</a:t>
                      </a:r>
                      <a:r>
                        <a:rPr lang="ru-RU" sz="2000" b="1" dirty="0"/>
                        <a:t> </a:t>
                      </a:r>
                    </a:p>
                    <a:p>
                      <a:r>
                        <a:rPr lang="ru-RU" sz="2000" dirty="0"/>
                        <a:t>42 часа; по 14 часов с 5 по 7 класс (без изменений)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573132"/>
                  </a:ext>
                </a:extLst>
              </a:tr>
              <a:tr h="1116760">
                <a:tc>
                  <a:txBody>
                    <a:bodyPr/>
                    <a:lstStyle/>
                    <a:p>
                      <a:r>
                        <a:rPr lang="ru-RU" sz="2000" b="1" dirty="0"/>
                        <a:t>Тематический блок «Технологии обработки текстильных материалов» </a:t>
                      </a:r>
                    </a:p>
                    <a:p>
                      <a:r>
                        <a:rPr lang="ru-RU" sz="2000" dirty="0"/>
                        <a:t>24 часа; в 5 и 6 классах по 12 часов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Тематический блок «Технологии обработки текстильных материалов» </a:t>
                      </a:r>
                    </a:p>
                    <a:p>
                      <a:r>
                        <a:rPr lang="ru-RU" sz="2000" dirty="0"/>
                        <a:t>34 часа в 5 и 6 классах по 14 часов, в 7 классе – 6 ч.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55305"/>
                  </a:ext>
                </a:extLst>
              </a:tr>
              <a:tr h="1276814">
                <a:tc>
                  <a:txBody>
                    <a:bodyPr/>
                    <a:lstStyle/>
                    <a:p>
                      <a:r>
                        <a:rPr lang="ru-RU" sz="2000" b="1" dirty="0"/>
                        <a:t>Тематический блок «Технологии обработки пищевых продуктов» </a:t>
                      </a:r>
                    </a:p>
                    <a:p>
                      <a:r>
                        <a:rPr lang="ru-RU" sz="2000" dirty="0"/>
                        <a:t>18 часов; в 5 – 7 классах по 6 часов, в 7 классе – 6 часов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Тематический блок «Технологии обработки пищевых продуктов» </a:t>
                      </a:r>
                    </a:p>
                    <a:p>
                      <a:r>
                        <a:rPr lang="ru-RU" sz="2000" dirty="0"/>
                        <a:t>22 часа; в 5 и 6 классах по 8 часов, в 7 классе – 6 часов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491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58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7F86F-147F-4CF6-9638-32EFBA0FA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73" y="365126"/>
            <a:ext cx="11753386" cy="906113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Изменения в содержании учебного предмета «Труд(технология)»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B56F52-4ACF-4BCD-B21E-66E4C2A2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57" y="1349298"/>
            <a:ext cx="10875147" cy="482068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Модуль «Производство и технологии» 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Сокращено</a:t>
            </a:r>
            <a:r>
              <a:rPr lang="ru-RU" dirty="0"/>
              <a:t> </a:t>
            </a:r>
            <a:r>
              <a:rPr lang="ru-RU" b="1" dirty="0"/>
              <a:t>и уточнено содержание: особое внимание трудовой деятельности человека. </a:t>
            </a:r>
          </a:p>
          <a:p>
            <a:pPr marL="0" indent="0">
              <a:buNone/>
            </a:pPr>
            <a:r>
              <a:rPr lang="ru-RU" dirty="0"/>
              <a:t>Уточнены темы, связанные с изучением профессий: Какие бывают профессии. Мир труда и профессий. Социальная значимость профессий. Инженерные профессии. Профессии, связанные с дизайном, их востребованность на рынке труда. Мир профессий. Профессия, квалификация и компетенции. Выбор профессии в зависимости от интересов и способностей человека. Профессиональное самоопределение. Предпринимательство и предприниматель. </a:t>
            </a:r>
          </a:p>
          <a:p>
            <a:pPr marL="0" indent="0">
              <a:buNone/>
            </a:pPr>
            <a:r>
              <a:rPr lang="ru-RU" b="1" dirty="0"/>
              <a:t>Уточнены предметные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13604078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208</TotalTime>
  <Words>1488</Words>
  <Application>Microsoft Office PowerPoint</Application>
  <PresentationFormat>Широкоэкранный</PresentationFormat>
  <Paragraphs>140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Garamond</vt:lpstr>
      <vt:lpstr>Натуральные материалы</vt:lpstr>
      <vt:lpstr>Особенности разработки рабочих программ по Труду (технологии)</vt:lpstr>
      <vt:lpstr>ФРП по предмету Труд(технология)</vt:lpstr>
      <vt:lpstr>Федеральный закон от 19.12.2023г. №618-ФЗ</vt:lpstr>
      <vt:lpstr>Новое в программе предмета Труд(технология) на уровне ООО</vt:lpstr>
      <vt:lpstr>Задачи курса ООО «Труд(технология)»</vt:lpstr>
      <vt:lpstr>Инвариантные (обязательные) модули</vt:lpstr>
      <vt:lpstr>Изменения в распределение часов по предмету «Труд(технология)»</vt:lpstr>
      <vt:lpstr>Изменения в распределение часов по предмету «Труд(технология)»</vt:lpstr>
      <vt:lpstr>Изменения в содержании учебного предмета «Труд(технология)»</vt:lpstr>
      <vt:lpstr>Изменения в содержании учебного предмета «Труд(технология)»</vt:lpstr>
      <vt:lpstr>Изменения в содержании учебного предмета «Труд(технология)»</vt:lpstr>
      <vt:lpstr>Изменения в содержании учебного предмета «Труд(технология)»</vt:lpstr>
      <vt:lpstr>Разработка рабочей программы по предмету «Труд(технология)»</vt:lpstr>
      <vt:lpstr>Подходы к разработке рабочей программы по предмету «Труд(технология)»</vt:lpstr>
      <vt:lpstr>Подходы к разработке рабочей программы по предмету «Труд(технология)»</vt:lpstr>
      <vt:lpstr>Подходы к разработке рабочей программы по предмету «Труд(технология)»</vt:lpstr>
      <vt:lpstr>Учебный проект на уроках Труда (технологии)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разработки рабочих программ по Труду (технологии). ФРП, обзор изменений</dc:title>
  <dc:creator>user</dc:creator>
  <cp:lastModifiedBy>user</cp:lastModifiedBy>
  <cp:revision>5</cp:revision>
  <dcterms:created xsi:type="dcterms:W3CDTF">2024-08-28T08:39:53Z</dcterms:created>
  <dcterms:modified xsi:type="dcterms:W3CDTF">2024-09-08T07:58:26Z</dcterms:modified>
</cp:coreProperties>
</file>