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2"/>
  </p:notesMasterIdLst>
  <p:sldIdLst>
    <p:sldId id="256" r:id="rId3"/>
    <p:sldId id="258" r:id="rId4"/>
    <p:sldId id="261" r:id="rId5"/>
    <p:sldId id="263" r:id="rId6"/>
    <p:sldId id="262" r:id="rId7"/>
    <p:sldId id="357" r:id="rId8"/>
    <p:sldId id="272" r:id="rId9"/>
    <p:sldId id="396" r:id="rId10"/>
    <p:sldId id="356" r:id="rId11"/>
    <p:sldId id="374" r:id="rId12"/>
    <p:sldId id="265" r:id="rId13"/>
    <p:sldId id="273" r:id="rId14"/>
    <p:sldId id="270" r:id="rId15"/>
    <p:sldId id="353" r:id="rId16"/>
    <p:sldId id="352" r:id="rId17"/>
    <p:sldId id="331" r:id="rId18"/>
    <p:sldId id="332" r:id="rId19"/>
    <p:sldId id="333" r:id="rId20"/>
    <p:sldId id="399" r:id="rId21"/>
    <p:sldId id="418" r:id="rId22"/>
    <p:sldId id="419" r:id="rId23"/>
    <p:sldId id="355" r:id="rId24"/>
    <p:sldId id="397" r:id="rId25"/>
    <p:sldId id="318" r:id="rId26"/>
    <p:sldId id="330" r:id="rId27"/>
    <p:sldId id="415" r:id="rId28"/>
    <p:sldId id="414" r:id="rId29"/>
    <p:sldId id="421" r:id="rId30"/>
    <p:sldId id="334" r:id="rId31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827"/>
  </p:normalViewPr>
  <p:slideViewPr>
    <p:cSldViewPr showGuides="1"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308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56736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77229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17677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ru-RU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ru-RU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ru-RU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ru-RU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5529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dirty="0"/>
              <a:t>Образец заголовка</a:t>
            </a:r>
          </a:p>
        </p:txBody>
      </p:sp>
      <p:sp>
        <p:nvSpPr>
          <p:cNvPr id="55299" name="Замещающий текст 5529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Образец текста</a:t>
            </a:r>
          </a:p>
          <a:p>
            <a:pPr lvl="1"/>
            <a:r>
              <a:rPr dirty="0"/>
              <a:t>Второй уровень</a:t>
            </a:r>
          </a:p>
          <a:p>
            <a:pPr lvl="2"/>
            <a:r>
              <a:rPr dirty="0"/>
              <a:t>Третий уровень</a:t>
            </a:r>
          </a:p>
          <a:p>
            <a:pPr lvl="3"/>
            <a:r>
              <a:rPr dirty="0"/>
              <a:t>Четвертый уровень</a:t>
            </a:r>
          </a:p>
          <a:p>
            <a:pPr lvl="4"/>
            <a:r>
              <a:rPr dirty="0"/>
              <a:t>Пятый уровень</a:t>
            </a:r>
          </a:p>
        </p:txBody>
      </p:sp>
      <p:sp>
        <p:nvSpPr>
          <p:cNvPr id="55300" name="Замещающая дата 5529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ru-RU"/>
              <a:t>09.12.2024</a:t>
            </a:fld>
            <a:endParaRPr lang="ru-RU"/>
          </a:p>
        </p:txBody>
      </p:sp>
      <p:sp>
        <p:nvSpPr>
          <p:cNvPr id="55301" name="Замещающий нижний колонтитул 5530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ru-RU"/>
          </a:p>
        </p:txBody>
      </p:sp>
      <p:sp>
        <p:nvSpPr>
          <p:cNvPr id="55302" name="Замещающий номер слайда 5530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5529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dirty="0"/>
              <a:t>Образец заголовка</a:t>
            </a:r>
          </a:p>
        </p:txBody>
      </p:sp>
      <p:sp>
        <p:nvSpPr>
          <p:cNvPr id="55299" name="Замещающий текст 5529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Образец текста</a:t>
            </a:r>
          </a:p>
          <a:p>
            <a:pPr lvl="1"/>
            <a:r>
              <a:rPr dirty="0"/>
              <a:t>Второй уровень</a:t>
            </a:r>
          </a:p>
          <a:p>
            <a:pPr lvl="2"/>
            <a:r>
              <a:rPr dirty="0"/>
              <a:t>Третий уровень</a:t>
            </a:r>
          </a:p>
          <a:p>
            <a:pPr lvl="3"/>
            <a:r>
              <a:rPr dirty="0"/>
              <a:t>Четвертый уровень</a:t>
            </a:r>
          </a:p>
          <a:p>
            <a:pPr lvl="4"/>
            <a:r>
              <a:rPr dirty="0"/>
              <a:t>Пятый уровень</a:t>
            </a:r>
          </a:p>
        </p:txBody>
      </p:sp>
      <p:sp>
        <p:nvSpPr>
          <p:cNvPr id="55300" name="Замещающая дата 5529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ru-RU"/>
              <a:t>09.12.2024</a:t>
            </a:fld>
            <a:endParaRPr lang="ru-RU"/>
          </a:p>
        </p:txBody>
      </p:sp>
      <p:sp>
        <p:nvSpPr>
          <p:cNvPr id="55301" name="Замещающий нижний колонтитул 5530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ru-RU"/>
          </a:p>
        </p:txBody>
      </p:sp>
      <p:sp>
        <p:nvSpPr>
          <p:cNvPr id="55302" name="Замещающий номер слайда 5530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11.bin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19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6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5121"/>
          <p:cNvSpPr>
            <a:spLocks noGrp="1"/>
          </p:cNvSpPr>
          <p:nvPr>
            <p:ph type="ctrTitle"/>
          </p:nvPr>
        </p:nvSpPr>
        <p:spPr>
          <a:xfrm>
            <a:off x="76200" y="2743200"/>
            <a:ext cx="9144000" cy="1470025"/>
          </a:xfrm>
        </p:spPr>
        <p:txBody>
          <a:bodyPr anchor="ctr" anchorCtr="0"/>
          <a:lstStyle/>
          <a:p>
            <a:pPr defTabSz="914400">
              <a:buClrTx/>
              <a:buSzTx/>
              <a:buFontTx/>
              <a:buNone/>
            </a:pPr>
            <a:r>
              <a:rPr lang="ru-RU" altLang="ko-KR" sz="3600" b="1" kern="1200" baseline="0">
                <a:solidFill>
                  <a:srgbClr val="0000FF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Реализация плана мероприятий </a:t>
            </a:r>
            <a:br>
              <a:rPr lang="ru-RU" altLang="ko-KR" sz="3600" b="1" kern="1200" baseline="0">
                <a:solidFill>
                  <a:srgbClr val="0000FF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ru-RU" altLang="ko-KR" sz="3600" b="1" kern="1200" baseline="0">
                <a:solidFill>
                  <a:srgbClr val="0000FF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по введению в ОО нового учебного</a:t>
            </a:r>
            <a:br>
              <a:rPr lang="ru-RU" altLang="ko-KR" sz="3600" b="1" kern="1200" baseline="0">
                <a:solidFill>
                  <a:srgbClr val="0000FF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ru-RU" altLang="ko-KR" sz="3600" b="1" kern="1200" baseline="0">
                <a:solidFill>
                  <a:srgbClr val="0000FF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предмета «Труд («технология»)</a:t>
            </a:r>
            <a:r>
              <a:rPr sz="4000" b="1" kern="1200" baseline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sz="4000" b="1" kern="1200" baseline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altLang="ko-KR" sz="4000" b="1" kern="1200" baseline="0">
                <a:solidFill>
                  <a:srgbClr val="0000FF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ru-RU" altLang="ko-KR" sz="4000" b="1" kern="1200" baseline="0">
                <a:solidFill>
                  <a:srgbClr val="0000FF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endParaRPr sz="4000" b="1" kern="1200" baseline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23" name="Подзаголовок 5122"/>
          <p:cNvSpPr>
            <a:spLocks noGrp="1"/>
          </p:cNvSpPr>
          <p:nvPr>
            <p:ph type="subTitle" idx="1"/>
          </p:nvPr>
        </p:nvSpPr>
        <p:spPr>
          <a:xfrm>
            <a:off x="228600" y="4572000"/>
            <a:ext cx="8686800" cy="1524000"/>
          </a:xfrm>
        </p:spPr>
        <p:txBody>
          <a:bodyPr/>
          <a:lstStyle/>
          <a:p>
            <a:pPr algn="r" defTabSz="914400">
              <a:buClrTx/>
              <a:buSzTx/>
              <a:buFontTx/>
            </a:pPr>
            <a:r>
              <a:rPr sz="2800" b="1" kern="1200" baseline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Учитель т</a:t>
            </a:r>
            <a:r>
              <a:rPr lang="ru-RU" sz="2800" b="1" kern="1200" baseline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руда </a:t>
            </a:r>
            <a:r>
              <a:rPr sz="2800" b="1" kern="1200" baseline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ВКК </a:t>
            </a:r>
          </a:p>
          <a:p>
            <a:pPr algn="r" defTabSz="914400">
              <a:buClrTx/>
              <a:buSzTx/>
              <a:buFontTx/>
            </a:pPr>
            <a:r>
              <a:rPr sz="2800" b="1" kern="1200" baseline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Кириллова Светлана Николаевна</a:t>
            </a:r>
          </a:p>
          <a:p>
            <a:pPr algn="r" defTabSz="914400">
              <a:buClrTx/>
              <a:buSzTx/>
              <a:buFontTx/>
            </a:pPr>
            <a:endParaRPr sz="2000" b="1" kern="1200" baseline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defTabSz="914400">
              <a:buClrTx/>
              <a:buSzTx/>
              <a:buFontTx/>
            </a:pPr>
            <a:r>
              <a:rPr lang="ru-RU" sz="2400" b="1" kern="1200" baseline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09</a:t>
            </a:r>
            <a:r>
              <a:rPr sz="2400" b="1" kern="1200" baseline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r>
              <a:rPr lang="ru-RU" sz="2400" b="1" kern="1200" baseline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12</a:t>
            </a:r>
            <a:r>
              <a:rPr sz="2400" b="1" kern="1200" baseline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.202</a:t>
            </a:r>
            <a:r>
              <a:rPr lang="ru-RU" sz="2400" b="1" kern="1200" baseline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4</a:t>
            </a:r>
            <a:r>
              <a:rPr sz="2400" b="1" kern="1200" baseline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г.</a:t>
            </a:r>
            <a:endParaRPr sz="2400" b="1" kern="1200" baseline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24" name="Прямоугольник 5123"/>
          <p:cNvSpPr/>
          <p:nvPr/>
        </p:nvSpPr>
        <p:spPr>
          <a:xfrm>
            <a:off x="1447800" y="304800"/>
            <a:ext cx="6604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МБОУ</a:t>
            </a:r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«Образовательный комплекс 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«Пущино» </a:t>
            </a:r>
            <a:b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корпус 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гимназия</a:t>
            </a:r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г.Пущино</a:t>
            </a:r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г.о.Серпухов</a:t>
            </a:r>
            <a:endParaRPr lang="ru-RU" sz="2400" b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8" name="Прямоугольник 5127" descr="Текст 2023 год педагога и наставника и пеликан.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ru-RU" altLang="en-US"/>
          </a:p>
        </p:txBody>
      </p:sp>
      <p:pic>
        <p:nvPicPr>
          <p:cNvPr id="5132" name="Изображение 5131" descr="0x0_773x580__size__logo"/>
          <p:cNvPicPr>
            <a:picLocks noChangeAspect="1"/>
          </p:cNvPicPr>
          <p:nvPr/>
        </p:nvPicPr>
        <p:blipFill>
          <a:blip r:embed="rId2"/>
          <a:srcRect l="15141" r="16719" b="5817"/>
          <a:stretch>
            <a:fillRect/>
          </a:stretch>
        </p:blipFill>
        <p:spPr>
          <a:xfrm>
            <a:off x="228600" y="304800"/>
            <a:ext cx="1174750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/>
        </p:nvSpPr>
        <p:spPr>
          <a:xfrm>
            <a:off x="152400" y="457200"/>
            <a:ext cx="8818245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en-US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№4 распределения часов </a:t>
            </a:r>
            <a:br>
              <a:rPr lang="ru-RU" altLang="en-US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инвариантным модулям</a:t>
            </a:r>
            <a:r>
              <a:rPr lang="ru-RU" altLang="en-US"/>
              <a:t> </a:t>
            </a:r>
            <a:r>
              <a:rPr lang="ru-RU" altLang="en-US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учёта вариативных (ФОП)</a:t>
            </a:r>
          </a:p>
        </p:txBody>
      </p:sp>
      <p:pic>
        <p:nvPicPr>
          <p:cNvPr id="3" name="Замещающее содержимое 2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40946" t="54398" r="19153" b="6456"/>
          <a:stretch>
            <a:fillRect/>
          </a:stretch>
        </p:blipFill>
        <p:spPr>
          <a:xfrm>
            <a:off x="152400" y="1905000"/>
            <a:ext cx="8839200" cy="48755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61441"/>
          <p:cNvSpPr>
            <a:spLocks noGrp="1"/>
          </p:cNvSpPr>
          <p:nvPr>
            <p:ph type="title"/>
          </p:nvPr>
        </p:nvSpPr>
        <p:spPr>
          <a:xfrm>
            <a:off x="381000" y="2743200"/>
            <a:ext cx="8458200" cy="1143000"/>
          </a:xfrm>
        </p:spPr>
        <p:txBody>
          <a:bodyPr anchor="ctr" anchorCtr="0"/>
          <a:lstStyle/>
          <a:p>
            <a:pPr algn="l"/>
            <a:r>
              <a:rPr lang="ru-RU" altLang="ja-JP" sz="20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sz="20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443" name="Прямоугольник 61442"/>
          <p:cNvSpPr/>
          <p:nvPr/>
        </p:nvSpPr>
        <p:spPr>
          <a:xfrm>
            <a:off x="228600" y="990600"/>
            <a:ext cx="8686800" cy="41541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indent="177800"/>
            <a:r>
              <a:rPr lang="ru-RU" altLang="ja-JP" sz="2400">
                <a:latin typeface="Times New Roman" panose="02020603050405020304" pitchFamily="18" charset="0"/>
                <a:cs typeface="Times New Roman" panose="02020603050405020304" pitchFamily="18" charset="0"/>
              </a:rPr>
              <a:t>	Деление обучающихся на подгруппы необходимо производить в соответствии с </a:t>
            </a:r>
            <a:r>
              <a:rPr lang="ru-RU" altLang="ja-JP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СанПиН</a:t>
            </a:r>
            <a:r>
              <a:rPr lang="ru-RU" altLang="ja-JP" sz="2400">
                <a:latin typeface="Times New Roman" panose="02020603050405020304" pitchFamily="18" charset="0"/>
                <a:cs typeface="Times New Roman" panose="02020603050405020304" pitchFamily="18" charset="0"/>
              </a:rPr>
              <a:t> 2.4.2.2821-10 с учётом интересов обучающихся, специфики образовательной организации:</a:t>
            </a:r>
          </a:p>
          <a:p>
            <a:pPr indent="177800"/>
            <a:r>
              <a:rPr lang="ru-RU" altLang="ja-JP" sz="24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ja-JP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Подгруппа 1</a:t>
            </a:r>
            <a:r>
              <a:rPr lang="ru-RU" altLang="ja-JP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ja-JP" sz="240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ориентирована на преимущественное изучение технологий обработки древесины, металлов и др. </a:t>
            </a:r>
          </a:p>
          <a:p>
            <a:pPr indent="177800"/>
            <a:r>
              <a:rPr lang="ru-RU" altLang="ja-JP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indent="177800"/>
            <a:r>
              <a:rPr lang="ru-RU" altLang="ja-JP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	Подгруппа 2</a:t>
            </a:r>
            <a:r>
              <a:rPr lang="ru-RU" altLang="ja-JP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ja-JP" sz="240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ориентирована на преимущественное изучение технологий обработки текстильных материалов.</a:t>
            </a:r>
          </a:p>
          <a:p>
            <a:pPr indent="177800"/>
            <a:endParaRPr lang="ru-RU" altLang="ja-JP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77800"/>
            <a:r>
              <a:rPr lang="ru-RU" altLang="ja-JP" sz="24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 в МЭШ наоборот!</a:t>
            </a:r>
          </a:p>
        </p:txBody>
      </p:sp>
      <p:sp>
        <p:nvSpPr>
          <p:cNvPr id="61444" name="Прямоугольник 61443"/>
          <p:cNvSpPr/>
          <p:nvPr/>
        </p:nvSpPr>
        <p:spPr>
          <a:xfrm>
            <a:off x="0" y="152400"/>
            <a:ext cx="9144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pPr lvl="0"/>
            <a:r>
              <a:rPr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Деление на подгруппы</a:t>
            </a:r>
            <a:r>
              <a:rPr lang="ru-RU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(по ФРП)</a:t>
            </a:r>
            <a:endParaRPr lang="ru-RU" sz="32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69633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2362835"/>
          </a:xfrm>
        </p:spPr>
        <p:txBody>
          <a:bodyPr anchor="ctr" anchorCtr="0"/>
          <a:lstStyle/>
          <a:p>
            <a: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Затруднения и дефициты </a:t>
            </a:r>
            <a:b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реализации </a:t>
            </a:r>
            <a:b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ФОП </a:t>
            </a:r>
            <a:r>
              <a:rPr lang="ru-RU" altLang="ko-KR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основного общего образования предмета «Труд («технология»):</a:t>
            </a:r>
            <a: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32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9635" name="Прямоугольник 69634"/>
          <p:cNvSpPr/>
          <p:nvPr/>
        </p:nvSpPr>
        <p:spPr>
          <a:xfrm>
            <a:off x="114300" y="2743200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pPr lvl="0" algn="l"/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 Несоответствие содержания ни одной линии УМК</a:t>
            </a:r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содержанию учебного предмета в ФОП.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>
                <a:latin typeface="Times New Roman" panose="02020603050405020304" pitchFamily="18" charset="0"/>
                <a:cs typeface="Times New Roman" panose="02020603050405020304" pitchFamily="18" charset="0"/>
              </a:rPr>
              <a:t>Линия УМК «Технология. 5–9 классы» под ред. В.М. Казакевича</a:t>
            </a:r>
            <a:br>
              <a:rPr sz="20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2000">
                <a:latin typeface="Times New Roman" panose="02020603050405020304" pitchFamily="18" charset="0"/>
                <a:cs typeface="Times New Roman" panose="02020603050405020304" pitchFamily="18" charset="0"/>
              </a:rPr>
              <a:t>Линия УМК </a:t>
            </a:r>
            <a:r>
              <a:rPr sz="2000">
                <a:latin typeface="Times New Roman" panose="02020603050405020304" pitchFamily="18" charset="0"/>
                <a:cs typeface="Times New Roman" panose="02020603050405020304" pitchFamily="18" charset="0"/>
              </a:rPr>
              <a:t>«Технология. 5–9 классы» </a:t>
            </a:r>
            <a:r>
              <a:rPr lang="ru-RU" altLang="ko-KR" sz="2000">
                <a:latin typeface="Times New Roman" panose="02020603050405020304" pitchFamily="18" charset="0"/>
                <a:cs typeface="Times New Roman" panose="02020603050405020304" pitchFamily="18" charset="0"/>
              </a:rPr>
              <a:t>Е.С. </a:t>
            </a:r>
            <a:r>
              <a:rPr lang="ru-RU" altLang="ko-KR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Глозман</a:t>
            </a:r>
            <a:r>
              <a:rPr lang="ru-RU" altLang="ko-KR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О.А. Кожина, </a:t>
            </a:r>
            <a:br>
              <a:rPr lang="ru-RU" altLang="ko-KR" sz="20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2000">
                <a:latin typeface="Times New Roman" panose="02020603050405020304" pitchFamily="18" charset="0"/>
                <a:cs typeface="Times New Roman" panose="02020603050405020304" pitchFamily="18" charset="0"/>
              </a:rPr>
              <a:t>Ю.Л. </a:t>
            </a:r>
            <a:r>
              <a:rPr lang="ru-RU" altLang="ko-KR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Хотунцев</a:t>
            </a:r>
            <a:r>
              <a:rPr lang="ru-RU" altLang="ko-KR" sz="200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ko-KR" sz="20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>
                <a:latin typeface="Times New Roman" panose="02020603050405020304" pitchFamily="18" charset="0"/>
                <a:cs typeface="Times New Roman" panose="02020603050405020304" pitchFamily="18" charset="0"/>
              </a:rPr>
              <a:t>Линия УМК «Технология. 5–9 классы» А.Т. Тищенко, Н.В. Синица</a:t>
            </a:r>
            <a:r>
              <a:rPr sz="2000"/>
              <a:t> </a:t>
            </a:r>
            <a:r>
              <a:rPr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20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0660" name="Замещающее содержимое 70659"/>
          <p:cNvPicPr>
            <a:picLocks noGrp="1" noChangeAspect="1"/>
          </p:cNvPicPr>
          <p:nvPr>
            <p:ph idx="1"/>
          </p:nvPr>
        </p:nvPicPr>
        <p:blipFill>
          <a:blip r:embed="rId2">
            <a:lum contrast="12000"/>
          </a:blip>
          <a:srcRect l="22841" t="23958" r="4539" b="16667"/>
          <a:stretch>
            <a:fillRect/>
          </a:stretch>
        </p:blipFill>
        <p:spPr>
          <a:xfrm>
            <a:off x="2305685" y="4038600"/>
            <a:ext cx="4533265" cy="254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Прямоугольник 66563"/>
          <p:cNvSpPr/>
          <p:nvPr/>
        </p:nvSpPr>
        <p:spPr>
          <a:xfrm>
            <a:off x="0" y="990600"/>
            <a:ext cx="9144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pPr lvl="0"/>
            <a: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Затруднения и дефициты </a:t>
            </a:r>
            <a:b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реализации </a:t>
            </a:r>
            <a:b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рабочей программы основного общего образования предмета «Технология»:</a:t>
            </a:r>
            <a: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32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6565" name="Прямоугольник 66564"/>
          <p:cNvSpPr/>
          <p:nvPr/>
        </p:nvSpPr>
        <p:spPr>
          <a:xfrm>
            <a:off x="152400" y="3810000"/>
            <a:ext cx="8743315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pPr lvl="0" algn="l"/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 Дефицит материально-технической базы.</a:t>
            </a:r>
            <a:b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1000" b="1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10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 Не все темы программы </a:t>
            </a:r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имеются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в ЭОР и ЦОР. </a:t>
            </a:r>
            <a:b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b="1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4. В ФОП по технолгии в 8-9 классах отсутсвуют модули «Технология обработки тестильных материалов» и «Технология обработки пищевых продуктов», </a:t>
            </a:r>
          </a:p>
          <a:p>
            <a:pPr lvl="0" algn="l"/>
            <a:r>
              <a:rPr 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создаёт большие сложности для подготовки одарённых обучающихся к ВсОШ и творческим конкурсам.</a:t>
            </a:r>
          </a:p>
          <a:p>
            <a:pPr lvl="0" algn="l"/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1000" b="1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10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ko-KR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40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Прямоугольник 66563"/>
          <p:cNvSpPr/>
          <p:nvPr/>
        </p:nvSpPr>
        <p:spPr>
          <a:xfrm>
            <a:off x="0" y="990600"/>
            <a:ext cx="9144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pPr lvl="0"/>
            <a: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Затруднения и дефициты </a:t>
            </a:r>
            <a:b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реализации </a:t>
            </a:r>
            <a:b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рабочей программы основного общего образования предмета «Технология»:</a:t>
            </a:r>
            <a: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32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6565" name="Прямоугольник 66564"/>
          <p:cNvSpPr/>
          <p:nvPr/>
        </p:nvSpPr>
        <p:spPr>
          <a:xfrm>
            <a:off x="304800" y="3581400"/>
            <a:ext cx="8534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pPr lvl="0" algn="l"/>
            <a:r>
              <a:rPr sz="1000" b="1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10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 Нет квалифицированных кадров для преподавания новых модулей 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ko-KR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«Робототехника»; «3D-моделирование»; «Компьютерная графика. Черчение», «САПР», «Беспилотные летательные аппараты»).</a:t>
            </a:r>
            <a:br>
              <a:rPr lang="ru-RU" altLang="ko-KR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1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ko-KR" sz="1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6. </a:t>
            </a:r>
            <a:r>
              <a:rPr lang="ru-RU" altLang="ko-KR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Невозможность пройти курсы ПК по данным модулям</a:t>
            </a:r>
            <a:r>
              <a:rPr lang="ru-RU" altLang="ko-KR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altLang="ko-KR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1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ko-KR" sz="1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Сложности сетевого взаимодействия для реализации </a:t>
            </a:r>
            <a:r>
              <a:rPr lang="ru-RU" altLang="ja-JP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программы или отдельных модулей </a:t>
            </a:r>
          </a:p>
          <a:p>
            <a:pPr lvl="0" algn="l"/>
            <a:r>
              <a:rPr lang="ru-RU" altLang="ja-JP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других организаций</a:t>
            </a:r>
            <a:r>
              <a:rPr lang="ru-RU" altLang="ja-JP" sz="2400">
                <a:latin typeface="Times New Roman" panose="02020603050405020304" pitchFamily="18" charset="0"/>
                <a:cs typeface="Times New Roman" panose="02020603050405020304" pitchFamily="18" charset="0"/>
              </a:rPr>
              <a:t> (например, в центрах дополнительного образования детей, </a:t>
            </a:r>
            <a:r>
              <a:rPr lang="ru-RU" altLang="ja-JP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Кванториуме</a:t>
            </a:r>
            <a:r>
              <a:rPr lang="ru-RU" altLang="ja-JP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IT-кубе и др.).</a:t>
            </a:r>
            <a:r>
              <a:rPr lang="ru-RU" altLang="ko-KR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ko-KR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40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655" y="2590800"/>
            <a:ext cx="8551545" cy="1143000"/>
          </a:xfrm>
        </p:spPr>
        <p:txBody>
          <a:bodyPr/>
          <a:lstStyle/>
          <a:p>
            <a:pPr algn="l"/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внимание в ФОП уделяется проектной деятельности и работе с одарёнными детьми.</a:t>
            </a:r>
            <a:b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- призовые места в олимпиадах различного уровня и конкурсах.</a:t>
            </a:r>
            <a:b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9026" name="Заголовок 129025"/>
          <p:cNvSpPr>
            <a:spLocks noGrp="1"/>
          </p:cNvSpPr>
          <p:nvPr/>
        </p:nvSpPr>
        <p:spPr>
          <a:xfrm>
            <a:off x="0" y="304800"/>
            <a:ext cx="9144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одарёнными обучающимися </a:t>
            </a:r>
            <a:br>
              <a:rPr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32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Замещающее содержимое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3276600"/>
            <a:ext cx="4973955" cy="27965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Заголовок 12902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9320"/>
          </a:xfrm>
        </p:spPr>
        <p:txBody>
          <a:bodyPr anchor="ctr" anchorCtr="0"/>
          <a:lstStyle/>
          <a:p>
            <a: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одарёнными обучающимися. Конкурсы.</a:t>
            </a:r>
            <a:endParaRPr sz="28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29462" name="Замещающее содержимое 129461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52400" y="762000"/>
          <a:ext cx="8865235" cy="5962650"/>
        </p:xfrm>
        <a:graphic>
          <a:graphicData uri="http://schemas.openxmlformats.org/drawingml/2006/table">
            <a:tbl>
              <a:tblPr/>
              <a:tblGrid>
                <a:gridCol w="780415"/>
                <a:gridCol w="3155315"/>
                <a:gridCol w="982980"/>
                <a:gridCol w="1312545"/>
                <a:gridCol w="2633980"/>
              </a:tblGrid>
              <a:tr h="1494790">
                <a:tc gridSpan="5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sz="22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Batang" pitchFamily="18" charset="-127"/>
                        </a:rPr>
                        <a:t>I  Всероссийская научно-практическая конференция  </a:t>
                      </a:r>
                      <a:endParaRPr sz="2200" b="1">
                        <a:latin typeface="Times New Roman" panose="02020603050405020304" pitchFamily="18" charset="0"/>
                        <a:ea typeface="Batang" pitchFamily="18" charset="-127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2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«Актуальные вопросы и тенденции развития предметной области «Технология».</a:t>
                      </a:r>
                      <a:r>
                        <a:rPr lang="ru-RU" altLang="ko-KR" sz="2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2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Batang" pitchFamily="18" charset="-127"/>
                        </a:rPr>
                        <a:t>Выставка-конкурс лучших работ (МГОУ)</a:t>
                      </a:r>
                      <a:endParaRPr lang="ru-RU" altLang="ko-KR" sz="22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000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№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Ф.И.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Класс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Год</a:t>
                      </a: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участия</a:t>
                      </a:r>
                      <a:endParaRPr lang="ru-RU" altLang="ko-KR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Статус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 err="1">
                          <a:latin typeface="Times New Roman" panose="02020603050405020304" pitchFamily="18" charset="0"/>
                          <a:ea typeface="Batang" pitchFamily="18" charset="-127"/>
                        </a:rPr>
                        <a:t>Лукьяновская</a:t>
                      </a: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 Ксения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6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2019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1250">
                <a:tc gridSpan="5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sz="22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Batang" pitchFamily="18" charset="-127"/>
                        </a:rPr>
                        <a:t>I  Международная научно-практическая конференция  </a:t>
                      </a:r>
                      <a:endParaRPr sz="2200">
                        <a:latin typeface="Times New Roman" panose="02020603050405020304" pitchFamily="18" charset="0"/>
                        <a:ea typeface="Batang" pitchFamily="18" charset="-127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2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«Актуальные вопросы и тенденции развития предметной области «Технология».</a:t>
                      </a:r>
                      <a:r>
                        <a:rPr lang="ru-RU" altLang="ko-KR" sz="2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2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Batang" pitchFamily="18" charset="-127"/>
                        </a:rPr>
                        <a:t>Выставка-конкурс лучших работ (МГОУ)</a:t>
                      </a:r>
                      <a:endParaRPr lang="ru-RU" altLang="ko-KR" sz="220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000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№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Ф.И.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Класс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Год</a:t>
                      </a: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участия</a:t>
                      </a:r>
                      <a:endParaRPr lang="ru-RU" altLang="ko-KR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Статус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Гораева Мария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9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2020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Победитель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Солдаткина Анфиса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8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2020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3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 err="1">
                          <a:latin typeface="Times New Roman" panose="02020603050405020304" pitchFamily="18" charset="0"/>
                          <a:ea typeface="Batang" pitchFamily="18" charset="-127"/>
                        </a:rPr>
                        <a:t>Хрисанова</a:t>
                      </a: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 Полина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8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2020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001" name="Замещающее содержимое 134000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228600" y="2514600"/>
          <a:ext cx="8686800" cy="3455035"/>
        </p:xfrm>
        <a:graphic>
          <a:graphicData uri="http://schemas.openxmlformats.org/drawingml/2006/table">
            <a:tbl>
              <a:tblPr/>
              <a:tblGrid>
                <a:gridCol w="841375"/>
                <a:gridCol w="3089275"/>
                <a:gridCol w="965200"/>
                <a:gridCol w="1284605"/>
                <a:gridCol w="2506345"/>
              </a:tblGrid>
              <a:tr h="7010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altLang="ko-KR" sz="160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Ф.И.</a:t>
                      </a:r>
                      <a:endParaRPr lang="ru-RU" altLang="ko-KR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altLang="ko-KR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участия</a:t>
                      </a:r>
                      <a:endParaRPr lang="ru-RU" altLang="ko-KR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Статус</a:t>
                      </a:r>
                      <a:endParaRPr lang="ru-RU" altLang="ko-KR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16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Носова Марина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7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Победитель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16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Джелядина Алиса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7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Победитель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16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3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Бобкова Мария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7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16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Турьева Валерия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7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Текстовое поле 1"/>
          <p:cNvSpPr txBox="1"/>
          <p:nvPr/>
        </p:nvSpPr>
        <p:spPr>
          <a:xfrm>
            <a:off x="152400" y="488315"/>
            <a:ext cx="8821420" cy="22161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ctr">
              <a:spcBef>
                <a:spcPct val="0"/>
              </a:spcBef>
              <a:buNone/>
            </a:pPr>
            <a:r>
              <a:rPr lang="ru-RU" altLang="ko-KR" sz="2200" b="1">
                <a:solidFill>
                  <a:schemeClr val="tx1"/>
                </a:solidFill>
                <a:latin typeface="Times New Roman" panose="02020603050405020304" pitchFamily="18" charset="0"/>
                <a:ea typeface="Batang" pitchFamily="18" charset="-127"/>
                <a:sym typeface="+mn-ea"/>
              </a:rPr>
              <a:t>I</a:t>
            </a:r>
            <a:r>
              <a:rPr lang="en-US" altLang="ko-KR" sz="2200" b="1">
                <a:solidFill>
                  <a:schemeClr val="tx1"/>
                </a:solidFill>
                <a:latin typeface="Times New Roman" panose="02020603050405020304" pitchFamily="18" charset="0"/>
                <a:ea typeface="Batang" pitchFamily="18" charset="-127"/>
                <a:sym typeface="+mn-ea"/>
              </a:rPr>
              <a:t>I</a:t>
            </a:r>
            <a:r>
              <a:rPr lang="ru-RU" altLang="ko-KR" sz="2200" b="1">
                <a:solidFill>
                  <a:schemeClr val="tx1"/>
                </a:solidFill>
                <a:latin typeface="Times New Roman" panose="02020603050405020304" pitchFamily="18" charset="0"/>
                <a:ea typeface="Batang" pitchFamily="18" charset="-127"/>
                <a:sym typeface="+mn-ea"/>
              </a:rPr>
              <a:t> Международная научно-практическая конференция </a:t>
            </a:r>
            <a:endParaRPr lang="ru-RU" altLang="ko-KR" sz="2200" b="1">
              <a:solidFill>
                <a:schemeClr val="tx1"/>
              </a:solidFill>
              <a:latin typeface="Times New Roman" panose="02020603050405020304" pitchFamily="18" charset="0"/>
              <a:ea typeface="Batang" pitchFamily="18" charset="-127"/>
            </a:endParaRPr>
          </a:p>
          <a:p>
            <a:pPr marL="0" lvl="0" indent="0" algn="ctr" eaLnBrk="0" hangingPunct="0">
              <a:spcBef>
                <a:spcPct val="0"/>
              </a:spcBef>
              <a:buNone/>
            </a:pPr>
            <a:r>
              <a:rPr lang="ru-RU" altLang="ko-KR" sz="2200" b="1">
                <a:solidFill>
                  <a:schemeClr val="tx1"/>
                </a:solidFill>
                <a:latin typeface="Times New Roman" panose="02020603050405020304" pitchFamily="18" charset="0"/>
                <a:ea typeface="Batang" pitchFamily="18" charset="-127"/>
                <a:sym typeface="+mn-ea"/>
              </a:rPr>
              <a:t>«Актуальные вопросы и тенденции развития предметной области «Технология», приуроченная к 90-летию Московского государственного областного университета.</a:t>
            </a:r>
            <a:endParaRPr lang="ru-RU" altLang="ko-KR" sz="22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eaLnBrk="0" hangingPunct="0">
              <a:spcBef>
                <a:spcPct val="0"/>
              </a:spcBef>
              <a:buNone/>
            </a:pPr>
            <a:r>
              <a:rPr lang="ru-RU" altLang="ko-KR" sz="2200" b="1">
                <a:solidFill>
                  <a:schemeClr val="tx1"/>
                </a:solidFill>
                <a:latin typeface="Times New Roman" panose="02020603050405020304" pitchFamily="18" charset="0"/>
                <a:ea typeface="Batang" pitchFamily="18" charset="-127"/>
                <a:sym typeface="+mn-ea"/>
              </a:rPr>
              <a:t>Выставка-конкурс лучших работ (МГОУ)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Заголовок 134145"/>
          <p:cNvSpPr>
            <a:spLocks noGrp="1"/>
          </p:cNvSpPr>
          <p:nvPr>
            <p:ph type="title"/>
          </p:nvPr>
        </p:nvSpPr>
        <p:spPr>
          <a:xfrm>
            <a:off x="381000" y="-317"/>
            <a:ext cx="8229600" cy="1143000"/>
          </a:xfrm>
        </p:spPr>
        <p:txBody>
          <a:bodyPr anchor="ctr" anchorCtr="0"/>
          <a:lstStyle/>
          <a:p>
            <a:r>
              <a:rPr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одарёнными обучающимися. Конкурсы.</a:t>
            </a:r>
            <a:endParaRPr sz="28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4147" name="Прямоугольник 134146"/>
          <p:cNvSpPr/>
          <p:nvPr/>
        </p:nvSpPr>
        <p:spPr>
          <a:xfrm>
            <a:off x="0" y="62182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/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210185" y="990600"/>
            <a:ext cx="87483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spcBef>
                <a:spcPct val="0"/>
              </a:spcBef>
              <a:buNone/>
            </a:pPr>
            <a:r>
              <a:rPr lang="en-US" altLang="x-none" sz="2200" b="1">
                <a:solidFill>
                  <a:schemeClr val="tx1"/>
                </a:solidFill>
                <a:latin typeface="Times New Roman" panose="02020603050405020304" pitchFamily="18" charset="0"/>
                <a:ea typeface="Batang" pitchFamily="18" charset="-127"/>
                <a:sym typeface="+mn-ea"/>
              </a:rPr>
              <a:t>IV</a:t>
            </a:r>
            <a:r>
              <a:rPr sz="2200" b="1">
                <a:solidFill>
                  <a:schemeClr val="tx1"/>
                </a:solidFill>
                <a:latin typeface="Times New Roman" panose="02020603050405020304" pitchFamily="18" charset="0"/>
                <a:ea typeface="Batang" pitchFamily="18" charset="-127"/>
                <a:sym typeface="+mn-ea"/>
              </a:rPr>
              <a:t> Всероссийская научно-практическая конференция  </a:t>
            </a:r>
            <a:endParaRPr sz="2200" b="1">
              <a:solidFill>
                <a:schemeClr val="tx1"/>
              </a:solidFill>
              <a:latin typeface="Times New Roman" panose="02020603050405020304" pitchFamily="18" charset="0"/>
              <a:ea typeface="Batang" pitchFamily="18" charset="-127"/>
            </a:endParaRPr>
          </a:p>
          <a:p>
            <a:pPr marL="0" lvl="0" indent="0" algn="ctr" eaLnBrk="0" hangingPunct="0">
              <a:spcBef>
                <a:spcPct val="0"/>
              </a:spcBef>
              <a:buNone/>
            </a:pPr>
            <a:r>
              <a:rPr lang="ru-RU" altLang="ko-KR" sz="2200" b="1">
                <a:solidFill>
                  <a:schemeClr val="tx1"/>
                </a:solidFill>
                <a:latin typeface="Times New Roman" panose="02020603050405020304" pitchFamily="18" charset="0"/>
                <a:ea typeface="Batang" pitchFamily="18" charset="-127"/>
                <a:sym typeface="+mn-ea"/>
              </a:rPr>
              <a:t>«Актуальные вопросы и тенденции развития предметной области «Технология».</a:t>
            </a:r>
            <a:endParaRPr lang="ru-RU" altLang="ko-KR" sz="2200" b="1">
              <a:solidFill>
                <a:schemeClr val="tx1"/>
              </a:solidFill>
              <a:latin typeface="Times New Roman" panose="02020603050405020304" pitchFamily="18" charset="0"/>
              <a:ea typeface="Batang" pitchFamily="18" charset="-127"/>
            </a:endParaRPr>
          </a:p>
          <a:p>
            <a:pPr marL="0" lvl="0" indent="0" algn="ctr" eaLnBrk="0" hangingPunct="0">
              <a:spcBef>
                <a:spcPct val="0"/>
              </a:spcBef>
              <a:buNone/>
            </a:pPr>
            <a:r>
              <a:rPr lang="ru-RU" altLang="ko-KR" sz="2200" b="1">
                <a:solidFill>
                  <a:schemeClr val="tx1"/>
                </a:solidFill>
                <a:latin typeface="Times New Roman" panose="02020603050405020304" pitchFamily="18" charset="0"/>
                <a:ea typeface="Batang" pitchFamily="18" charset="-127"/>
                <a:sym typeface="+mn-ea"/>
              </a:rPr>
              <a:t>Выставка-конкурс лучших работ (МГОУ) 2022 г.</a:t>
            </a:r>
          </a:p>
        </p:txBody>
      </p:sp>
      <p:graphicFrame>
        <p:nvGraphicFramePr>
          <p:cNvPr id="3" name="Замещающее содержимое 2">
            <a:hlinkClick r:id="" action="ppaction://ole?verb=0"/>
          </p:cNvPr>
          <p:cNvGraphicFramePr>
            <a:graphicFrameLocks noGrp="1" noChangeAspect="1"/>
          </p:cNvGraphicFramePr>
          <p:nvPr>
            <p:ph sz="half" idx="1"/>
          </p:nvPr>
        </p:nvGraphicFramePr>
        <p:xfrm>
          <a:off x="133985" y="2649220"/>
          <a:ext cx="1686560" cy="2386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r:id="rId3" imgW="5667375" imgH="8010525" progId="FoxitReader.Document">
                  <p:embed/>
                </p:oleObj>
              </mc:Choice>
              <mc:Fallback>
                <p:oleObj r:id="rId3" imgW="5667375" imgH="8010525" progId="FoxitReader.Document">
                  <p:embed/>
                  <p:pic>
                    <p:nvPicPr>
                      <p:cNvPr id="0" name="Изображение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985" y="2649220"/>
                        <a:ext cx="1686560" cy="2386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986915" y="2679700"/>
          <a:ext cx="1685925" cy="238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r:id="rId5" imgW="5667375" imgH="8010525" progId="FoxitReader.Document">
                  <p:embed/>
                </p:oleObj>
              </mc:Choice>
              <mc:Fallback>
                <p:oleObj r:id="rId5" imgW="5667375" imgH="8010525" progId="FoxitReader.Document">
                  <p:embed/>
                  <p:pic>
                    <p:nvPicPr>
                      <p:cNvPr id="0" name="Изображение 20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86915" y="2679700"/>
                        <a:ext cx="1685925" cy="238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768090" y="2665095"/>
          <a:ext cx="1676400" cy="2370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r:id="rId7" imgW="5667375" imgH="8010525" progId="FoxitReader.Document">
                  <p:embed/>
                </p:oleObj>
              </mc:Choice>
              <mc:Fallback>
                <p:oleObj r:id="rId7" imgW="5667375" imgH="8010525" progId="FoxitReader.Document">
                  <p:embed/>
                  <p:pic>
                    <p:nvPicPr>
                      <p:cNvPr id="0" name="Изображение 205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68090" y="2665095"/>
                        <a:ext cx="1676400" cy="2370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539740" y="2665095"/>
          <a:ext cx="1662430" cy="2351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r:id="rId9" imgW="5667375" imgH="8010525" progId="FoxitReader.Document">
                  <p:embed/>
                </p:oleObj>
              </mc:Choice>
              <mc:Fallback>
                <p:oleObj r:id="rId9" imgW="5667375" imgH="8010525" progId="FoxitReader.Document">
                  <p:embed/>
                  <p:pic>
                    <p:nvPicPr>
                      <p:cNvPr id="0" name="Изображение 205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39740" y="2665095"/>
                        <a:ext cx="1662430" cy="2351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297420" y="2654935"/>
          <a:ext cx="1670050" cy="2361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r:id="rId11" imgW="5667375" imgH="8010525" progId="FoxitReader.Document">
                  <p:embed/>
                </p:oleObj>
              </mc:Choice>
              <mc:Fallback>
                <p:oleObj r:id="rId11" imgW="5667375" imgH="8010525" progId="FoxitReader.Document">
                  <p:embed/>
                  <p:pic>
                    <p:nvPicPr>
                      <p:cNvPr id="0" name="Изображение 205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97420" y="2654935"/>
                        <a:ext cx="1670050" cy="2361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185" y="457200"/>
            <a:ext cx="8900795" cy="1143000"/>
          </a:xfrm>
        </p:spPr>
        <p:txBody>
          <a:bodyPr/>
          <a:lstStyle/>
          <a:p>
            <a:r>
              <a:rPr lang="en-US" altLang="en-US" sz="2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ru-RU" altLang="en-US" sz="2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Всероссийская научно - практическая конференция </a:t>
            </a:r>
            <a:br>
              <a:rPr lang="ru-RU" altLang="en-US" sz="2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«Роль учителя технологии как наставника и педагога </a:t>
            </a:r>
            <a:br>
              <a:rPr lang="ru-RU" altLang="en-US" sz="2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формировании и развитии технического мышления </a:t>
            </a:r>
            <a:br>
              <a:rPr lang="ru-RU" altLang="en-US" sz="2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школьников».</a:t>
            </a:r>
            <a:br>
              <a:rPr lang="ru-RU" altLang="en-US" sz="2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2200" b="1">
                <a:solidFill>
                  <a:schemeClr val="tx1"/>
                </a:solidFill>
                <a:latin typeface="Times New Roman" panose="02020603050405020304" pitchFamily="18" charset="0"/>
                <a:ea typeface="Batang" pitchFamily="18" charset="-127"/>
                <a:sym typeface="+mn-ea"/>
              </a:rPr>
              <a:t>Выставка-конкурс лучших работ (ГУП) 2023 г.</a:t>
            </a:r>
            <a:endParaRPr lang="ru-RU" altLang="ko-KR" sz="2200" b="1">
              <a:solidFill>
                <a:schemeClr val="tx1"/>
              </a:solidFill>
              <a:latin typeface="Times New Roman" panose="02020603050405020304" pitchFamily="18" charset="0"/>
              <a:ea typeface="Batang" pitchFamily="18" charset="-127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4" name="Замещающее содержимое 3">
            <a:hlinkClick r:id="" action="ppaction://ole?verb=0"/>
          </p:cNvPr>
          <p:cNvGraphicFramePr>
            <a:graphicFrameLocks noGrp="1" noChangeAspect="1"/>
          </p:cNvGraphicFramePr>
          <p:nvPr>
            <p:ph sz="half" idx="1"/>
          </p:nvPr>
        </p:nvGraphicFramePr>
        <p:xfrm>
          <a:off x="140970" y="1981200"/>
          <a:ext cx="2089150" cy="2954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r:id="rId3" imgW="5667375" imgH="8010525" progId="FoxitReader.Document">
                  <p:embed/>
                </p:oleObj>
              </mc:Choice>
              <mc:Fallback>
                <p:oleObj r:id="rId3" imgW="5667375" imgH="8010525" progId="FoxitReader.Document">
                  <p:embed/>
                  <p:pic>
                    <p:nvPicPr>
                      <p:cNvPr id="0" name="Изображение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0970" y="1981200"/>
                        <a:ext cx="2089150" cy="2954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Замещающее содержимое 5">
            <a:hlinkClick r:id="" action="ppaction://ole?verb=0"/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2344420" y="1981200"/>
          <a:ext cx="2089150" cy="2954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r:id="rId5" imgW="5667375" imgH="8010525" progId="FoxitReader.Document">
                  <p:embed/>
                </p:oleObj>
              </mc:Choice>
              <mc:Fallback>
                <p:oleObj r:id="rId5" imgW="5667375" imgH="8010525" progId="FoxitReader.Document">
                  <p:embed/>
                  <p:pic>
                    <p:nvPicPr>
                      <p:cNvPr id="0" name="Изображение 10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44420" y="1981200"/>
                        <a:ext cx="2089150" cy="2954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663440" y="1992630"/>
          <a:ext cx="2080895" cy="294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7" imgW="5667375" imgH="8010525" progId="FoxitReader.Document">
                  <p:embed/>
                </p:oleObj>
              </mc:Choice>
              <mc:Fallback>
                <p:oleObj r:id="rId7" imgW="5667375" imgH="8010525" progId="FoxitReader.Document">
                  <p:embed/>
                  <p:pic>
                    <p:nvPicPr>
                      <p:cNvPr id="0" name="Изображение 10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63440" y="1992630"/>
                        <a:ext cx="2080895" cy="294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974205" y="1992630"/>
          <a:ext cx="2068195" cy="292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r:id="rId9" imgW="5667375" imgH="8010525" progId="FoxitReader.Document">
                  <p:embed/>
                </p:oleObj>
              </mc:Choice>
              <mc:Fallback>
                <p:oleObj r:id="rId9" imgW="5667375" imgH="8010525" progId="FoxitReader.Document">
                  <p:embed/>
                  <p:pic>
                    <p:nvPicPr>
                      <p:cNvPr id="0" name="Изображение 102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74205" y="1992630"/>
                        <a:ext cx="2068195" cy="292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219200" y="3914140"/>
          <a:ext cx="2080895" cy="294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r:id="rId11" imgW="5667375" imgH="8010525" progId="FoxitReader.Document">
                  <p:embed/>
                </p:oleObj>
              </mc:Choice>
              <mc:Fallback>
                <p:oleObj r:id="rId11" imgW="5667375" imgH="8010525" progId="FoxitReader.Document">
                  <p:embed/>
                  <p:pic>
                    <p:nvPicPr>
                      <p:cNvPr id="0" name="Изображение 102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19200" y="3914140"/>
                        <a:ext cx="2080895" cy="2942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791200" y="3914140"/>
          <a:ext cx="2082165" cy="2943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r:id="rId13" imgW="5667375" imgH="8010525" progId="FoxitReader.Document">
                  <p:embed/>
                </p:oleObj>
              </mc:Choice>
              <mc:Fallback>
                <p:oleObj r:id="rId13" imgW="5667375" imgH="8010525" progId="FoxitReader.Document">
                  <p:embed/>
                  <p:pic>
                    <p:nvPicPr>
                      <p:cNvPr id="0" name="Изображение 102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791200" y="3914140"/>
                        <a:ext cx="2082165" cy="2943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7169"/>
          <p:cNvSpPr>
            <a:spLocks noGrp="1"/>
          </p:cNvSpPr>
          <p:nvPr>
            <p:ph type="title"/>
          </p:nvPr>
        </p:nvSpPr>
        <p:spPr>
          <a:xfrm>
            <a:off x="152400" y="2133600"/>
            <a:ext cx="4723765" cy="1143000"/>
          </a:xfrm>
        </p:spPr>
        <p:txBody>
          <a:bodyPr anchor="ctr" anchorCtr="0"/>
          <a:lstStyle/>
          <a:p>
            <a:pPr algn="l"/>
            <a:r>
              <a:rPr lang="ru-RU" altLang="ko-KR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С 1 сентября 2024 года </a:t>
            </a:r>
            <a:br>
              <a:rPr lang="ru-RU" altLang="ko-KR" sz="28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Российской Федерации введена новая ФОП по предмету </a:t>
            </a:r>
            <a:br>
              <a:rPr lang="ru-RU" altLang="ko-KR" sz="28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«Труд («технология»).</a:t>
            </a:r>
            <a:br>
              <a:rPr lang="ru-RU" altLang="ko-KR" sz="28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ko-KR" sz="28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sz="28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Замещающая таблица 1"/>
          <p:cNvPicPr>
            <a:picLocks noGrp="1" noChangeAspect="1"/>
          </p:cNvPicPr>
          <p:nvPr>
            <p:ph type="tbl" idx="1"/>
          </p:nvPr>
        </p:nvPicPr>
        <p:blipFill>
          <a:blip r:embed="rId2"/>
          <a:srcRect l="46218" t="20994" r="25385" b="9091"/>
          <a:stretch>
            <a:fillRect/>
          </a:stretch>
        </p:blipFill>
        <p:spPr>
          <a:xfrm>
            <a:off x="4707890" y="381000"/>
            <a:ext cx="4225290" cy="58496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" y="685800"/>
            <a:ext cx="8832850" cy="1143000"/>
          </a:xfrm>
        </p:spPr>
        <p:txBody>
          <a:bodyPr/>
          <a:lstStyle/>
          <a:p>
            <a:r>
              <a:rPr lang="ru-RU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VIII Всероссийской научно-практической онлайн конференции «Актуальные вопросы и тенденции развития предметной области «Труд (Технология)». </a:t>
            </a:r>
            <a:br>
              <a:rPr lang="ru-RU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2200" b="1">
                <a:solidFill>
                  <a:schemeClr val="tx1"/>
                </a:solidFill>
                <a:latin typeface="Times New Roman" panose="02020603050405020304" pitchFamily="18" charset="0"/>
                <a:ea typeface="Batang" pitchFamily="18" charset="-127"/>
                <a:sym typeface="+mn-ea"/>
              </a:rPr>
              <a:t>Выставка-конкурс лучших работ (</a:t>
            </a:r>
            <a:r>
              <a:rPr lang="ru-RU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ГУП) 2024 г.</a:t>
            </a:r>
          </a:p>
        </p:txBody>
      </p:sp>
      <p:graphicFrame>
        <p:nvGraphicFramePr>
          <p:cNvPr id="14" name="Замещающее содержимое 13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304800" y="2286000"/>
          <a:ext cx="8582025" cy="3161665"/>
        </p:xfrm>
        <a:graphic>
          <a:graphicData uri="http://schemas.openxmlformats.org/drawingml/2006/table">
            <a:tbl>
              <a:tblPr/>
              <a:tblGrid>
                <a:gridCol w="476250"/>
                <a:gridCol w="3379470"/>
                <a:gridCol w="954405"/>
                <a:gridCol w="1737995"/>
                <a:gridCol w="2033905"/>
              </a:tblGrid>
              <a:tr h="7213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№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Ф.И.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Класс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Год</a:t>
                      </a: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участия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Статус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96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  <a:sym typeface="+mn-ea"/>
                        </a:rPr>
                        <a:t>Бобкова Мария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10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  <a:sym typeface="+mn-ea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84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Бисембаева Марьяна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8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  <a:sym typeface="+mn-ea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3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Васютина Аксинья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8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6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Окунеева Полина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8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1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5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Слащёва Алина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8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Замещающее содержимое 19" descr="Бобкова Мария МБОУ гимназия Пущино 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r="30346"/>
          <a:stretch>
            <a:fillRect/>
          </a:stretch>
        </p:blipFill>
        <p:spPr>
          <a:xfrm>
            <a:off x="152400" y="274955"/>
            <a:ext cx="3276600" cy="2645410"/>
          </a:xfrm>
          <a:prstGeom prst="rect">
            <a:avLst/>
          </a:prstGeom>
        </p:spPr>
      </p:pic>
      <p:pic>
        <p:nvPicPr>
          <p:cNvPr id="23" name="Замещающее содержимое 22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r="43669"/>
          <a:stretch>
            <a:fillRect/>
          </a:stretch>
        </p:blipFill>
        <p:spPr>
          <a:xfrm>
            <a:off x="6754495" y="304800"/>
            <a:ext cx="2271395" cy="2641600"/>
          </a:xfrm>
          <a:prstGeom prst="rect">
            <a:avLst/>
          </a:prstGeom>
        </p:spPr>
      </p:pic>
      <p:pic>
        <p:nvPicPr>
          <p:cNvPr id="25" name="Изображение 24"/>
          <p:cNvPicPr/>
          <p:nvPr/>
        </p:nvPicPr>
        <p:blipFill>
          <a:blip r:embed="rId4"/>
          <a:srcRect r="34602"/>
          <a:stretch>
            <a:fillRect/>
          </a:stretch>
        </p:blipFill>
        <p:spPr>
          <a:xfrm>
            <a:off x="3733800" y="274955"/>
            <a:ext cx="2686685" cy="2640965"/>
          </a:xfrm>
          <a:prstGeom prst="rect">
            <a:avLst/>
          </a:prstGeom>
        </p:spPr>
      </p:pic>
      <p:pic>
        <p:nvPicPr>
          <p:cNvPr id="26" name="Изображение 25" descr="Васютина Аксинья МБОУ гимназия Пущино"/>
          <p:cNvPicPr>
            <a:picLocks noChangeAspect="1"/>
          </p:cNvPicPr>
          <p:nvPr/>
        </p:nvPicPr>
        <p:blipFill>
          <a:blip r:embed="rId5"/>
          <a:srcRect r="50000"/>
          <a:stretch>
            <a:fillRect/>
          </a:stretch>
        </p:blipFill>
        <p:spPr>
          <a:xfrm>
            <a:off x="152400" y="3614420"/>
            <a:ext cx="1578610" cy="2643505"/>
          </a:xfrm>
          <a:prstGeom prst="rect">
            <a:avLst/>
          </a:prstGeom>
        </p:spPr>
      </p:pic>
      <p:pic>
        <p:nvPicPr>
          <p:cNvPr id="27" name="Изображение 26" descr="Митюшкина Б. МБОУ гимназия Пущино"/>
          <p:cNvPicPr>
            <a:picLocks noChangeAspect="1"/>
          </p:cNvPicPr>
          <p:nvPr/>
        </p:nvPicPr>
        <p:blipFill>
          <a:blip r:embed="rId6"/>
          <a:srcRect l="4865" r="30266"/>
          <a:stretch>
            <a:fillRect/>
          </a:stretch>
        </p:blipFill>
        <p:spPr>
          <a:xfrm>
            <a:off x="1915160" y="3614420"/>
            <a:ext cx="3048000" cy="2643505"/>
          </a:xfrm>
          <a:prstGeom prst="rect">
            <a:avLst/>
          </a:prstGeom>
        </p:spPr>
      </p:pic>
      <p:pic>
        <p:nvPicPr>
          <p:cNvPr id="2" name="Изображение 1" descr="Слащёва Алина МБОУ гимназия Пущино"/>
          <p:cNvPicPr>
            <a:picLocks noChangeAspect="1"/>
          </p:cNvPicPr>
          <p:nvPr/>
        </p:nvPicPr>
        <p:blipFill>
          <a:blip r:embed="rId7"/>
          <a:srcRect b="30000"/>
          <a:stretch>
            <a:fillRect/>
          </a:stretch>
        </p:blipFill>
        <p:spPr>
          <a:xfrm>
            <a:off x="5105400" y="3614420"/>
            <a:ext cx="3910330" cy="26003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Заголовок 128001"/>
          <p:cNvSpPr>
            <a:spLocks noGrp="1"/>
          </p:cNvSpPr>
          <p:nvPr>
            <p:ph type="title"/>
          </p:nvPr>
        </p:nvSpPr>
        <p:spPr>
          <a:xfrm>
            <a:off x="4897120" y="1219200"/>
            <a:ext cx="4246880" cy="1143000"/>
          </a:xfrm>
        </p:spPr>
        <p:txBody>
          <a:bodyPr anchor="ctr" anchorCtr="0"/>
          <a:lstStyle/>
          <a:p>
            <a:r>
              <a:rPr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</a:t>
            </a:r>
            <a:br>
              <a:rPr lang="ru-RU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br>
              <a:rPr lang="ru-RU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«Юные таланты Московии» 2023 г.</a:t>
            </a:r>
            <a:r>
              <a:rPr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32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" name="Замещающее содержимое 1">
            <a:hlinkClick r:id="" action="ppaction://ole?verb=0"/>
          </p:cNvPr>
          <p:cNvGraphicFramePr>
            <a:graphicFrameLocks noGrp="1" noChangeAspect="1"/>
          </p:cNvGraphicFramePr>
          <p:nvPr>
            <p:ph sz="half" idx="1"/>
          </p:nvPr>
        </p:nvGraphicFramePr>
        <p:xfrm>
          <a:off x="228600" y="228600"/>
          <a:ext cx="4551680" cy="638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r:id="rId3" imgW="5829300" imgH="8172450" progId="FoxitReader.Document">
                  <p:embed/>
                </p:oleObj>
              </mc:Choice>
              <mc:Fallback>
                <p:oleObj r:id="rId3" imgW="5829300" imgH="8172450" progId="FoxitReader.Document">
                  <p:embed/>
                  <p:pic>
                    <p:nvPicPr>
                      <p:cNvPr id="0" name="Изображение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" y="228600"/>
                        <a:ext cx="4551680" cy="6381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этап конкурса ЮТМ </a:t>
            </a:r>
            <a:br>
              <a:rPr lang="ru-RU" altLang="en-US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271145" y="1371600"/>
            <a:ext cx="4425950" cy="4526280"/>
          </a:xfrm>
        </p:spPr>
        <p:txBody>
          <a:bodyPr/>
          <a:lstStyle/>
          <a:p>
            <a:pPr marL="0" indent="0">
              <a:buNone/>
            </a:pPr>
            <a:r>
              <a:rPr lang="ru-RU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 </a:t>
            </a:r>
          </a:p>
          <a:p>
            <a:pPr marL="0" indent="0">
              <a:buNone/>
            </a:pPr>
            <a:r>
              <a:rPr lang="ru-RU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«Подмосковье мастеровое - возрождение истоков»</a:t>
            </a:r>
          </a:p>
          <a:p>
            <a:pPr marL="0" indent="0">
              <a:buNone/>
            </a:pPr>
            <a:r>
              <a:rPr lang="ru-RU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подноминация «Лоскутные узоры России»</a:t>
            </a:r>
          </a:p>
          <a:p>
            <a:pPr marL="0" indent="0">
              <a:buNone/>
            </a:pPr>
            <a:r>
              <a:rPr lang="ru-RU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Окунеева Полина </a:t>
            </a:r>
          </a:p>
          <a:p>
            <a:pPr marL="0" indent="0">
              <a:buNone/>
            </a:pPr>
            <a:r>
              <a:rPr lang="ru-RU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9д класс - Диплом </a:t>
            </a: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>
          <a:xfrm>
            <a:off x="4754245" y="1371600"/>
            <a:ext cx="4368165" cy="4526280"/>
          </a:xfrm>
        </p:spPr>
        <p:txBody>
          <a:bodyPr/>
          <a:lstStyle/>
          <a:p>
            <a:pPr marL="0" indent="0">
              <a:buNone/>
            </a:pPr>
            <a:r>
              <a:rPr lang="ru-RU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Номинация </a:t>
            </a:r>
          </a:p>
          <a:p>
            <a:pPr marL="0" indent="0">
              <a:buNone/>
            </a:pPr>
            <a:r>
              <a:rPr lang="ru-RU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«Традиционная кукла» подноминация «Рождественский ангел»</a:t>
            </a:r>
          </a:p>
          <a:p>
            <a:pPr marL="0" indent="0">
              <a:buNone/>
            </a:pPr>
            <a:r>
              <a:rPr lang="ru-RU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Васютина Аксинья </a:t>
            </a:r>
          </a:p>
          <a:p>
            <a:pPr marL="0" indent="0">
              <a:buNone/>
            </a:pPr>
            <a:r>
              <a:rPr lang="ru-RU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9в класс - Диплом </a:t>
            </a: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III </a:t>
            </a:r>
            <a:r>
              <a:rPr lang="ru-RU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степени.</a:t>
            </a:r>
            <a:endParaRPr lang="ru-RU" altLang="en-US" sz="28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en-US" sz="28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6" name="Прямоугольник 115715"/>
          <p:cNvSpPr/>
          <p:nvPr/>
        </p:nvSpPr>
        <p:spPr>
          <a:xfrm>
            <a:off x="0" y="207169"/>
            <a:ext cx="9144000" cy="15684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algn="ctr"/>
            <a: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Призёры </a:t>
            </a:r>
          </a:p>
          <a:p>
            <a:pPr algn="ctr"/>
            <a: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Подмосковной олимпиады школьников </a:t>
            </a:r>
          </a:p>
          <a:p>
            <a:pPr algn="ctr"/>
            <a: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технологии</a:t>
            </a:r>
            <a:endParaRPr lang="ru-RU" altLang="ko-KR" sz="32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5900" name="Замещающее содержимое 115899"/>
          <p:cNvGraphicFramePr>
            <a:graphicFrameLocks noGrp="1"/>
          </p:cNvGraphicFramePr>
          <p:nvPr>
            <p:ph idx="1"/>
          </p:nvPr>
        </p:nvGraphicFramePr>
        <p:xfrm>
          <a:off x="304800" y="1958340"/>
          <a:ext cx="8472805" cy="2941955"/>
        </p:xfrm>
        <a:graphic>
          <a:graphicData uri="http://schemas.openxmlformats.org/drawingml/2006/table">
            <a:tbl>
              <a:tblPr/>
              <a:tblGrid>
                <a:gridCol w="776288"/>
                <a:gridCol w="3013075"/>
                <a:gridCol w="1155700"/>
                <a:gridCol w="1573212"/>
                <a:gridCol w="1954530"/>
              </a:tblGrid>
              <a:tr h="838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altLang="ko-KR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Ф.И.</a:t>
                      </a:r>
                      <a:endParaRPr lang="ru-RU" altLang="ko-KR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altLang="ko-KR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участия</a:t>
                      </a:r>
                      <a:endParaRPr lang="ru-RU" altLang="ko-KR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Статус</a:t>
                      </a:r>
                      <a:endParaRPr lang="ru-RU" altLang="ko-KR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Носова Марина</a:t>
                      </a:r>
                      <a:endParaRPr lang="ru-RU" altLang="ko-KR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7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Призёр</a:t>
                      </a:r>
                      <a:endParaRPr lang="ru-RU" altLang="ko-KR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4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Джелядина Алиса</a:t>
                      </a:r>
                      <a:endParaRPr lang="ru-RU" altLang="ko-KR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7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Призёр</a:t>
                      </a:r>
                      <a:endParaRPr lang="ru-RU" altLang="ko-KR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4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3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Кононова Ксения</a:t>
                      </a:r>
                      <a:endParaRPr lang="ru-RU" altLang="ko-KR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8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2022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Призёр</a:t>
                      </a:r>
                      <a:endParaRPr lang="ru-RU" altLang="ko-KR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4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Бобкова Мария </a:t>
                      </a:r>
                      <a:endParaRPr lang="ru-RU" altLang="ko-KR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8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2022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lvl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Призёр</a:t>
                      </a:r>
                      <a:endParaRPr lang="ru-RU" altLang="ko-KR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овое поле 11"/>
          <p:cNvSpPr txBox="1"/>
          <p:nvPr/>
        </p:nvSpPr>
        <p:spPr>
          <a:xfrm>
            <a:off x="305435" y="152400"/>
            <a:ext cx="85820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Победители и призёры </a:t>
            </a:r>
            <a:b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Региональной олимпиады школьников </a:t>
            </a:r>
            <a:b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технологии</a:t>
            </a:r>
          </a:p>
        </p:txBody>
      </p:sp>
      <p:graphicFrame>
        <p:nvGraphicFramePr>
          <p:cNvPr id="14" name="Замещающее содержимое 13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304800" y="1828800"/>
          <a:ext cx="8582025" cy="2980690"/>
        </p:xfrm>
        <a:graphic>
          <a:graphicData uri="http://schemas.openxmlformats.org/drawingml/2006/table">
            <a:tbl>
              <a:tblPr/>
              <a:tblGrid>
                <a:gridCol w="711200"/>
                <a:gridCol w="2792730"/>
                <a:gridCol w="1306195"/>
                <a:gridCol w="1737995"/>
                <a:gridCol w="2033905"/>
              </a:tblGrid>
              <a:tr h="7213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№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Ф.И.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Класс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Год</a:t>
                      </a: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участия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Статус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96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Юдаева Элеонора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11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2017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  <a:sym typeface="+mn-ea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84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Гораева Мария 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9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2020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  <a:sym typeface="+mn-ea"/>
                        </a:rPr>
                        <a:t>Победитель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3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Носова Марина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9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2022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6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Бобкова Мария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9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2022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1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5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Бобкова Мапия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10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2023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4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altLang="en-US"/>
          </a:p>
          <a:p>
            <a:endParaRPr lang="ru-RU" altLang="en-US"/>
          </a:p>
        </p:txBody>
      </p:sp>
      <p:pic>
        <p:nvPicPr>
          <p:cNvPr id="5" name="Замещающее содержимое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28600" y="303530"/>
            <a:ext cx="4148455" cy="5940425"/>
          </a:xfrm>
          <a:prstGeom prst="rect">
            <a:avLst/>
          </a:prstGeom>
        </p:spPr>
      </p:pic>
      <p:pic>
        <p:nvPicPr>
          <p:cNvPr id="9" name="Замещающая рамка рисунка 4" descr="Грамота,_Технология_«Культура_дома»,_16_33_18_05_20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03530"/>
            <a:ext cx="4117975" cy="5822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овое поле 11"/>
          <p:cNvSpPr txBox="1"/>
          <p:nvPr/>
        </p:nvSpPr>
        <p:spPr>
          <a:xfrm>
            <a:off x="338455" y="152400"/>
            <a:ext cx="85820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Победители и призёры </a:t>
            </a:r>
            <a:b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Муниципальной олимпиады школьников </a:t>
            </a:r>
            <a:b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altLang="ko-KR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труду («технологии») 2024 г.</a:t>
            </a:r>
          </a:p>
        </p:txBody>
      </p:sp>
      <p:graphicFrame>
        <p:nvGraphicFramePr>
          <p:cNvPr id="14" name="Замещающее содержимое 13"/>
          <p:cNvGraphicFramePr>
            <a:graphicFrameLocks noGrp="1"/>
          </p:cNvGraphicFramePr>
          <p:nvPr>
            <p:ph sz="half" idx="1"/>
            <p:custDataLst>
              <p:tags r:id="rId1"/>
            </p:custDataLst>
          </p:nvPr>
        </p:nvGraphicFramePr>
        <p:xfrm>
          <a:off x="457200" y="1905000"/>
          <a:ext cx="8343900" cy="3423285"/>
        </p:xfrm>
        <a:graphic>
          <a:graphicData uri="http://schemas.openxmlformats.org/drawingml/2006/table">
            <a:tbl>
              <a:tblPr/>
              <a:tblGrid>
                <a:gridCol w="690880"/>
                <a:gridCol w="2716530"/>
                <a:gridCol w="1269365"/>
                <a:gridCol w="1689735"/>
                <a:gridCol w="1977390"/>
              </a:tblGrid>
              <a:tr h="112839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№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Ф.И.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Класс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Год</a:t>
                      </a: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участия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Статус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71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Глухова Таисия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  <a:sym typeface="+mn-ea"/>
                        </a:rPr>
                        <a:t>9</a:t>
                      </a:r>
                      <a:endParaRPr lang="ru-RU" altLang="ko-KR" sz="2000" b="1">
                        <a:latin typeface="Times New Roman" panose="02020603050405020304" pitchFamily="18" charset="0"/>
                        <a:ea typeface="Batang" pitchFamily="18" charset="-127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  <a:sym typeface="+mn-ea"/>
                        </a:rPr>
                        <a:t>Победитель</a:t>
                      </a:r>
                      <a:endParaRPr lang="ru-RU" altLang="ko-KR" sz="2000" b="1">
                        <a:latin typeface="Times New Roman" panose="02020603050405020304" pitchFamily="18" charset="0"/>
                        <a:ea typeface="Batang" pitchFamily="18" charset="-127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2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Кабанова Вера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9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2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3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Максименко Полина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9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71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Ермишина Ладмила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9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5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Митюшкина Богдана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9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Замещающее содержимое 1"/>
          <p:cNvGraphicFramePr>
            <a:graphicFrameLocks noGrp="1"/>
          </p:cNvGraphicFramePr>
          <p:nvPr>
            <p:ph sz="half" idx="2"/>
            <p:custDataLst>
              <p:tags r:id="rId2"/>
            </p:custDataLst>
          </p:nvPr>
        </p:nvGraphicFramePr>
        <p:xfrm>
          <a:off x="457200" y="5337810"/>
          <a:ext cx="8343900" cy="1133475"/>
        </p:xfrm>
        <a:graphic>
          <a:graphicData uri="http://schemas.openxmlformats.org/drawingml/2006/table">
            <a:tbl>
              <a:tblPr/>
              <a:tblGrid>
                <a:gridCol w="690880"/>
                <a:gridCol w="2716530"/>
                <a:gridCol w="1269365"/>
                <a:gridCol w="1689735"/>
                <a:gridCol w="1977390"/>
              </a:tblGrid>
              <a:tr h="43243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6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Сапронова Анна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9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7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  <a:sym typeface="+mn-ea"/>
                        </a:rPr>
                        <a:t>Довженко Татьяна</a:t>
                      </a:r>
                      <a:endParaRPr lang="ru-RU" altLang="ko-KR" sz="2000" b="1">
                        <a:latin typeface="Times New Roman" panose="02020603050405020304" pitchFamily="18" charset="0"/>
                        <a:ea typeface="Batang" pitchFamily="18" charset="-127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7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2024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ru-RU" altLang="ko-KR" sz="2000" b="1">
                          <a:latin typeface="Times New Roman" panose="02020603050405020304" pitchFamily="18" charset="0"/>
                          <a:ea typeface="Batang" pitchFamily="18" charset="-127"/>
                        </a:rPr>
                        <a:t>Призёр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Мои значимые дипломы и грамоты</a:t>
            </a:r>
          </a:p>
        </p:txBody>
      </p:sp>
      <p:pic>
        <p:nvPicPr>
          <p:cNvPr id="5" name="Замещающее содержимо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800" y="1583690"/>
            <a:ext cx="2228850" cy="3090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Замещающее содержимое 2"/>
          <p:cNvPicPr>
            <a:picLocks noChangeAspect="1"/>
          </p:cNvPicPr>
          <p:nvPr/>
        </p:nvPicPr>
        <p:blipFill>
          <a:blip r:embed="rId3"/>
          <a:srcRect l="1466" t="2363" r="4570" b="1479"/>
          <a:stretch>
            <a:fillRect/>
          </a:stretch>
        </p:blipFill>
        <p:spPr>
          <a:xfrm>
            <a:off x="4495800" y="1583690"/>
            <a:ext cx="2122170" cy="303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Изображение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4780" y="1583690"/>
            <a:ext cx="1989455" cy="3090545"/>
          </a:xfrm>
          <a:prstGeom prst="rect">
            <a:avLst/>
          </a:prstGeom>
        </p:spPr>
      </p:pic>
      <p:pic>
        <p:nvPicPr>
          <p:cNvPr id="8" name="Изображение 7"/>
          <p:cNvPicPr/>
          <p:nvPr/>
        </p:nvPicPr>
        <p:blipFill>
          <a:blip r:embed="rId5"/>
          <a:stretch>
            <a:fillRect/>
          </a:stretch>
        </p:blipFill>
        <p:spPr>
          <a:xfrm>
            <a:off x="2286000" y="1583690"/>
            <a:ext cx="2045970" cy="304990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Заголовок 135169"/>
          <p:cNvSpPr>
            <a:spLocks noGrp="1"/>
          </p:cNvSpPr>
          <p:nvPr>
            <p:ph type="title"/>
          </p:nvPr>
        </p:nvSpPr>
        <p:spPr>
          <a:xfrm>
            <a:off x="457200" y="761683"/>
            <a:ext cx="8229600" cy="1143000"/>
          </a:xfrm>
        </p:spPr>
        <p:txBody>
          <a:bodyPr anchor="ctr" anchorCtr="0"/>
          <a:lstStyle/>
          <a:p>
            <a:r>
              <a:rPr sz="40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sz="40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40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  <a:endParaRPr sz="40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57345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учебного предмета </a:t>
            </a:r>
            <a:br>
              <a:rPr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</a:t>
            </a:r>
            <a:r>
              <a:rPr lang="ru-RU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руд («т</a:t>
            </a:r>
            <a:r>
              <a:rPr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ехнология»</a:t>
            </a:r>
            <a:r>
              <a:rPr lang="ru-RU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учебном плане</a:t>
            </a:r>
            <a:endParaRPr sz="32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7349" name="Прямоугольник 57348"/>
          <p:cNvSpPr/>
          <p:nvPr/>
        </p:nvSpPr>
        <p:spPr>
          <a:xfrm>
            <a:off x="228600" y="3352800"/>
            <a:ext cx="8534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pPr lvl="0" algn="l"/>
            <a: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Освоение предметной области «</a:t>
            </a:r>
            <a:r>
              <a:rPr lang="ru-RU" altLang="ja-JP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 (технология») </a:t>
            </a:r>
            <a: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основной школе осуществляется в 5</a:t>
            </a:r>
            <a:r>
              <a:rPr lang="ru-RU" altLang="ja-JP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</a:t>
            </a:r>
            <a: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классах из расчёта: </a:t>
            </a:r>
            <a:b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5</a:t>
            </a:r>
            <a:r>
              <a:rPr lang="ru-RU" altLang="ja-JP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</a:t>
            </a:r>
            <a: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классах </a:t>
            </a:r>
            <a:r>
              <a:rPr lang="ru-RU" altLang="ja-JP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</a:t>
            </a:r>
            <a: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часа в неделю, </a:t>
            </a:r>
            <a:b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8</a:t>
            </a:r>
            <a:r>
              <a:rPr lang="ru-RU" altLang="ja-JP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</a:t>
            </a:r>
            <a: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классах </a:t>
            </a:r>
            <a:r>
              <a:rPr lang="ru-RU" altLang="ja-JP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</a:t>
            </a:r>
            <a: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час..</a:t>
            </a:r>
            <a:b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ja-JP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ФОП </a:t>
            </a:r>
            <a:r>
              <a:rPr lang="ru-RU" altLang="ja-JP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рекомендуется д</a:t>
            </a:r>
            <a:r>
              <a:rPr lang="ru-RU" altLang="ja-JP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ополнительно выделить за счёт внеурочной деятельности в 8 классе </a:t>
            </a:r>
            <a:r>
              <a:rPr lang="ru-RU" altLang="ja-JP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—</a:t>
            </a:r>
            <a:r>
              <a:rPr lang="ru-RU" altLang="ja-JP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час в неделю, </a:t>
            </a:r>
            <a:br>
              <a:rPr lang="ru-RU" altLang="ja-JP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ja-JP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9 классе </a:t>
            </a:r>
            <a:r>
              <a:rPr lang="ru-RU" altLang="ja-JP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—</a:t>
            </a:r>
            <a:r>
              <a:rPr lang="ru-RU" altLang="ja-JP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часа.</a:t>
            </a:r>
            <a: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Практико-ориентированный характер обучения технологии предполагает, что не менее 75 % учебного времени отводится практическим и проектным работам </a:t>
            </a:r>
            <a:r>
              <a:rPr lang="ru-RU" altLang="ja-JP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</a:t>
            </a:r>
            <a:r>
              <a:rPr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ндивидуальные</a:t>
            </a:r>
            <a:r>
              <a:rPr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коллективные</a:t>
            </a:r>
            <a:r>
              <a:rPr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групповые</a:t>
            </a:r>
            <a:r>
              <a:rPr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</a:t>
            </a:r>
            <a:r>
              <a:rPr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</a:t>
            </a:r>
            <a:r>
              <a:rPr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59393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 anchor="ctr" anchorCtr="0"/>
          <a:lstStyle/>
          <a:p>
            <a:r>
              <a:rPr lang="ru-RU" altLang="ja-JP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курс предмета </a:t>
            </a:r>
            <a:br>
              <a:rPr lang="ru-RU" altLang="ja-JP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ja-JP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«Труд («технология») построен </a:t>
            </a:r>
            <a:br>
              <a:rPr lang="ru-RU" altLang="ja-JP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ja-JP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модульному принципу (по ФОП)</a:t>
            </a:r>
            <a:endParaRPr sz="32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9396" name="Прямоугольник 59395"/>
          <p:cNvSpPr/>
          <p:nvPr/>
        </p:nvSpPr>
        <p:spPr>
          <a:xfrm>
            <a:off x="190500" y="3581400"/>
            <a:ext cx="8763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pPr lvl="0" algn="l"/>
            <a:r>
              <a:rPr lang="ru-RU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ja-JP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Модульная рабочая программа по предмету «</a:t>
            </a:r>
            <a:r>
              <a:rPr lang="ru-RU" altLang="ja-JP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 (технология»)</a:t>
            </a:r>
            <a:r>
              <a:rPr lang="ru-RU" altLang="ja-JP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ja-JP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</a:t>
            </a:r>
            <a:r>
              <a:rPr lang="ru-RU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система логически завершённых блоков (модулей) учебного материала, позволяющих достигнуть конкретных образовательных результатов за уровень образования (в соответствии с ФГОС ООО), и предусматривающая разные образовательные траектории её реализации.</a:t>
            </a:r>
            <a:br>
              <a:rPr lang="ru-RU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ja-JP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Модульная рабочая программа включает инвариантные (обязательные) модули и вариативные.</a:t>
            </a:r>
            <a:r>
              <a:rPr lang="ru-RU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ja-JP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вправе самостоятельно определять последовательность модулей и количество часов для освоения обучающимися модулей учебного предмета «</a:t>
            </a:r>
            <a:r>
              <a:rPr lang="ru-RU" altLang="ja-JP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 («технология») </a:t>
            </a:r>
            <a:r>
              <a:rPr lang="ru-RU" altLang="ja-JP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учётом возможностей материально-технической базы организации и специфики </a:t>
            </a:r>
            <a:r>
              <a:rPr lang="ru-RU" altLang="ja-JP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региона.</a:t>
            </a:r>
            <a:r>
              <a:rPr lang="ru-RU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ja-JP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 или отдельные модули могут реализовываться на базе других организаций </a:t>
            </a:r>
            <a:r>
              <a:rPr lang="ru-RU" altLang="ja-JP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договора о сетевом взаимодействии.</a:t>
            </a:r>
            <a:endParaRPr sz="22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58369"/>
          <p:cNvSpPr>
            <a:spLocks noGrp="1"/>
          </p:cNvSpPr>
          <p:nvPr>
            <p:ph type="title"/>
          </p:nvPr>
        </p:nvSpPr>
        <p:spPr>
          <a:xfrm>
            <a:off x="457200" y="2819400"/>
            <a:ext cx="8458200" cy="1143000"/>
          </a:xfrm>
        </p:spPr>
        <p:txBody>
          <a:bodyPr anchor="ctr" anchorCtr="0"/>
          <a:lstStyle/>
          <a:p>
            <a:pPr algn="l"/>
            <a:r>
              <a:rPr lang="ru-RU" altLang="ja-JP" sz="20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sz="20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8372" name="Прямоугольник 58371"/>
          <p:cNvSpPr/>
          <p:nvPr/>
        </p:nvSpPr>
        <p:spPr>
          <a:xfrm>
            <a:off x="228600" y="1599883"/>
            <a:ext cx="8686800" cy="51165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Инвариантные модули: </a:t>
            </a:r>
            <a:endParaRPr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sz="2200">
                <a:latin typeface="Times New Roman" panose="02020603050405020304" pitchFamily="18" charset="0"/>
                <a:cs typeface="Times New Roman" panose="02020603050405020304" pitchFamily="18" charset="0"/>
              </a:rPr>
              <a:t>- «Производство и технология»;</a:t>
            </a:r>
          </a:p>
          <a:p>
            <a:r>
              <a:rPr lang="ru-RU" altLang="ko-KR" sz="2200">
                <a:latin typeface="Times New Roman" panose="02020603050405020304" pitchFamily="18" charset="0"/>
                <a:cs typeface="Times New Roman" panose="02020603050405020304" pitchFamily="18" charset="0"/>
              </a:rPr>
              <a:t>- «Технологии обработки материалов и пищевых продуктов»</a:t>
            </a:r>
          </a:p>
          <a:p>
            <a:r>
              <a:rPr lang="ru-RU" altLang="ko-KR" sz="2200">
                <a:latin typeface="Times New Roman" panose="02020603050405020304" pitchFamily="18" charset="0"/>
                <a:cs typeface="Times New Roman" panose="02020603050405020304" pitchFamily="18" charset="0"/>
              </a:rPr>
              <a:t>- «Робототехника»; </a:t>
            </a:r>
          </a:p>
          <a:p>
            <a:r>
              <a:rPr lang="ru-RU" altLang="ko-KR" sz="2200">
                <a:latin typeface="Times New Roman" panose="02020603050405020304" pitchFamily="18" charset="0"/>
                <a:cs typeface="Times New Roman" panose="02020603050405020304" pitchFamily="18" charset="0"/>
              </a:rPr>
              <a:t>- «3D-моделирование, прототипирование, макетирование»; </a:t>
            </a:r>
          </a:p>
          <a:p>
            <a:pPr>
              <a:buChar char="-"/>
            </a:pPr>
            <a:r>
              <a:rPr lang="ru-RU" altLang="ko-KR" sz="2200">
                <a:latin typeface="Times New Roman" panose="02020603050405020304" pitchFamily="18" charset="0"/>
                <a:cs typeface="Times New Roman" panose="02020603050405020304" pitchFamily="18" charset="0"/>
              </a:rPr>
              <a:t> «Компьютерная графика. Черчение».</a:t>
            </a:r>
          </a:p>
          <a:p>
            <a:endParaRPr lang="ru-RU" altLang="ko-KR" sz="2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ko-KR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Вариативные модули:</a:t>
            </a:r>
          </a:p>
          <a:p>
            <a:r>
              <a:rPr lang="ru-RU" altLang="ko-KR" sz="2200">
                <a:latin typeface="Times New Roman" panose="02020603050405020304" pitchFamily="18" charset="0"/>
                <a:cs typeface="Times New Roman" panose="02020603050405020304" pitchFamily="18" charset="0"/>
              </a:rPr>
              <a:t>- «Автоматизированные системы»; </a:t>
            </a:r>
          </a:p>
          <a:p>
            <a:pPr>
              <a:buChar char="-"/>
            </a:pPr>
            <a:r>
              <a:rPr lang="ru-RU" altLang="ko-KR" sz="2200">
                <a:latin typeface="Times New Roman" panose="02020603050405020304" pitchFamily="18" charset="0"/>
                <a:cs typeface="Times New Roman" panose="02020603050405020304" pitchFamily="18" charset="0"/>
              </a:rPr>
              <a:t> «Животноводство» и «Растениеводство». </a:t>
            </a:r>
          </a:p>
          <a:p>
            <a:r>
              <a:rPr lang="ru-RU" altLang="ja-JP" sz="2200">
                <a:latin typeface="Times New Roman" panose="02020603050405020304" pitchFamily="18" charset="0"/>
                <a:cs typeface="Times New Roman" panose="02020603050405020304" pitchFamily="18" charset="0"/>
              </a:rPr>
              <a:t>	Кроме указанных вариативных модулей по запросу участников образовательных отношений могут быть разработаны другие вариативные модули: например, «</a:t>
            </a:r>
            <a:r>
              <a:rPr lang="ru-RU" altLang="ja-JP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Авиамоделирование</a:t>
            </a:r>
            <a:r>
              <a:rPr lang="ru-RU" altLang="ja-JP" sz="2200">
                <a:latin typeface="Times New Roman" panose="02020603050405020304" pitchFamily="18" charset="0"/>
                <a:cs typeface="Times New Roman" panose="02020603050405020304" pitchFamily="18" charset="0"/>
              </a:rPr>
              <a:t>», «Сити-фермерство», «</a:t>
            </a:r>
            <a:r>
              <a:rPr lang="ru-RU" altLang="ja-JP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Медиатехнологии</a:t>
            </a:r>
            <a:r>
              <a:rPr lang="ru-RU" altLang="ja-JP" sz="2200">
                <a:latin typeface="Times New Roman" panose="02020603050405020304" pitchFamily="18" charset="0"/>
                <a:cs typeface="Times New Roman" panose="02020603050405020304" pitchFamily="18" charset="0"/>
              </a:rPr>
              <a:t>», «Ресурсосберегающие технологии» и др.</a:t>
            </a:r>
            <a:endParaRPr lang="ru-RU" altLang="ko-KR" sz="22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8373" name="Прямоугольник 58372"/>
          <p:cNvSpPr/>
          <p:nvPr/>
        </p:nvSpPr>
        <p:spPr>
          <a:xfrm>
            <a:off x="0" y="228600"/>
            <a:ext cx="9144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pPr lvl="0"/>
            <a:r>
              <a:rPr lang="ru-RU" altLang="ja-JP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курс предмета </a:t>
            </a:r>
          </a:p>
          <a:p>
            <a:pPr lvl="0"/>
            <a:r>
              <a:rPr lang="ru-RU" altLang="ja-JP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«Труд («технология») построен </a:t>
            </a:r>
            <a:br>
              <a:rPr lang="ru-RU" altLang="ja-JP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ja-JP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модульному принципу (по ФОП)</a:t>
            </a:r>
            <a:endParaRPr sz="32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мещающее содержимое 1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40063" t="20168" r="17978" b="28498"/>
          <a:stretch>
            <a:fillRect/>
          </a:stretch>
        </p:blipFill>
        <p:spPr>
          <a:xfrm>
            <a:off x="0" y="304800"/>
            <a:ext cx="9152890" cy="62972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68609"/>
          <p:cNvSpPr>
            <a:spLocks noGrp="1"/>
          </p:cNvSpPr>
          <p:nvPr>
            <p:ph type="title"/>
          </p:nvPr>
        </p:nvSpPr>
        <p:spPr>
          <a:xfrm>
            <a:off x="381000" y="2743200"/>
            <a:ext cx="8458200" cy="1143000"/>
          </a:xfrm>
        </p:spPr>
        <p:txBody>
          <a:bodyPr anchor="ctr" anchorCtr="0"/>
          <a:lstStyle/>
          <a:p>
            <a:pPr algn="l"/>
            <a:r>
              <a:rPr lang="ru-RU" altLang="ja-JP" sz="20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sz="20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8611" name="Прямоугольник 68610"/>
          <p:cNvSpPr/>
          <p:nvPr/>
        </p:nvSpPr>
        <p:spPr>
          <a:xfrm>
            <a:off x="304800" y="1828483"/>
            <a:ext cx="8534400" cy="3784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indent="177800"/>
            <a:r>
              <a:rPr lang="ru-RU" altLang="ja-JP" sz="24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ja-JP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Порядок, классы изучения модулей и количество часов могут быть иными с учётом материально-технического обеспечения образовательной организации. 	</a:t>
            </a:r>
            <a:r>
              <a:rPr lang="ru-RU" altLang="ja-JP" sz="240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 образовательной организации имеются хорошо оснащённые мастерские, оборудованные станками по дерево- и металлообработке, а также мастерские, оснащённые швейными, швейно-вышивальными машинами, то </a:t>
            </a:r>
            <a:r>
              <a:rPr lang="ru-RU" altLang="ja-JP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часы модуля могут быть перераспределены с учётом интересов участников образовательных отношений.</a:t>
            </a:r>
          </a:p>
          <a:p>
            <a:pPr indent="177800"/>
            <a:endParaRPr lang="ru-RU" altLang="ja-JP" sz="2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8373" name="Прямоугольник 58372"/>
          <p:cNvSpPr/>
          <p:nvPr/>
        </p:nvSpPr>
        <p:spPr>
          <a:xfrm>
            <a:off x="0" y="228600"/>
            <a:ext cx="9144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pPr lvl="0"/>
            <a:r>
              <a:rPr lang="ru-RU" altLang="ja-JP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курс предмета </a:t>
            </a:r>
          </a:p>
          <a:p>
            <a:pPr lvl="0"/>
            <a:r>
              <a:rPr lang="ru-RU" altLang="ja-JP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«Труд («технология») построен </a:t>
            </a:r>
            <a:br>
              <a:rPr lang="ru-RU" altLang="ja-JP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ja-JP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модульному принципу (по ФОП)</a:t>
            </a:r>
            <a:endParaRPr sz="32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/>
          <p:cNvPicPr>
            <a:picLocks noGrp="1" noChangeAspect="1"/>
          </p:cNvPicPr>
          <p:nvPr>
            <p:ph idx="1"/>
          </p:nvPr>
        </p:nvPicPr>
        <p:blipFill>
          <a:blip r:embed="rId3"/>
          <a:srcRect l="39811" t="28620" r="17812" b="48934"/>
          <a:stretch>
            <a:fillRect/>
          </a:stretch>
        </p:blipFill>
        <p:spPr>
          <a:xfrm>
            <a:off x="-8890" y="1524000"/>
            <a:ext cx="9152890" cy="2726055"/>
          </a:xfrm>
          <a:prstGeom prst="rect">
            <a:avLst/>
          </a:prstGeom>
        </p:spPr>
      </p:pic>
      <p:sp>
        <p:nvSpPr>
          <p:cNvPr id="68612" name="Прямоугольник 68611"/>
          <p:cNvSpPr/>
          <p:nvPr/>
        </p:nvSpPr>
        <p:spPr>
          <a:xfrm>
            <a:off x="0" y="304800"/>
            <a:ext cx="9144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pPr lvl="0"/>
            <a:r>
              <a:rPr lang="ru-RU" altLang="ja-JP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часов  (по ФОП)</a:t>
            </a:r>
            <a:endParaRPr sz="32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5235" y="1676400"/>
            <a:ext cx="2726690" cy="1143000"/>
          </a:xfrm>
        </p:spPr>
        <p:txBody>
          <a:bodyPr/>
          <a:lstStyle/>
          <a:p>
            <a:r>
              <a:rPr lang="ru-RU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№4 распределения часов по инвариантным модулям</a:t>
            </a:r>
            <a:r>
              <a:rPr lang="ru-RU" altLang="en-US" sz="2800"/>
              <a:t> </a:t>
            </a:r>
            <a:r>
              <a:rPr lang="ru-RU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учёта вариативных (ФОП)</a:t>
            </a:r>
          </a:p>
        </p:txBody>
      </p:sp>
      <p:pic>
        <p:nvPicPr>
          <p:cNvPr id="5" name="Замещающая таблица 4"/>
          <p:cNvPicPr>
            <a:picLocks noGrp="1" noChangeAspect="1"/>
          </p:cNvPicPr>
          <p:nvPr>
            <p:ph type="tbl" idx="1"/>
          </p:nvPr>
        </p:nvPicPr>
        <p:blipFill>
          <a:blip r:embed="rId2"/>
          <a:srcRect l="42406" t="23569" r="20286" b="7407"/>
          <a:stretch>
            <a:fillRect/>
          </a:stretch>
        </p:blipFill>
        <p:spPr>
          <a:xfrm>
            <a:off x="152400" y="304800"/>
            <a:ext cx="6172200" cy="64217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98*483"/>
  <p:tag name="TABLE_ENDDRAG_RECT" val="11*84*698*4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84*232"/>
  <p:tag name="TABLE_ENDDRAG_RECT" val="12*290*684*23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75*339"/>
  <p:tag name="TABLE_ENDDRAG_RECT" val="24*144*675*33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75*339"/>
  <p:tag name="TABLE_ENDDRAG_RECT" val="24*144*675*33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7*440"/>
  <p:tag name="TABLE_ENDDRAG_RECT" val="36*121*657*44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7*158"/>
  <p:tag name="TABLE_ENDDRAG_RECT" val="36*420*657*158"/>
</p:tagLst>
</file>

<file path=ppt/theme/theme1.xml><?xml version="1.0" encoding="utf-8"?>
<a:theme xmlns:a="http://schemas.openxmlformats.org/drawingml/2006/main" name="Оформление по умолчанию">
  <a:themeElements>
    <a:clrScheme name="">
      <a:dk1>
        <a:srgbClr val="000000"/>
      </a:dk1>
      <a:lt1>
        <a:srgbClr val="CCFFCC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E2FFE2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E2FFE2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Оформление по умолчанию">
  <a:themeElements>
    <a:clrScheme name="">
      <a:dk1>
        <a:srgbClr val="000000"/>
      </a:dk1>
      <a:lt1>
        <a:srgbClr val="CCFFCC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E2FFE2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E2FFE2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520</Words>
  <Application>Microsoft Office PowerPoint</Application>
  <PresentationFormat>Экран (4:3)</PresentationFormat>
  <Paragraphs>270</Paragraphs>
  <Slides>29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Batang</vt:lpstr>
      <vt:lpstr>Arial</vt:lpstr>
      <vt:lpstr>Calibri</vt:lpstr>
      <vt:lpstr>Times New Roman</vt:lpstr>
      <vt:lpstr>Оформление по умолчанию</vt:lpstr>
      <vt:lpstr>1_Оформление по умолчанию</vt:lpstr>
      <vt:lpstr>FoxitReader.Document</vt:lpstr>
      <vt:lpstr>Реализация плана мероприятий  по введению в ОО нового учебного предмета «Труд («технология»)  </vt:lpstr>
      <vt:lpstr>С 1 сентября 2024 года  на территории Российской Федерации введена новая ФОП по предмету  «Труд («технология»).   </vt:lpstr>
      <vt:lpstr>Место учебного предмета  «Труд («технология») в учебном плане</vt:lpstr>
      <vt:lpstr>Современный курс предмета  «Труд («технология») построен  по модульному принципу (по ФОП)</vt:lpstr>
      <vt:lpstr> </vt:lpstr>
      <vt:lpstr>Презентация PowerPoint</vt:lpstr>
      <vt:lpstr> </vt:lpstr>
      <vt:lpstr>Презентация PowerPoint</vt:lpstr>
      <vt:lpstr>Вариант №4 распределения часов по инвариантным модулям без учёта вариативных (ФОП)</vt:lpstr>
      <vt:lpstr>Презентация PowerPoint</vt:lpstr>
      <vt:lpstr> </vt:lpstr>
      <vt:lpstr>  Затруднения и дефициты  при реализации  ФОП основного общего образования предмета «Труд («технология»):   </vt:lpstr>
      <vt:lpstr>Презентация PowerPoint</vt:lpstr>
      <vt:lpstr>Презентация PowerPoint</vt:lpstr>
      <vt:lpstr>Большое внимание в ФОП уделяется проектной деятельности и работе с одарёнными детьми.  Результат - призовые места в олимпиадах различного уровня и конкурсах.     </vt:lpstr>
      <vt:lpstr>Работа с одарёнными обучающимися. Конкурсы.</vt:lpstr>
      <vt:lpstr>Презентация PowerPoint</vt:lpstr>
      <vt:lpstr>Работа с одарёнными обучающимися. Конкурсы.</vt:lpstr>
      <vt:lpstr>VI Всероссийская научно - практическая конференция  «Роль учителя технологии как наставника и педагога  в формировании и развитии технического мышления  у школьников». Выставка-конкурс лучших работ (ГУП) 2023 г.</vt:lpstr>
      <vt:lpstr>VIII Всероссийской научно-практической онлайн конференции «Актуальные вопросы и тенденции развития предметной области «Труд (Технология)».  Выставка-конкурс лучших работ (ГУП) 2024 г.</vt:lpstr>
      <vt:lpstr>Презентация PowerPoint</vt:lpstr>
      <vt:lpstr>   Региональный  конкурс  «Юные таланты Московии» 2023 г. </vt:lpstr>
      <vt:lpstr>Муниципальный этап конкурса ЮТМ  2024 г.</vt:lpstr>
      <vt:lpstr>Презентация PowerPoint</vt:lpstr>
      <vt:lpstr>Презентация PowerPoint</vt:lpstr>
      <vt:lpstr>Презентация PowerPoint</vt:lpstr>
      <vt:lpstr>Презентация PowerPoint</vt:lpstr>
      <vt:lpstr>Мои значимые дипломы и грамоты</vt:lpstr>
      <vt:lpstr>Спасибо 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Sveta</dc:creator>
  <cp:lastModifiedBy>Юля</cp:lastModifiedBy>
  <cp:revision>239</cp:revision>
  <dcterms:created xsi:type="dcterms:W3CDTF">2023-04-09T11:34:00Z</dcterms:created>
  <dcterms:modified xsi:type="dcterms:W3CDTF">2024-12-09T11:32:52Z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B81BE5299066411399327D8AFF5DB073</vt:lpwstr>
  </property>
  <property fmtid="{D5CDD505-2E9C-101B-9397-08002B2CF9AE}" pid="4" name="KSOProductBuildVer">
    <vt:lpwstr>1049-12.2.0.18639</vt:lpwstr>
  </property>
</Properties>
</file>