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slides/slide4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36" r:id="rId2"/>
    <p:sldId id="291" r:id="rId3"/>
    <p:sldId id="292" r:id="rId4"/>
    <p:sldId id="293" r:id="rId5"/>
    <p:sldId id="294" r:id="rId6"/>
    <p:sldId id="295" r:id="rId7"/>
    <p:sldId id="296" r:id="rId8"/>
    <p:sldId id="297" r:id="rId9"/>
    <p:sldId id="298" r:id="rId10"/>
    <p:sldId id="290" r:id="rId11"/>
    <p:sldId id="299" r:id="rId12"/>
    <p:sldId id="335" r:id="rId13"/>
    <p:sldId id="300" r:id="rId14"/>
    <p:sldId id="301" r:id="rId15"/>
    <p:sldId id="302" r:id="rId16"/>
    <p:sldId id="303" r:id="rId17"/>
    <p:sldId id="304" r:id="rId18"/>
    <p:sldId id="305" r:id="rId19"/>
    <p:sldId id="306" r:id="rId20"/>
    <p:sldId id="307" r:id="rId21"/>
    <p:sldId id="308" r:id="rId22"/>
    <p:sldId id="309" r:id="rId23"/>
    <p:sldId id="310" r:id="rId24"/>
    <p:sldId id="311" r:id="rId25"/>
    <p:sldId id="312" r:id="rId26"/>
    <p:sldId id="338" r:id="rId27"/>
    <p:sldId id="313" r:id="rId28"/>
    <p:sldId id="314" r:id="rId29"/>
    <p:sldId id="315" r:id="rId30"/>
    <p:sldId id="316" r:id="rId31"/>
    <p:sldId id="317" r:id="rId32"/>
    <p:sldId id="318" r:id="rId33"/>
    <p:sldId id="319" r:id="rId34"/>
    <p:sldId id="320" r:id="rId35"/>
    <p:sldId id="337" r:id="rId36"/>
    <p:sldId id="321" r:id="rId37"/>
    <p:sldId id="322" r:id="rId38"/>
    <p:sldId id="323" r:id="rId39"/>
    <p:sldId id="325" r:id="rId40"/>
    <p:sldId id="326" r:id="rId41"/>
    <p:sldId id="327" r:id="rId42"/>
    <p:sldId id="328" r:id="rId43"/>
    <p:sldId id="329" r:id="rId44"/>
    <p:sldId id="330" r:id="rId45"/>
    <p:sldId id="331" r:id="rId46"/>
    <p:sldId id="332" r:id="rId47"/>
    <p:sldId id="334" r:id="rId4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-96" y="-5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24628324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162256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556449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580975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1906355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2042572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928197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071615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514537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588992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380114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04A22291-3F93-4FD4-B41F-A9155EA0767D}" type="datetimeFigureOut">
              <a:rPr lang="ru-RU" smtClean="0"/>
              <a:pPr/>
              <a:t>23.11.2022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90E53E3B-FAAF-47E6-98A3-C9276BFCA5FC}" type="slidenum">
              <a:rPr lang="ru-RU" smtClean="0"/>
              <a:pPr/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31873037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63137" y="368135"/>
            <a:ext cx="11340935" cy="3956977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Подготовка </a:t>
            </a:r>
            <a:b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</a:b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к итоговому собеседованию </a:t>
            </a:r>
            <a:b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</a:b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по русскому языку </a:t>
            </a:r>
            <a:b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</a:br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в 9 классе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0005" y="4429496"/>
            <a:ext cx="11590317" cy="1840675"/>
          </a:xfrm>
        </p:spPr>
        <p:txBody>
          <a:bodyPr>
            <a:normAutofit lnSpcReduction="10000"/>
          </a:bodyPr>
          <a:lstStyle/>
          <a:p>
            <a:pPr algn="r"/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 </a:t>
            </a:r>
          </a:p>
          <a:p>
            <a:pPr algn="r"/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учитель русского языка</a:t>
            </a:r>
          </a:p>
          <a:p>
            <a:pPr algn="r"/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И литературы</a:t>
            </a:r>
          </a:p>
          <a:p>
            <a:pPr algn="r"/>
            <a:r>
              <a:rPr lang="ru-RU" b="1" dirty="0" smtClean="0">
                <a:solidFill>
                  <a:schemeClr val="accent3">
                    <a:lumMod val="75000"/>
                  </a:schemeClr>
                </a:solidFill>
              </a:rPr>
              <a:t>      Виноградова Е. А.</a:t>
            </a:r>
            <a:endParaRPr lang="ru-RU" b="1" dirty="0">
              <a:solidFill>
                <a:schemeClr val="accent3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423080" y="-1"/>
            <a:ext cx="11768919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3200" b="0" i="0" u="sng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Игра «Переводчик».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Заменить в тексте все иноязычные слова русскими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Стагнация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застой, затухание, снижение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мониторинг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контроль, проверка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локальный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местный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бестселлер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(от англ. </a:t>
            </a:r>
            <a:r>
              <a:rPr kumimoji="0" lang="ru-RU" sz="32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bestseller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— «продаваемый лучше всех») 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бренд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марка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креативный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- творческий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идентичный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одинаковый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импонирует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– симпатизирует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1"/>
          <p:cNvSpPr>
            <a:spLocks noChangeArrowheads="1"/>
          </p:cNvSpPr>
          <p:nvPr/>
        </p:nvSpPr>
        <p:spPr bwMode="auto">
          <a:xfrm>
            <a:off x="0" y="1"/>
            <a:ext cx="12191999" cy="6555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2800" b="1" i="0" u="sng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Чтение скороговорок с логическим ударением</a:t>
            </a:r>
            <a:endParaRPr kumimoji="0" lang="ru-RU" sz="2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 Сони разобьются все красивые блюдца.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Карл у Клары украл кораллы.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Везет Сенька Саньку с Сонькой на санках.  (поочередно логическое ударение на разные слова)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Чайничек с крышечкой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Крышечка с шишечкой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Шишечка с дырочкой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Из дырочки пар </a:t>
            </a:r>
            <a:r>
              <a:rPr kumimoji="0" lang="ru-RU" sz="28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идёТ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! (логическое ударение на последнюю букву)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endParaRPr kumimoji="0" lang="ru-RU" sz="2800" b="0" i="0" u="sng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57200" algn="l"/>
              </a:tabLst>
            </a:pPr>
            <a:r>
              <a:rPr kumimoji="0" lang="ru-RU" sz="2800" b="1" i="0" u="sng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Помимо дикции, это и отработка дыхания</a:t>
            </a:r>
            <a:endParaRPr kumimoji="0" lang="ru-RU" sz="2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Глубокий вдох, на выдохе произносим скороговорку: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Как на горке, на пригорке стоят тридцать три Егорки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 Егорка, два Егорка, три Егорка, четыре Егорка…… и т.д. (до окончания выдоха)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5" name="Rectangle 1"/>
          <p:cNvSpPr>
            <a:spLocks noChangeArrowheads="1"/>
          </p:cNvSpPr>
          <p:nvPr/>
        </p:nvSpPr>
        <p:spPr bwMode="auto">
          <a:xfrm>
            <a:off x="142504" y="-1"/>
            <a:ext cx="12049496" cy="6678751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Алгоритм работы:</a:t>
            </a:r>
            <a:endParaRPr kumimoji="0" lang="ru-RU" altLang="zh-CN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 Первичное чтение текста, лучше шёпотом, чётко проговаривая слова(отмечают трудности в ударении, прочтении иноязычных, сложных слов, фамилий, склонении числительных).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 Определите тему, основную </a:t>
            </a: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мысль.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При вторичном чтении работаем над интонацией, паузами, не забываем о логическом ударении, отмечаем </a:t>
            </a:r>
            <a:r>
              <a:rPr kumimoji="0" lang="ru-RU" altLang="zh-CN" sz="36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микротемы</a:t>
            </a: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текста. 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4. Третье чтение контрольное. </a:t>
            </a: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10101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 торопитесь при чтении текста, выдерживайте средний темп речи.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1"/>
          <p:cNvSpPr>
            <a:spLocks noChangeArrowheads="1"/>
          </p:cNvSpPr>
          <p:nvPr/>
        </p:nvSpPr>
        <p:spPr bwMode="auto">
          <a:xfrm>
            <a:off x="204716" y="245660"/>
            <a:ext cx="9724349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Задание № 2. Подробный пересказ текста</a:t>
            </a: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 включением приведённого высказывания.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1"/>
          <p:cNvSpPr>
            <a:spLocks noChangeArrowheads="1"/>
          </p:cNvSpPr>
          <p:nvPr/>
        </p:nvSpPr>
        <p:spPr bwMode="auto">
          <a:xfrm>
            <a:off x="0" y="0"/>
            <a:ext cx="12192000" cy="6555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Особенности задания:</a:t>
            </a:r>
            <a:endParaRPr kumimoji="0" lang="ru-RU" sz="2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Объём текста для чтения на экзамене составляет 160–200 слов, поэтому во втором задании учащимся будет предложено пересказать текст подробно, а также включить в него предложенное высказывание.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При подготовке к заданию экзаменуемый должен определить, в какой части текста использование высказывания логично и уместно.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Важно, чтобы пересказ и включённое в него высказывание составляли цельный текст.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Высказывание должно быть введено любым из способов цитирования.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Экзаменуемый во время пересказа имеет право зачитать высказывание.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Время на подготовку составляет 2 минуты.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Обратим внимание, что учащийся, выполняя задание 1, уже обращался к данному тексту, работал с его содержанием, поэтому при подготовке к пересказу должен сосредоточиться на анализе высказывания и включении его в свой текст.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Rectangle 1"/>
          <p:cNvSpPr>
            <a:spLocks noChangeArrowheads="1"/>
          </p:cNvSpPr>
          <p:nvPr/>
        </p:nvSpPr>
        <p:spPr bwMode="auto">
          <a:xfrm>
            <a:off x="0" y="0"/>
            <a:ext cx="12192000" cy="62478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Типичные ошибки в задании 2</a:t>
            </a: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: 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1) сжатый пересказ вместо подробного;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2) пропуски важных </a:t>
            </a:r>
            <a:r>
              <a:rPr kumimoji="0" lang="ru-RU" sz="4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микротем</a:t>
            </a: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текста; 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3) фактические ошибки;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4) неумение логично включать высказывание в пересказ;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5) неумение использовать способы цитирования в речи;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6) искажения в произношении имён собственных и терминов.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45659" y="204716"/>
            <a:ext cx="11696131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Памятка для подготовки к пересказу текста</a:t>
            </a: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>
              <a:buFont typeface="Arial" pitchFamily="34" charset="0"/>
              <a:buChar char="•"/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Составьте логическую схему текста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;</a:t>
            </a: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>
              <a:buFont typeface="Arial" pitchFamily="34" charset="0"/>
              <a:buChar char="•"/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Запомните или запишите ключевые слова в каждой </a:t>
            </a:r>
            <a:r>
              <a:rPr lang="ru-RU" sz="4000" dirty="0" err="1" smtClean="0">
                <a:latin typeface="Times New Roman" pitchFamily="18" charset="0"/>
                <a:cs typeface="Times New Roman" pitchFamily="18" charset="0"/>
              </a:rPr>
              <a:t>микротеме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;</a:t>
            </a: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lvl="0">
              <a:buFont typeface="Arial" pitchFamily="34" charset="0"/>
              <a:buChar char="•"/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Читая текст вслух, старайтесь запомнить его содержание.</a:t>
            </a:r>
          </a:p>
          <a:p>
            <a:pPr lvl="0">
              <a:buFont typeface="Arial" pitchFamily="34" charset="0"/>
              <a:buChar char="•"/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Подумайте, в какое место по смыслу можно вставить данную цитату.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table"/>
          <p:cNvPicPr/>
          <p:nvPr/>
        </p:nvPicPr>
        <p:blipFill>
          <a:blip r:embed="rId2"/>
          <a:stretch>
            <a:fillRect/>
          </a:stretch>
        </p:blipFill>
        <p:spPr>
          <a:xfrm>
            <a:off x="573206" y="218364"/>
            <a:ext cx="11081982" cy="6045957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1"/>
          <p:cNvSpPr>
            <a:spLocks noChangeArrowheads="1"/>
          </p:cNvSpPr>
          <p:nvPr/>
        </p:nvSpPr>
        <p:spPr bwMode="auto">
          <a:xfrm>
            <a:off x="0" y="-1"/>
            <a:ext cx="12192000" cy="69865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Советы для подготовки пересказа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еще раз прочитайте текст и устно сформулируйте его основную мысль;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пронумеруйте количество абзацев (Запомните: сколько абзацев, столько и </a:t>
            </a:r>
            <a:r>
              <a:rPr kumimoji="0" lang="ru-RU" sz="3200" b="0" i="0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микротем</a:t>
            </a: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!);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пользуйтесь записями, сделанными во время подготовки к выразительному чтению,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перескажите текст, логично и уместно включив приведенное высказывание;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заучивать или записывать цитату, которую нужно вставить в текст, не надо;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нельзя просто «прилепить» цитату к тексту, она должна быть органично «привязана» к содержанию.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Rectangle 1"/>
          <p:cNvSpPr>
            <a:spLocks noChangeArrowheads="1"/>
          </p:cNvSpPr>
          <p:nvPr/>
        </p:nvSpPr>
        <p:spPr bwMode="auto">
          <a:xfrm>
            <a:off x="0" y="0"/>
            <a:ext cx="10193368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Задание № 3</a:t>
            </a:r>
            <a:r>
              <a:rPr kumimoji="0" lang="ru-RU" sz="5400" b="1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. </a:t>
            </a:r>
            <a:endParaRPr kumimoji="0" lang="en-US" sz="5400" b="1" i="0" u="sng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1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Монологическое высказывание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0"/>
            <a:ext cx="12192000" cy="6124754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200" b="1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Модель ИС  </a:t>
            </a:r>
            <a:endParaRPr kumimoji="0" lang="ru-RU" altLang="zh-CN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 выполнение работы отводится 15-16 минут на одного участника.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❖ Задания базового уровня сложности.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❖ Оценка ответов на все задания работы осуществляется по специально разработанным критериям с учётом соблюдения норм современного русского литературного языка. 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❖ Максимальное количество баллов, которое может получить ученик за выполнение всей устной части, – 20. 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❖ Ученик получает зачёт в случае, если за выполнение работы он набрал 10 или более баллов.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1"/>
          <p:cNvSpPr>
            <a:spLocks noChangeArrowheads="1"/>
          </p:cNvSpPr>
          <p:nvPr/>
        </p:nvSpPr>
        <p:spPr bwMode="auto">
          <a:xfrm>
            <a:off x="0" y="-1"/>
            <a:ext cx="12192000" cy="61247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Особенности задания: </a:t>
            </a:r>
            <a:endParaRPr kumimoji="0" lang="ru-RU" sz="2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три варианта монолога имеют примерно одинаковую сложность;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темы монологов соответствуют знаниям, жизненному опыту, интересам и психологическим особенностям школьников данного возраста, они посвящены школе, семье, увлечениям подростков;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монологическое тематическое высказывание создаётся с опорой на вербальную и визуальную информацию;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на подготовку учащимся даётся 1 минута, в течение которой они могут собраться с мыслями, продумать содержание своего монолога, сделать пометы или записи на листке для подготовки;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важен объём монологического высказывания, он должен составлять не менее 10 фраз;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учащийся должен учитывать речевую ситуацию;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✓ правильность речи заданий 3 и 4 оценивается совместно.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177421"/>
            <a:ext cx="11559654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0" fontAlgn="base" hangingPunct="0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Типичные ошибки в задании 3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eaLnBrk="0" fontAlgn="base" hangingPunct="0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 1) ответы на вопросы, данные в задании, вместо создания цельного текста;</a:t>
            </a:r>
          </a:p>
          <a:p>
            <a:pPr eaLnBrk="0" fontAlgn="base" hangingPunct="0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 2) логико-композиционные ошибки ;</a:t>
            </a:r>
          </a:p>
          <a:p>
            <a:pPr eaLnBrk="0" fontAlgn="base" hangingPunct="0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 3) недостаточный объём монологического высказывания; </a:t>
            </a:r>
          </a:p>
          <a:p>
            <a:pPr eaLnBrk="0" fontAlgn="base" hangingPunct="0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4) большое количество неоправданных пауз в речи; </a:t>
            </a:r>
          </a:p>
          <a:p>
            <a:pPr eaLnBrk="0" fontAlgn="base" hangingPunct="0"/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5) речевые и грамматические ошибки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1"/>
          <p:cNvSpPr>
            <a:spLocks noChangeArrowheads="1"/>
          </p:cNvSpPr>
          <p:nvPr/>
        </p:nvSpPr>
        <p:spPr bwMode="auto">
          <a:xfrm>
            <a:off x="232012" y="-1"/>
            <a:ext cx="11959988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Монолог. 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Задание на выбор: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1. </a:t>
            </a: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Описание</a:t>
            </a: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фотографии.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2. </a:t>
            </a: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Повествование</a:t>
            </a: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на основе жизненного опыта.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3. </a:t>
            </a: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Рассуждение </a:t>
            </a: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 поставленному вопросу.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1"/>
          <p:cNvSpPr>
            <a:spLocks noChangeArrowheads="1"/>
          </p:cNvSpPr>
          <p:nvPr/>
        </p:nvSpPr>
        <p:spPr bwMode="auto">
          <a:xfrm>
            <a:off x="191068" y="0"/>
            <a:ext cx="12000931" cy="42473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Композиция текста-описания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 Общее представление о предмете.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 Отдельные признаки предмета.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5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Авторская оценка, вывод, заключение.</a:t>
            </a:r>
            <a:endParaRPr kumimoji="0" lang="ru-RU" sz="5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Rectangle 1"/>
          <p:cNvSpPr>
            <a:spLocks noChangeArrowheads="1"/>
          </p:cNvSpPr>
          <p:nvPr/>
        </p:nvSpPr>
        <p:spPr bwMode="auto">
          <a:xfrm>
            <a:off x="0" y="-1"/>
            <a:ext cx="12192000" cy="415498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Композиция текста-повествования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 Завязка (начало событий).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 Развитие действия.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Кульминация (момент наивысшего напряжения в развитии действия).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4. Развязка (итог событий).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1"/>
          <p:cNvSpPr>
            <a:spLocks noChangeArrowheads="1"/>
          </p:cNvSpPr>
          <p:nvPr/>
        </p:nvSpPr>
        <p:spPr bwMode="auto">
          <a:xfrm>
            <a:off x="177420" y="0"/>
            <a:ext cx="12014579" cy="37856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Композиция текста-рассуждения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 Тезис (мысль, требующая доказательства или опровержения).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 Обоснование (аргументы, доводы, доказательства, примеры).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Вывод.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0"/>
            <a:ext cx="12192000" cy="550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    </a:t>
            </a: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Я предлагаю начинать так: " Для своего монологического высказывания я выбрал тему…» Далее надо развивать мысль в тематическом направлении.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ru-RU" sz="4400" dirty="0" smtClean="0">
                <a:solidFill>
                  <a:srgbClr val="0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4400" dirty="0" smtClean="0">
                <a:solidFill>
                  <a:srgbClr val="0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Стараться не делать долгих пауз. Не сбивайтесь с намеченной мысли и попытайтесь её полностью раскрыть.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1"/>
          <p:cNvSpPr>
            <a:spLocks noChangeArrowheads="1"/>
          </p:cNvSpPr>
          <p:nvPr/>
        </p:nvSpPr>
        <p:spPr bwMode="auto">
          <a:xfrm>
            <a:off x="0" y="-1"/>
            <a:ext cx="12192000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Критерии оценивания: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Участник справился с коммуникативной задачей.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Приведено не менее 10 фраз по теме высказывания.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Отсутствуют фактические ошибки.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Учёт речевой ситуации.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Речевое оформление монологического высказывания (смысловая цельность, связность и последовательность).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Отсутствуют логические ошибки.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0"/>
            <a:ext cx="11846256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КАК ОПИСЫВАТЬ ФОТОГРАФИЮ?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Обратите внимание на название темы. Именно от темы нужно отталкиваться и строить монолог.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Помочь в описании фото помогут следующие вопросы: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Кто изображён на фотографии?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Как он выглядит?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Какое у него выражение лица?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Где он находится?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Когда было сделано фото?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Кто, по Вашему мнению, сделал этот снимок?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Чем он занят?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О чём он, возможно, думает?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Какие чувства он, скорее всего, испытывает?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Что больше всего привлекает в фотографии?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● Какие мысли/чувства/переживания вызывает снимок?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7421" y="272955"/>
            <a:ext cx="11600597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СЛОВА-СИНОНИМЫ: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Фотография: снимок, кадр, изображение, фото, фотоснимок.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Фотограф: автор фотографии, автор снимка.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Внешний вид: облик, очертание, наружность.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Сфотографировать: сделать снимок, снять, запечатлеть.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Изобразить: показать, воспроизвести, представить, воссоздать, отобразить, передать, запечатлеть, зафиксировать, остановить мгновение.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Увидеть: заметить, приметить, усмотреть, подметить, посмотреть, уловить, разглядеть, рассмотреть.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endParaRPr 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72955" y="395785"/>
            <a:ext cx="11464120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b="1" u="sng" dirty="0" smtClean="0">
                <a:latin typeface="Times New Roman" pitchFamily="18" charset="0"/>
                <a:cs typeface="Times New Roman" pitchFamily="18" charset="0"/>
              </a:rPr>
              <a:t>Структура устного собеседования</a:t>
            </a:r>
            <a:endParaRPr lang="ru-RU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Часть 1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Задание 1. Чтение текста вслух .(</a:t>
            </a:r>
            <a:r>
              <a:rPr lang="ru-RU" sz="3200" dirty="0" smtClean="0"/>
              <a:t>Время на подготовку 2 минуты)</a:t>
            </a:r>
            <a:endParaRPr lang="ru-RU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Задание 2. Пересказ прочитанного текста с привлечением дополнительной информации .(</a:t>
            </a:r>
            <a:r>
              <a:rPr lang="ru-RU" sz="3200" dirty="0" smtClean="0"/>
              <a:t>Время на подготовку 2 минуты)</a:t>
            </a:r>
            <a:endParaRPr lang="ru-RU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Часть 2 </a:t>
            </a: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Задание 3. Создание устного монологического высказывания по одной из выбранной тем беседы(</a:t>
            </a:r>
            <a:r>
              <a:rPr lang="ru-RU" sz="3200" dirty="0" smtClean="0"/>
              <a:t>Время на подготовку 1 минута)</a:t>
            </a:r>
            <a:endParaRPr lang="ru-RU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Задание 4. Участие в диалоге с экзаменатором-собеседником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Rectangle 1"/>
          <p:cNvSpPr>
            <a:spLocks noChangeArrowheads="1"/>
          </p:cNvSpPr>
          <p:nvPr/>
        </p:nvSpPr>
        <p:spPr bwMode="auto">
          <a:xfrm>
            <a:off x="0" y="1"/>
            <a:ext cx="12192000" cy="698652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ПРИМЕРНЫЙ ШАБЛОН ОПИСАНИЯ ФОТОГРАФИИ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1. Передо мной интересная фотография.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2. Я думаю, что на ней изображён(а) … (поход / рыбалка / последний звонок и т.д.)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3. Давайте рассмотрим изображение внимательнее.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4. Перед нами … (школьный двор / зал музея / комната и т.д.) (Если это улица или природа, то описать погоду и время дня).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5. Мне кажется, фотографию сделал …(учитель / родитель / друг ребят, которые изображены на фото).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6. На фотографии мы видим … (девочек / двух юношей / много выпускников)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7. Они … (описать внешний вид, одежду, чем заняты)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8. Их лица (его лицо, её лицо) … (радостны, печальны, сосредоточенны), потому что …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9. Я считаю, что снимок получился удачным и атмосферным.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10. Мне понравилась эта фотография, потому что она чётко передаёт чувства и эмоции присутствующих (присутствующего)на ней.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709684" y="477672"/>
          <a:ext cx="10399593" cy="3266795"/>
        </p:xfrm>
        <a:graphic>
          <a:graphicData uri="http://schemas.openxmlformats.org/drawingml/2006/table">
            <a:tbl>
              <a:tblPr/>
              <a:tblGrid>
                <a:gridCol w="3265153"/>
                <a:gridCol w="3393369"/>
                <a:gridCol w="3741071"/>
              </a:tblGrid>
              <a:tr h="326679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ВСТУПЛЕНИЕ</a:t>
                      </a:r>
                      <a:endParaRPr lang="ru-RU" sz="2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(3 предложения)</a:t>
                      </a:r>
                      <a:endParaRPr lang="ru-RU" sz="2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ОСНОВНАЯ ЧАСТЬ</a:t>
                      </a:r>
                      <a:endParaRPr lang="ru-RU" sz="2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Описание фотографии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</a:t>
                      </a: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5 предложений</a:t>
                      </a:r>
                      <a:r>
                        <a:rPr lang="ru-RU" sz="2800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ЗАКЛЮЧЕНИЕ</a:t>
                      </a:r>
                      <a:endParaRPr lang="ru-RU" sz="2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(2 предложения)</a:t>
                      </a:r>
                      <a:endParaRPr lang="ru-RU" sz="2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63773" y="0"/>
            <a:ext cx="11354937" cy="79714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u="sng" dirty="0" smtClean="0">
                <a:latin typeface="Times New Roman" pitchFamily="18" charset="0"/>
                <a:cs typeface="Times New Roman" pitchFamily="18" charset="0"/>
              </a:rPr>
              <a:t>ПОВЕСТВОВАНИЕ </a:t>
            </a:r>
            <a:br>
              <a:rPr lang="ru-RU" sz="3200" u="sng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КАК СОСТАВИТЬ ПОВЕСТВОВАТЕЛЬНЫЙ РАССКАЗ?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Помочь в составлении рассказа помогут следующие вопросы: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Как событие планировалось?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Как велась подготовка?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Как событие начиналось?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Когда произошло событие?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Где произошло событие?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Кто были участниками события?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Чем завершилось событие?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Каковы были эмоции у участников события (понравилось? хотели бы его повторить ещё раз?)?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Почему именно это событие стало для Вас запоминающимся?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91069" y="1"/>
            <a:ext cx="8952931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СЛОВА-СВЯЗКИ: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Однажды…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Сначала…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Потом…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Далее…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Затем…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После этого… 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dirty="0" smtClean="0">
                <a:latin typeface="Times New Roman" pitchFamily="18" charset="0"/>
                <a:cs typeface="Times New Roman" pitchFamily="18" charset="0"/>
              </a:rPr>
              <a:t>● В итоге…</a:t>
            </a:r>
            <a:br>
              <a:rPr lang="ru-RU" sz="4400" dirty="0" smtClean="0">
                <a:latin typeface="Times New Roman" pitchFamily="18" charset="0"/>
                <a:cs typeface="Times New Roman" pitchFamily="18" charset="0"/>
              </a:rPr>
            </a:br>
            <a:endParaRPr lang="ru-RU" sz="4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Rectangle 1"/>
          <p:cNvSpPr>
            <a:spLocks noChangeArrowheads="1"/>
          </p:cNvSpPr>
          <p:nvPr/>
        </p:nvSpPr>
        <p:spPr bwMode="auto">
          <a:xfrm>
            <a:off x="0" y="-286603"/>
            <a:ext cx="12192000" cy="71446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/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ПРИМЕРНЫЙ ШАБЛОН РАССКАЗА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1. Я хочу рассказать об одном интересном событии – …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2. Туда я отправился вместе с (классом/семьёй/друзьями).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3. Наша (поездка/экскурсия) состоялась (указать примерную дату).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4. К этому мероприятию мы готовились заранее: … (читали об этом / изучали материалы / собирали вещи).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5. И вот наступил долгожданный день.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6. Во время (поездки/экскурсии/путешествия/мероприятия) мы побывали (в / на)…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7. Кроме того, мы увидели …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8. Самым интересным оказалось …, так как … (получили много впечатлений / получили полезный опыт)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9. Мне (понравилась эта / понравился этот / понравилось это) …, потому что … (мы хорошо провели время / мы узнали много нового)</a:t>
            </a:r>
            <a:b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10. Мне бы хотелось снова принять участие в подобном мероприятии.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41194" y="245660"/>
          <a:ext cx="11300346" cy="5019040"/>
        </p:xfrm>
        <a:graphic>
          <a:graphicData uri="http://schemas.openxmlformats.org/drawingml/2006/table">
            <a:tbl>
              <a:tblPr/>
              <a:tblGrid>
                <a:gridCol w="4110346"/>
                <a:gridCol w="4269709"/>
                <a:gridCol w="2920291"/>
              </a:tblGrid>
              <a:tr h="30581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b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Вступление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b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Основная часть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b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Заключение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5811"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Тема: Выходной день, который запомнился больше всего</a:t>
                      </a:r>
                      <a:r>
                        <a:rPr lang="ru-RU" sz="2000" b="1" i="1" baseline="30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r>
                        <a:rPr lang="ru-RU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 (вариант 1)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23998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Я люблю выходные дни. Это время, когда можно отдохнуть от трудовой недели, побыть с родными, пообщаться с друзьями. Но особенно я люблю выходные, которые совпадают с праздниками. И, представляете, в этом году мой день рождения был в воскресенье. Такого дня рождения у меня ещё не было. Он запомнился мне навсегда!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Было обычное утро выходного дня.. Сначала я…. Потом… Но вдруг…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Неожиданно для меня ….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Когда мы приехали, то я…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Затем…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Через несколько минут я…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Пролетело мгновение, и снова…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Чудеса продолжались весь день: 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И, наконец,…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Уже вечером, когда погас свет, я ….</a:t>
                      </a:r>
                      <a:endParaRPr lang="ru-RU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750"/>
                        </a:spcAft>
                      </a:pPr>
                      <a:r>
                        <a:rPr lang="ru-RU" sz="2000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Весь день у меня было… настроение, которое создали мне …. Этот выходной день был самым лучшим!</a:t>
                      </a:r>
                      <a:endParaRPr lang="ru-RU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-1" y="204717"/>
            <a:ext cx="11832609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u="sng" dirty="0" smtClean="0">
                <a:latin typeface="Times New Roman" pitchFamily="18" charset="0"/>
                <a:cs typeface="Times New Roman" pitchFamily="18" charset="0"/>
              </a:rPr>
              <a:t>РАССУЖДЕНИЕ </a:t>
            </a:r>
            <a:br>
              <a:rPr lang="ru-RU" sz="3200" u="sng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КАК СОСТАВИТЬ РАССУЖДЕНИЕ?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1. Сформулируйте тезис (мысль, которую вы будете доказывать).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2. Подберите доказательства (примеры, которыми подтверждается тезис).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3. Сделайте вывод.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Помочь в составлении рассказа помогут следующие вопросы: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В чём причина данного явления?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Что из этого следует?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К чему приводит данное явление?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● Что оно значит? </a:t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200" dirty="0" smtClean="0">
                <a:latin typeface="Times New Roman" pitchFamily="18" charset="0"/>
                <a:cs typeface="Times New Roman" pitchFamily="18" charset="0"/>
              </a:rPr>
            </a:b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91069" y="0"/>
            <a:ext cx="12000931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КАКОВА СТРУКТУРА РАССУЖДЕНИЯ?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Структура такая же, как и в сочинении ОГЭ: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тезис → доказательства → вывод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СЛОВА-СВЯЗКИ: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Я думаю…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Возможно…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Вероятно…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По-видимому… 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● Таким образом…</a:t>
            </a:r>
            <a:br>
              <a:rPr lang="ru-RU" sz="3600" dirty="0" smtClean="0">
                <a:latin typeface="Times New Roman" pitchFamily="18" charset="0"/>
                <a:cs typeface="Times New Roman" pitchFamily="18" charset="0"/>
              </a:rPr>
            </a:br>
            <a:endParaRPr 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1"/>
          <p:cNvSpPr>
            <a:spLocks noChangeArrowheads="1"/>
          </p:cNvSpPr>
          <p:nvPr/>
        </p:nvSpPr>
        <p:spPr bwMode="auto">
          <a:xfrm>
            <a:off x="163772" y="0"/>
            <a:ext cx="12028227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ПРИМЕРНЫЙ ШАБЛОН РАССУЖДЕНИЯ 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1. Мне предложили порассуждать на интересную тему.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2. (Произнести заданную для монолога тему).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3. Попробую изложить свою точку зрения.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4. Итак, (прочитать первый предложенный вопрос).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5. Думаю, что ... (ответ на первый предложенный вопрос).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6. (Ответ на второй предложенный вопрос), потому что...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7. Я считаю, что (ответ на третий предложенный вопрос), потому что...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8. Кроме того, (изложить информацию из последнего вопроса).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9. (Ответ на последний вопрос)</a:t>
            </a:r>
            <a:b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</a:b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10. Таким образом, (сделать общий вывод). Такова моя позиция.</a:t>
            </a:r>
            <a:endParaRPr kumimoji="0" lang="ru-RU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Rectangle 1"/>
          <p:cNvSpPr>
            <a:spLocks noChangeArrowheads="1"/>
          </p:cNvSpPr>
          <p:nvPr/>
        </p:nvSpPr>
        <p:spPr bwMode="auto">
          <a:xfrm>
            <a:off x="436728" y="0"/>
            <a:ext cx="11755272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Задание № 4.</a:t>
            </a:r>
            <a:endParaRPr kumimoji="0" lang="en-US" sz="4800" b="0" i="0" u="none" strike="noStrike" cap="none" normalizeH="0" baseline="0" dirty="0" smtClean="0">
              <a:ln>
                <a:noFill/>
              </a:ln>
              <a:solidFill>
                <a:srgbClr val="000000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4800" b="1" i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Диалог </a:t>
            </a:r>
            <a:endParaRPr kumimoji="0" lang="ru-RU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"/>
          <p:cNvSpPr>
            <a:spLocks noChangeArrowheads="1"/>
          </p:cNvSpPr>
          <p:nvPr/>
        </p:nvSpPr>
        <p:spPr bwMode="auto">
          <a:xfrm>
            <a:off x="0" y="-1"/>
            <a:ext cx="12192000" cy="61863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ru-RU" sz="3600" b="1" u="sng" dirty="0" smtClean="0"/>
              <a:t>Задание №1. Чтение </a:t>
            </a:r>
            <a:r>
              <a:rPr lang="ru-RU" sz="3600" b="1" u="sng" dirty="0" smtClean="0"/>
              <a:t>текста.</a:t>
            </a:r>
            <a:endParaRPr lang="ru-RU" sz="3600" dirty="0" smtClean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Особенности </a:t>
            </a:r>
            <a:r>
              <a:rPr kumimoji="0" lang="ru-RU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задания: 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будут предложены тексты научно-популярного стиля; 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текст сопровождается иллюстрациями</a:t>
            </a: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;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объём текстов варьируется в пределах 160–200 слов; 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контролируются навыки техники осмысленного чтения; 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проверяются умения учащихся видеть и использовать при чтении графические символы, в частности знак ударения;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текст содержит сложную грамматическую единицу – имя числительное</a:t>
            </a: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;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3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на подготовку к заданию учащимся отводится 2 минуты. </a:t>
            </a:r>
            <a:endParaRPr kumimoji="0" lang="ru-RU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5" name="Rectangle 1"/>
          <p:cNvSpPr>
            <a:spLocks noChangeArrowheads="1"/>
          </p:cNvSpPr>
          <p:nvPr/>
        </p:nvSpPr>
        <p:spPr bwMode="auto">
          <a:xfrm>
            <a:off x="0" y="0"/>
            <a:ext cx="12192000" cy="52629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Особенности задания:</a:t>
            </a:r>
            <a:endParaRPr kumimoji="0" lang="ru-RU" sz="2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по окончании монологического высказывания учащегося экзаменатор-собеседник задаёт три вопроса по теме;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вопросы сформулированы заранее и зафиксированы в карточке собеседника;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естественный переход от монолога ученика к диалогу с собеседником;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в зависимости от содержания монологического высказывания учащегося он вправе менять их последовательность, уточнять и дополнять информацию;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цель экзаменатора-собеседника – эмоционально расположить экзаменуемого к беседе, стимулировать его речевую деятельность;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диалог оценивается в целом по всем ответам учащегося на вопросы;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должна учитываться речевая ситуация; 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✓</a:t>
            </a: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речевое оформление заданий 3 и 4 оценивается совместно.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Rectangle 1"/>
          <p:cNvSpPr>
            <a:spLocks noChangeArrowheads="1"/>
          </p:cNvSpPr>
          <p:nvPr/>
        </p:nvSpPr>
        <p:spPr bwMode="auto">
          <a:xfrm>
            <a:off x="0" y="0"/>
            <a:ext cx="12192000" cy="3046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Типичные ошибки в задании 4</a:t>
            </a:r>
            <a:r>
              <a:rPr kumimoji="0" lang="ru-RU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:</a:t>
            </a:r>
            <a:endParaRPr kumimoji="0" lang="ru-RU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1) односложные ответы на вопросы собеседника;</a:t>
            </a:r>
            <a:endParaRPr kumimoji="0" lang="ru-RU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2) неоправданно длительные паузы.</a:t>
            </a:r>
            <a:endParaRPr kumimoji="0" lang="ru-RU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Rectangle 1"/>
          <p:cNvSpPr>
            <a:spLocks noChangeArrowheads="1"/>
          </p:cNvSpPr>
          <p:nvPr/>
        </p:nvSpPr>
        <p:spPr bwMode="auto">
          <a:xfrm>
            <a:off x="0" y="-1"/>
            <a:ext cx="12192000" cy="62478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Критерии оценивания. 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Соблюдение грамматических норм.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Соблюдение орфоэпических норм.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Соблюдение речевых норм.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Речь в целом отличается богатством и точностью словаря, используются разнообразные синтаксические структуры.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Развиты синонимические связи в речи.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Что самое важное: давать ПОЛНЫЕ ответы (желательно от 2 предложений). </a:t>
            </a: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00251" y="163773"/>
            <a:ext cx="11409528" cy="55399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800" dirty="0" smtClean="0">
                <a:latin typeface="Times New Roman" pitchFamily="18" charset="0"/>
                <a:cs typeface="Times New Roman" pitchFamily="18" charset="0"/>
              </a:rPr>
              <a:t>ПРИМЕРЫ ПЛОХИХ ОТВЕТОВ: </a:t>
            </a:r>
            <a:br>
              <a:rPr lang="ru-RU" sz="4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800" dirty="0" smtClean="0">
                <a:latin typeface="Times New Roman" pitchFamily="18" charset="0"/>
                <a:cs typeface="Times New Roman" pitchFamily="18" charset="0"/>
              </a:rPr>
              <a:t>– Облегчает или усложняет Интернет Вашу жизнь? </a:t>
            </a:r>
            <a:br>
              <a:rPr lang="ru-RU" sz="4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800" dirty="0" smtClean="0">
                <a:latin typeface="Times New Roman" pitchFamily="18" charset="0"/>
                <a:cs typeface="Times New Roman" pitchFamily="18" charset="0"/>
              </a:rPr>
              <a:t>– Облегчает. </a:t>
            </a:r>
            <a:br>
              <a:rPr lang="ru-RU" sz="4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800" dirty="0" smtClean="0">
                <a:latin typeface="Times New Roman" pitchFamily="18" charset="0"/>
                <a:cs typeface="Times New Roman" pitchFamily="18" charset="0"/>
              </a:rPr>
              <a:t>– Хотели бы Вы жить постоянно в одном времени года? </a:t>
            </a:r>
            <a:br>
              <a:rPr lang="ru-RU" sz="4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800" dirty="0" smtClean="0">
                <a:latin typeface="Times New Roman" pitchFamily="18" charset="0"/>
                <a:cs typeface="Times New Roman" pitchFamily="18" charset="0"/>
              </a:rPr>
              <a:t>– Думаю, нет, не хотел бы. 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7421" y="0"/>
            <a:ext cx="11668835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ПРИМЕРЫ ХОРОШИХ ОТВЕТОВ: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– Облегчает или усложняет Интернет Вашу жизнь?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– Я считаю, что Интернет скорее облегчает мою жизнь, чем усложняет. К примеру, Интернет очень помогает мне в учёбе. Если меня интересует какой-то вопрос, то ответ на него довольно легко и быстро можно найти в Интернете.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– Хотели бы Вы жить постоянно в одном времени года?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– Думаю, нет, постоянно жить в одном времени года я не хотел бы. Хоть мне и нравится больше всего лето, но если представить, что, например, 10 лет подряд будет только лето, то я буду очень скучать по остальным временам года, по снегу, по прохладе. Каждое время года по-своему интересно. 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41194" y="286604"/>
            <a:ext cx="8802806" cy="68634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КЛИШЕ: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Я думаю, что…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Я считаю,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Как мне кажется,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По-моему,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По-видимому,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Следовательно, …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Итак,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● Таким образом, … </a:t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4000" dirty="0" smtClean="0">
                <a:latin typeface="Times New Roman" pitchFamily="18" charset="0"/>
                <a:cs typeface="Times New Roman" pitchFamily="18" charset="0"/>
              </a:rPr>
            </a:br>
            <a:endParaRPr lang="ru-RU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Rectangle 1"/>
          <p:cNvSpPr>
            <a:spLocks noChangeArrowheads="1"/>
          </p:cNvSpPr>
          <p:nvPr/>
        </p:nvSpPr>
        <p:spPr bwMode="auto">
          <a:xfrm>
            <a:off x="0" y="-1"/>
            <a:ext cx="12192000" cy="71711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Это так, а не иначе,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Ты мне, друг мой , не перечь: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Люди стали жить богаче,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Но беднее стала речь.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Дачи, джинсы, слайды, платья…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Ценам, цифрам нет конца,-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Отвлечённые понятья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Улетучиваются.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Гаснет устная словесность,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Разговорная краса;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Отступают в неизвестность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Речи русской чудеса.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Сотни слов, родных и метких,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Сникнув, голос потеряв,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Взаперти, как птицы в клетках,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Дремлют в толстых словарях.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Ты их выпусти оттуда,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В быт обыденный верни,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Чтобы речь - людское чудо-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Не скудела в наши дни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.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ru-RU" sz="20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                                                                                                     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                                                                            В. </a:t>
            </a:r>
            <a:r>
              <a:rPr kumimoji="0" lang="ru-RU" sz="2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Шефнер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73457" y="232012"/>
            <a:ext cx="10282223" cy="2565779"/>
          </a:xfrm>
        </p:spPr>
        <p:txBody>
          <a:bodyPr/>
          <a:lstStyle/>
          <a:p>
            <a:pPr algn="ctr"/>
            <a:r>
              <a:rPr lang="ru-RU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Спасибо </a:t>
            </a:r>
            <a:br>
              <a:rPr lang="ru-RU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всем за внимание!</a:t>
            </a:r>
            <a:endParaRPr lang="ru-RU" b="1" i="1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56337" y="4303002"/>
            <a:ext cx="10058400" cy="1143000"/>
          </a:xfrm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1"/>
          <p:cNvSpPr>
            <a:spLocks noChangeArrowheads="1"/>
          </p:cNvSpPr>
          <p:nvPr/>
        </p:nvSpPr>
        <p:spPr bwMode="auto">
          <a:xfrm>
            <a:off x="0" y="-1"/>
            <a:ext cx="11928143" cy="550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Типичные ошибки в задании</a:t>
            </a: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1: 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1) неумение пользоваться графическим символом - знаком ударения (</a:t>
            </a:r>
            <a:r>
              <a:rPr kumimoji="0" lang="ru-RU" sz="4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Жоре́с</a:t>
            </a: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);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2) другие орфоэпические ошибки;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3) искажения в чтении имён собственных; 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4) наличие грамматических ошибок при склонении имён числительных; 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5) игнорирование знаков препинания.</a:t>
            </a:r>
            <a:endParaRPr kumimoji="0" lang="ru-RU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1"/>
          <p:cNvSpPr>
            <a:spLocks noChangeArrowheads="1"/>
          </p:cNvSpPr>
          <p:nvPr/>
        </p:nvSpPr>
        <p:spPr bwMode="auto">
          <a:xfrm>
            <a:off x="0" y="-1"/>
            <a:ext cx="12191999" cy="5632311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При подготовке к выразительному чтению на своих уроках использую следующие приёмы: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 Орфоэпические разминки;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2. Грамматические «пятиминутки»;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3. Пятиминутка «выразительного чтения»;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4. Чтение по цепочке;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5. Прослушивание образцов чтения;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zh-CN" sz="3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6. Чтение вслух с партитурными знаками – пометками, определяющие паузы, логические ударения, повышение и понижение тона (голоса), интонационные переломы. </a:t>
            </a:r>
            <a:endParaRPr kumimoji="0" lang="ru-RU" altLang="zh-CN" sz="3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45660" y="259307"/>
            <a:ext cx="1164154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u="sng" dirty="0" smtClean="0">
                <a:latin typeface="Times New Roman" pitchFamily="18" charset="0"/>
                <a:cs typeface="Times New Roman" pitchFamily="18" charset="0"/>
              </a:rPr>
              <a:t>1 –я КАРТОЧКА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величественного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Кремля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…против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безжалостного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натиска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…на пути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фашистских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захватчиков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…оказавшихся в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экстремальных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условиях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…записал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заинтересовавшее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его слово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…изделия из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заволжских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лесов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…понять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мироощущение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 духовное богатство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соотечественников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…здание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Адмиралтейства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…уехал из родного села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Голышманово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…русской женщины — </a:t>
            </a:r>
            <a:r>
              <a:rPr lang="ru-RU" sz="2400" b="1" dirty="0" err="1" smtClean="0">
                <a:latin typeface="Times New Roman" pitchFamily="18" charset="0"/>
                <a:cs typeface="Times New Roman" pitchFamily="18" charset="0"/>
              </a:rPr>
              <a:t>Епистинии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Федоровны Степановой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…занесено на доску почёта </a:t>
            </a:r>
            <a:r>
              <a:rPr lang="ru-RU" sz="2400" b="1" dirty="0" err="1" smtClean="0">
                <a:latin typeface="Times New Roman" pitchFamily="18" charset="0"/>
                <a:cs typeface="Times New Roman" pitchFamily="18" charset="0"/>
              </a:rPr>
              <a:t>Бриджпортского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университета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Продолжительность полёта Гагарина равнялась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108 минутам.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…провёл около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300 операций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 использованием эфира…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0"/>
            <a:ext cx="12192000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u="sng" dirty="0" smtClean="0">
                <a:latin typeface="Times New Roman" pitchFamily="18" charset="0"/>
                <a:cs typeface="Times New Roman" pitchFamily="18" charset="0"/>
              </a:rPr>
              <a:t>2-я КАРТОЧКА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…оказавшихся на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дрейфующих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 льдах Ледовитого океана…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Кижи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 — это бессмертная Древняя Русь, художественное прошлое, живущее в настоящем.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…на реке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Унже в Макарьеве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…ощущаешь замысел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изографа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16 сентября 1976 года у </a:t>
            </a:r>
            <a:r>
              <a:rPr lang="ru-RU" sz="2400" b="1" dirty="0" err="1" smtClean="0">
                <a:latin typeface="Times New Roman" pitchFamily="18" charset="0"/>
                <a:cs typeface="Times New Roman" pitchFamily="18" charset="0"/>
              </a:rPr>
              <a:t>Шаварша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Карапетяна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 была обычная тренировка на берегу Ереванского озера. 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Первыми женщинами-космонавтами стали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Валентина Терешкова и Светлана Савицкая.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 России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в радиусе 10-20 километров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 от любого мегаполиса можно найти несколько десятков свалок…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Дмитрий Иванович Менделеев был членом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более 90 академий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 наук, научных обществ, университетов разных стран. 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…на железных дорогах России было построено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более 500 стальных мостов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…является директором Московского НИИ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неотложной детской хирургии и травматологии…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...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сконструировал 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первый в мире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радиоприёмник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…были помещены в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Кунсткамеру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…присудила премию, равную 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5000 франкам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…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1"/>
          <p:cNvSpPr>
            <a:spLocks noChangeArrowheads="1"/>
          </p:cNvSpPr>
          <p:nvPr/>
        </p:nvSpPr>
        <p:spPr bwMode="auto">
          <a:xfrm>
            <a:off x="0" y="0"/>
            <a:ext cx="12191999" cy="6370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2400" b="0" i="0" u="sng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ИГРА «ДИКТОР»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Прочитать текст, соблюдая орфоэпические нормы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Лису Алису замучил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недУг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 заболел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запломбирОванный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зуб. Чтобы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облегчИть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страданье, лиса Алиса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налилА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и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принялА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настой из чеснока. Благодаря </a:t>
            </a:r>
            <a:r>
              <a:rPr kumimoji="0" lang="ru-RU" sz="2400" b="1" i="1" u="none" strike="noStrike" cap="none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сосредотОчению</a:t>
            </a:r>
            <a:r>
              <a:rPr kumimoji="0" lang="ru-RU" sz="2400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лисы Алисы, боль исчезла.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Расставить ударения в словах, не  забывая о грамматических нормах русского языка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 прилете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аэропорты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банты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шарфы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торты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дынь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сливовый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свекла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дозвонится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клала</a:t>
            </a:r>
            <a:b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носков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Ретро">
  <a:themeElements>
    <a:clrScheme name="Ретро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Ретро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Ретр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201</TotalTime>
  <Words>1487</Words>
  <Application>Microsoft Office PowerPoint</Application>
  <PresentationFormat>Произвольный</PresentationFormat>
  <Paragraphs>244</Paragraphs>
  <Slides>47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47</vt:i4>
      </vt:variant>
    </vt:vector>
  </HeadingPairs>
  <TitlesOfParts>
    <vt:vector size="48" baseType="lpstr">
      <vt:lpstr>Ретро</vt:lpstr>
      <vt:lpstr>Подготовка  к итоговому собеседованию  по русскому языку  в 9 классе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Слайд 25</vt:lpstr>
      <vt:lpstr>Слайд 26</vt:lpstr>
      <vt:lpstr>Слайд 27</vt:lpstr>
      <vt:lpstr>Слайд 28</vt:lpstr>
      <vt:lpstr>Слайд 29</vt:lpstr>
      <vt:lpstr>Слайд 30</vt:lpstr>
      <vt:lpstr>Слайд 31</vt:lpstr>
      <vt:lpstr>Слайд 32</vt:lpstr>
      <vt:lpstr>Слайд 33</vt:lpstr>
      <vt:lpstr>Слайд 34</vt:lpstr>
      <vt:lpstr>Слайд 35</vt:lpstr>
      <vt:lpstr>Слайд 36</vt:lpstr>
      <vt:lpstr>Слайд 37</vt:lpstr>
      <vt:lpstr>Слайд 38</vt:lpstr>
      <vt:lpstr>Слайд 39</vt:lpstr>
      <vt:lpstr>Слайд 40</vt:lpstr>
      <vt:lpstr>Слайд 41</vt:lpstr>
      <vt:lpstr>Слайд 42</vt:lpstr>
      <vt:lpstr>Слайд 43</vt:lpstr>
      <vt:lpstr>Слайд 44</vt:lpstr>
      <vt:lpstr>Слайд 45</vt:lpstr>
      <vt:lpstr>Слайд 46</vt:lpstr>
      <vt:lpstr>Спасибо  всем за внимание!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Итоговое собеседование по русскому языку 9 класс</dc:title>
  <dc:creator>User</dc:creator>
  <cp:lastModifiedBy>Пользователь</cp:lastModifiedBy>
  <cp:revision>22</cp:revision>
  <dcterms:created xsi:type="dcterms:W3CDTF">2022-01-29T15:49:23Z</dcterms:created>
  <dcterms:modified xsi:type="dcterms:W3CDTF">2022-11-23T18:14:39Z</dcterms:modified>
</cp:coreProperties>
</file>

<file path=docProps/thumbnail.jpeg>
</file>