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506" r:id="rId3"/>
    <p:sldId id="508" r:id="rId4"/>
    <p:sldId id="509" r:id="rId5"/>
    <p:sldId id="525" r:id="rId6"/>
    <p:sldId id="521" r:id="rId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  <p:cmAuthor id="2" name="Пук Антон" initials="ПА" lastIdx="1" clrIdx="1"/>
  <p:cmAuthor id="3" name="Мирослава Пук" initials="МП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0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-468" y="-60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93-4F83-A807-B2C367FB9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93-4F83-A807-B2C367FB9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93-4F83-A807-B2C367FB9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93-4F83-A807-B2C367FB92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93-4F83-A807-B2C367FB92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893-4F83-A807-B2C367FB92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893-4F83-A807-B2C367FB929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99B-441B-BD9F-DDD08C0556A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9B-441B-BD9F-DDD08C0556A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9B-441B-BD9F-DDD08C0556A1}"/>
              </c:ext>
            </c:extLst>
          </c:dPt>
          <c:cat>
            <c:strRef>
              <c:f>Лист1!$A$2:$A$11</c:f>
              <c:strCache>
                <c:ptCount val="10"/>
                <c:pt idx="0">
                  <c:v>математика профиль</c:v>
                </c:pt>
                <c:pt idx="1">
                  <c:v>обществознание 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биология</c:v>
                </c:pt>
                <c:pt idx="5">
                  <c:v>английский</c:v>
                </c:pt>
                <c:pt idx="6">
                  <c:v>химия</c:v>
                </c:pt>
                <c:pt idx="7">
                  <c:v>литература</c:v>
                </c:pt>
                <c:pt idx="8">
                  <c:v>история</c:v>
                </c:pt>
                <c:pt idx="9">
                  <c:v>география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493</c:v>
                </c:pt>
                <c:pt idx="1">
                  <c:v>394</c:v>
                </c:pt>
                <c:pt idx="2">
                  <c:v>185</c:v>
                </c:pt>
                <c:pt idx="3">
                  <c:v>173</c:v>
                </c:pt>
                <c:pt idx="4">
                  <c:v>144</c:v>
                </c:pt>
                <c:pt idx="5">
                  <c:v>132</c:v>
                </c:pt>
                <c:pt idx="6">
                  <c:v>112</c:v>
                </c:pt>
                <c:pt idx="7">
                  <c:v>80</c:v>
                </c:pt>
                <c:pt idx="8">
                  <c:v>74</c:v>
                </c:pt>
                <c:pt idx="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FF-4537-A46C-3B7B43E61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49647821061314E-2"/>
          <c:y val="0.78618921352466753"/>
          <c:w val="0.86896234548258944"/>
          <c:h val="0.19629893150106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428736"/>
        <c:axId val="27430272"/>
      </c:barChart>
      <c:catAx>
        <c:axId val="2742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0272"/>
        <c:crosses val="autoZero"/>
        <c:auto val="1"/>
        <c:lblAlgn val="ctr"/>
        <c:lblOffset val="100"/>
        <c:noMultiLvlLbl val="0"/>
      </c:catAx>
      <c:valAx>
        <c:axId val="2743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2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83689365778979E-2"/>
          <c:y val="2.3594834075973063E-2"/>
          <c:w val="0.94667228663791281"/>
          <c:h val="0.8675334187877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литература</c:v>
                </c:pt>
                <c:pt idx="1">
                  <c:v>физика</c:v>
                </c:pt>
                <c:pt idx="2">
                  <c:v>химия</c:v>
                </c:pt>
                <c:pt idx="3">
                  <c:v>русский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41-4176-8A95-6726796AB6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73088"/>
        <c:axId val="29280128"/>
      </c:barChart>
      <c:catAx>
        <c:axId val="292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80128"/>
        <c:crosses val="autoZero"/>
        <c:auto val="1"/>
        <c:lblAlgn val="ctr"/>
        <c:lblOffset val="100"/>
        <c:noMultiLvlLbl val="0"/>
      </c:catAx>
      <c:valAx>
        <c:axId val="2928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7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96501431678635E-2"/>
          <c:y val="3.3292811593631282E-2"/>
          <c:w val="0.94012465752469843"/>
          <c:h val="0.52069929414330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Гимназия Пущино</c:v>
                </c:pt>
                <c:pt idx="1">
                  <c:v>СОШ №10</c:v>
                </c:pt>
                <c:pt idx="2">
                  <c:v>Дашковская СОШ</c:v>
                </c:pt>
                <c:pt idx="3">
                  <c:v>Центр непрерывного образования</c:v>
                </c:pt>
                <c:pt idx="4">
                  <c:v>Гимназия №1</c:v>
                </c:pt>
                <c:pt idx="5">
                  <c:v>Лицей Протвино</c:v>
                </c:pt>
                <c:pt idx="6">
                  <c:v>Гимназия Протвино</c:v>
                </c:pt>
                <c:pt idx="7">
                  <c:v>СОШ №3</c:v>
                </c:pt>
                <c:pt idx="8">
                  <c:v>СОШ №19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97-46FD-AD0A-89473FD261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672384"/>
        <c:axId val="30708096"/>
      </c:barChart>
      <c:catAx>
        <c:axId val="3067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08096"/>
        <c:crosses val="autoZero"/>
        <c:auto val="1"/>
        <c:lblAlgn val="ctr"/>
        <c:lblOffset val="100"/>
        <c:noMultiLvlLbl val="0"/>
      </c:catAx>
      <c:valAx>
        <c:axId val="3070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7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53721743227712E-2"/>
          <c:y val="0.11883610250710341"/>
          <c:w val="0.94583058562992128"/>
          <c:h val="0.50264299319371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Лист1!$A$2:$A$23</c:f>
              <c:strCache>
                <c:ptCount val="22"/>
                <c:pt idx="0">
                  <c:v>МОУ  «Дашковская СОШ»</c:v>
                </c:pt>
                <c:pt idx="1">
                  <c:v>МБОУ СОШ № 18</c:v>
                </c:pt>
                <c:pt idx="2">
                  <c:v>МБОУ СОШ №10</c:v>
                </c:pt>
                <c:pt idx="3">
                  <c:v>МБОУ «Гимназия Протвино»</c:v>
                </c:pt>
                <c:pt idx="4">
                  <c:v>МБОУ «Лицей Протвино»</c:v>
                </c:pt>
                <c:pt idx="5">
                  <c:v>МБОУ СОШ № 19</c:v>
                </c:pt>
                <c:pt idx="6">
                  <c:v>МБОУ СОШ 12 «Центр образования»</c:v>
                </c:pt>
                <c:pt idx="7">
                  <c:v>МБОУ СОШ № 3</c:v>
                </c:pt>
                <c:pt idx="8">
                  <c:v>МБОУ «Липицкая СОШ»</c:v>
                </c:pt>
                <c:pt idx="9">
                  <c:v>ОК «Пущино»</c:v>
                </c:pt>
                <c:pt idx="10">
                  <c:v>МБОУ  «Пролетарская СОШ»</c:v>
                </c:pt>
                <c:pt idx="11">
                  <c:v>МБОУ «Центр непрерывного образования»</c:v>
                </c:pt>
                <c:pt idx="12">
                  <c:v>МБОУ «Гимназия № 1»</c:v>
                </c:pt>
                <c:pt idx="13">
                  <c:v>МБОУ «Школа современного образования»</c:v>
                </c:pt>
                <c:pt idx="14">
                  <c:v>Куриловская гимназия</c:v>
                </c:pt>
                <c:pt idx="15">
                  <c:v>МБОУ «ОК им. Владимира Храброго»</c:v>
                </c:pt>
                <c:pt idx="16">
                  <c:v>МБОУ «Оболенская СОШ»</c:v>
                </c:pt>
                <c:pt idx="17">
                  <c:v>ГАПОУ МО Губернский колледж</c:v>
                </c:pt>
                <c:pt idx="18">
                  <c:v>Православная гимназия</c:v>
                </c:pt>
                <c:pt idx="19">
                  <c:v>МБОУ «Эффективная школа»</c:v>
                </c:pt>
                <c:pt idx="20">
                  <c:v>ОЧУ «Школа-интернат «Абсолют»</c:v>
                </c:pt>
                <c:pt idx="21">
                  <c:v>Туровская СОШ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74</c:v>
                </c:pt>
                <c:pt idx="1">
                  <c:v>73</c:v>
                </c:pt>
                <c:pt idx="2">
                  <c:v>73</c:v>
                </c:pt>
                <c:pt idx="3">
                  <c:v>70</c:v>
                </c:pt>
                <c:pt idx="4">
                  <c:v>69</c:v>
                </c:pt>
                <c:pt idx="5">
                  <c:v>68</c:v>
                </c:pt>
                <c:pt idx="6">
                  <c:v>66</c:v>
                </c:pt>
                <c:pt idx="7">
                  <c:v>64</c:v>
                </c:pt>
                <c:pt idx="8">
                  <c:v>62</c:v>
                </c:pt>
                <c:pt idx="9">
                  <c:v>61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59</c:v>
                </c:pt>
                <c:pt idx="14">
                  <c:v>58</c:v>
                </c:pt>
                <c:pt idx="15">
                  <c:v>55</c:v>
                </c:pt>
                <c:pt idx="16">
                  <c:v>55</c:v>
                </c:pt>
                <c:pt idx="17">
                  <c:v>51</c:v>
                </c:pt>
                <c:pt idx="18">
                  <c:v>51</c:v>
                </c:pt>
                <c:pt idx="19">
                  <c:v>50</c:v>
                </c:pt>
                <c:pt idx="20">
                  <c:v>46</c:v>
                </c:pt>
                <c:pt idx="2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D3-4E6B-833E-65A80BB809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43648"/>
        <c:axId val="30846336"/>
      </c:barChart>
      <c:catAx>
        <c:axId val="3084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46336"/>
        <c:crosses val="autoZero"/>
        <c:auto val="1"/>
        <c:lblAlgn val="ctr"/>
        <c:lblOffset val="100"/>
        <c:noMultiLvlLbl val="0"/>
      </c:catAx>
      <c:valAx>
        <c:axId val="3084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4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0.43154</cdr:x>
      <cdr:y>0.59613</cdr:y>
    </cdr:from>
    <cdr:to>
      <cdr:x>0.53493</cdr:x>
      <cdr:y>0.69245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600" y="2593975"/>
          <a:ext cx="87630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10%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serpuhov-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485" y="-231140"/>
            <a:ext cx="12262485" cy="7362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922" y="5501005"/>
            <a:ext cx="6828155" cy="504825"/>
          </a:xfrm>
          <a:prstGeom prst="rect">
            <a:avLst/>
          </a:prstGeom>
          <a:solidFill>
            <a:srgbClr val="B00000"/>
          </a:solidFill>
        </p:spPr>
        <p:txBody>
          <a:bodyPr wrap="square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i="1" dirty="0">
                <a:solidFill>
                  <a:schemeClr val="bg1"/>
                </a:solidFill>
                <a:latin typeface="Calibri Light" panose="020F0302020204030204" pitchFamily="34" charset="0"/>
                <a:ea typeface="Calibri Light" pitchFamily="34" charset="0"/>
                <a:cs typeface="Calibri Light" panose="020F0302020204030204" pitchFamily="34" charset="0"/>
              </a:rPr>
              <a:t>О результатах Единого государственного экзамена выпускников 11 классов на территории Городского округа Серпухов в 2025 году</a:t>
            </a:r>
          </a:p>
          <a:p>
            <a:pPr algn="ctr"/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191500" cy="1325563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sz="4900" dirty="0">
                <a:solidFill>
                  <a:prstClr val="black"/>
                </a:solidFill>
                <a:latin typeface="Corbel Light" panose="020B0303020204020204" pitchFamily="34" charset="0"/>
                <a:ea typeface="+mn-ea"/>
                <a:cs typeface="+mn-cs"/>
              </a:rPr>
              <a:t>Выбор предметов ГИА-11</a:t>
            </a: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endParaRPr lang="ru-RU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412052"/>
              </p:ext>
            </p:extLst>
          </p:nvPr>
        </p:nvGraphicFramePr>
        <p:xfrm>
          <a:off x="647700" y="1774825"/>
          <a:ext cx="84756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284029" cy="1325563"/>
          </a:xfrm>
        </p:spPr>
        <p:txBody>
          <a:bodyPr/>
          <a:lstStyle/>
          <a:p>
            <a:pPr algn="ctr"/>
            <a:r>
              <a:rPr lang="ru-RU" altLang="en-US" dirty="0"/>
              <a:t>100 баллов по предметам</a:t>
            </a: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72636194"/>
              </p:ext>
            </p:extLst>
          </p:nvPr>
        </p:nvGraphicFramePr>
        <p:xfrm>
          <a:off x="647700" y="2685011"/>
          <a:ext cx="9512300" cy="345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27019015"/>
              </p:ext>
            </p:extLst>
          </p:nvPr>
        </p:nvGraphicFramePr>
        <p:xfrm>
          <a:off x="647700" y="2352502"/>
          <a:ext cx="825627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58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561614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altLang="en-US" sz="3600" dirty="0"/>
              <a:t>100 баллов по образовательным </a:t>
            </a:r>
            <a:br>
              <a:rPr lang="ru-RU" altLang="en-US" sz="3600" dirty="0"/>
            </a:br>
            <a:r>
              <a:rPr lang="ru-RU" altLang="en-US" sz="3600" dirty="0"/>
              <a:t>организациям</a:t>
            </a:r>
            <a:r>
              <a:rPr lang="ru-RU" alt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altLang="en-US" dirty="0">
                <a:solidFill>
                  <a:schemeClr val="bg2">
                    <a:lumMod val="50000"/>
                  </a:schemeClr>
                </a:solidFill>
              </a:rPr>
            </a:br>
            <a:endParaRPr lang="ru-RU" altLang="en-US" sz="2800" dirty="0">
              <a:solidFill>
                <a:srgbClr val="C00000"/>
              </a:solidFill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88669064"/>
              </p:ext>
            </p:extLst>
          </p:nvPr>
        </p:nvGraphicFramePr>
        <p:xfrm>
          <a:off x="647701" y="1663675"/>
          <a:ext cx="8086714" cy="481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178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398329" cy="1325563"/>
          </a:xfrm>
        </p:spPr>
        <p:txBody>
          <a:bodyPr/>
          <a:lstStyle/>
          <a:p>
            <a:pPr algn="ctr"/>
            <a:r>
              <a:rPr lang="ru-RU" altLang="en-US" dirty="0"/>
              <a:t>Физика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584008"/>
            <a:ext cx="8022475" cy="4874982"/>
          </a:xfrm>
        </p:spPr>
        <p:txBody>
          <a:bodyPr/>
          <a:lstStyle/>
          <a:p>
            <a:pPr lvl="0" algn="just"/>
            <a:r>
              <a:rPr lang="ru-RU" altLang="en-US" b="1" dirty="0">
                <a:solidFill>
                  <a:srgbClr val="C00000"/>
                </a:solidFill>
              </a:rPr>
              <a:t>Средний балл – 62,3            </a:t>
            </a:r>
            <a:r>
              <a:rPr lang="ru-RU" altLang="en-US" b="1" dirty="0">
                <a:solidFill>
                  <a:srgbClr val="0070C0"/>
                </a:solidFill>
              </a:rPr>
              <a:t>Минимальный балл – 36</a:t>
            </a:r>
          </a:p>
          <a:p>
            <a:pPr algn="l"/>
            <a:r>
              <a:rPr lang="ru-RU" altLang="en-US" sz="1800" b="1" dirty="0">
                <a:solidFill>
                  <a:srgbClr val="0070C0"/>
                </a:solidFill>
              </a:rPr>
              <a:t>(2024 год – 64,9)</a:t>
            </a:r>
            <a:endParaRPr lang="ru-RU" altLang="en-US" b="1" dirty="0">
              <a:solidFill>
                <a:srgbClr val="C00000"/>
              </a:solidFill>
            </a:endParaRPr>
          </a:p>
          <a:p>
            <a:pPr algn="l"/>
            <a:endParaRPr lang="ru-RU" altLang="en-US" sz="1800" b="1" dirty="0">
              <a:solidFill>
                <a:srgbClr val="0070C0"/>
              </a:solidFill>
            </a:endParaRP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26307019"/>
              </p:ext>
            </p:extLst>
          </p:nvPr>
        </p:nvGraphicFramePr>
        <p:xfrm>
          <a:off x="445844" y="2335877"/>
          <a:ext cx="7996844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87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400" y="1553846"/>
            <a:ext cx="7751233" cy="774488"/>
          </a:xfrm>
        </p:spPr>
        <p:txBody>
          <a:bodyPr>
            <a:normAutofit/>
          </a:bodyPr>
          <a:lstStyle/>
          <a:p>
            <a:pPr algn="ctr"/>
            <a:r>
              <a:rPr lang="ru-RU" altLang="en-US" sz="2400" dirty="0">
                <a:solidFill>
                  <a:prstClr val="black"/>
                </a:solidFill>
              </a:rPr>
              <a:t>Итоги основного периода ГИА-11 в 2025 году</a:t>
            </a:r>
            <a:r>
              <a:rPr lang="ru-RU" altLang="en-US" sz="2400" dirty="0">
                <a:solidFill>
                  <a:srgbClr val="E7E6E6">
                    <a:lumMod val="50000"/>
                  </a:srgbClr>
                </a:solidFill>
              </a:rPr>
              <a:t/>
            </a:r>
            <a:br>
              <a:rPr lang="ru-RU" altLang="en-US" sz="24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ru-RU" altLang="en-US" sz="2400" dirty="0">
                <a:solidFill>
                  <a:srgbClr val="C00000"/>
                </a:solidFill>
              </a:rPr>
              <a:t>Средний балл</a:t>
            </a:r>
            <a:endParaRPr lang="ru-RU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616462"/>
              </p:ext>
            </p:extLst>
          </p:nvPr>
        </p:nvGraphicFramePr>
        <p:xfrm>
          <a:off x="215901" y="2772834"/>
          <a:ext cx="9211731" cy="20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63">
                  <a:extLst>
                    <a:ext uri="{9D8B030D-6E8A-4147-A177-3AD203B41FA5}">
                      <a16:colId xmlns:a16="http://schemas.microsoft.com/office/drawing/2014/main" xmlns="" val="3846187916"/>
                    </a:ext>
                  </a:extLst>
                </a:gridCol>
                <a:gridCol w="1157899">
                  <a:extLst>
                    <a:ext uri="{9D8B030D-6E8A-4147-A177-3AD203B41FA5}">
                      <a16:colId xmlns:a16="http://schemas.microsoft.com/office/drawing/2014/main" xmlns="" val="2522134314"/>
                    </a:ext>
                  </a:extLst>
                </a:gridCol>
                <a:gridCol w="1235092">
                  <a:extLst>
                    <a:ext uri="{9D8B030D-6E8A-4147-A177-3AD203B41FA5}">
                      <a16:colId xmlns:a16="http://schemas.microsoft.com/office/drawing/2014/main" xmlns="" val="3630451075"/>
                    </a:ext>
                  </a:extLst>
                </a:gridCol>
                <a:gridCol w="1125318">
                  <a:extLst>
                    <a:ext uri="{9D8B030D-6E8A-4147-A177-3AD203B41FA5}">
                      <a16:colId xmlns:a16="http://schemas.microsoft.com/office/drawing/2014/main" xmlns="" val="2420600174"/>
                    </a:ext>
                  </a:extLst>
                </a:gridCol>
                <a:gridCol w="906087">
                  <a:extLst>
                    <a:ext uri="{9D8B030D-6E8A-4147-A177-3AD203B41FA5}">
                      <a16:colId xmlns:a16="http://schemas.microsoft.com/office/drawing/2014/main" xmlns="" val="2759853850"/>
                    </a:ext>
                  </a:extLst>
                </a:gridCol>
                <a:gridCol w="921237">
                  <a:extLst>
                    <a:ext uri="{9D8B030D-6E8A-4147-A177-3AD203B41FA5}">
                      <a16:colId xmlns:a16="http://schemas.microsoft.com/office/drawing/2014/main" xmlns="" val="2963531413"/>
                    </a:ext>
                  </a:extLst>
                </a:gridCol>
                <a:gridCol w="2133535">
                  <a:extLst>
                    <a:ext uri="{9D8B030D-6E8A-4147-A177-3AD203B41FA5}">
                      <a16:colId xmlns:a16="http://schemas.microsoft.com/office/drawing/2014/main" xmlns="" val="2832795459"/>
                    </a:ext>
                  </a:extLst>
                </a:gridCol>
              </a:tblGrid>
              <a:tr h="12755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 год итог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основного периода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 год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err="1"/>
                        <a:t>осн</a:t>
                      </a:r>
                      <a:r>
                        <a:rPr lang="ru-RU" sz="1600" baseline="0" dirty="0"/>
                        <a:t>.  сроки основного периода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 год итог основного периода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МО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РФ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Сравнение 2025</a:t>
                      </a:r>
                      <a:r>
                        <a:rPr lang="ru-RU" sz="1600" baseline="0" dirty="0"/>
                        <a:t> года с 2024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625557"/>
                  </a:ext>
                </a:extLst>
              </a:tr>
              <a:tr h="3559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Понижение на 2,6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5478092"/>
                  </a:ext>
                </a:extLst>
              </a:tr>
            </a:tbl>
          </a:graphicData>
        </a:graphic>
      </p:graphicFrame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86</Words>
  <Application>Microsoft Office PowerPoint</Application>
  <PresentationFormat>Произвольный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Выбор предметов ГИА-11 </vt:lpstr>
      <vt:lpstr>100 баллов по предметам</vt:lpstr>
      <vt:lpstr>100 баллов по образовательным  организациям </vt:lpstr>
      <vt:lpstr>Физика</vt:lpstr>
      <vt:lpstr>Итоги основного периода ГИА-11 в 2025 году Средний балл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Степанова Л.А.</dc:creator>
  <cp:lastModifiedBy>УМЦ</cp:lastModifiedBy>
  <cp:revision>227</cp:revision>
  <dcterms:created xsi:type="dcterms:W3CDTF">2025-06-09T14:51:00Z</dcterms:created>
  <dcterms:modified xsi:type="dcterms:W3CDTF">2025-09-18T13:59:20Z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1049-12.2.0.21546</vt:lpwstr>
  </property>
  <property fmtid="{D5CDD505-2E9C-101B-9397-08002B2CF9AE}" pid="3" name="ICV">
    <vt:lpwstr>8A6F0A1462CC45B6BFF0A054210CA872_13</vt:lpwstr>
  </property>
</Properties>
</file>