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36" r:id="rId2"/>
    <p:sldId id="291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0" r:id="rId11"/>
    <p:sldId id="299" r:id="rId12"/>
    <p:sldId id="335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309" r:id="rId23"/>
    <p:sldId id="310" r:id="rId24"/>
    <p:sldId id="311" r:id="rId25"/>
    <p:sldId id="312" r:id="rId26"/>
    <p:sldId id="338" r:id="rId27"/>
    <p:sldId id="313" r:id="rId28"/>
    <p:sldId id="314" r:id="rId29"/>
    <p:sldId id="315" r:id="rId30"/>
    <p:sldId id="316" r:id="rId31"/>
    <p:sldId id="317" r:id="rId32"/>
    <p:sldId id="318" r:id="rId33"/>
    <p:sldId id="319" r:id="rId34"/>
    <p:sldId id="320" r:id="rId35"/>
    <p:sldId id="337" r:id="rId36"/>
    <p:sldId id="321" r:id="rId37"/>
    <p:sldId id="322" r:id="rId38"/>
    <p:sldId id="323" r:id="rId39"/>
    <p:sldId id="325" r:id="rId40"/>
    <p:sldId id="326" r:id="rId41"/>
    <p:sldId id="327" r:id="rId42"/>
    <p:sldId id="328" r:id="rId43"/>
    <p:sldId id="329" r:id="rId44"/>
    <p:sldId id="330" r:id="rId45"/>
    <p:sldId id="331" r:id="rId46"/>
    <p:sldId id="332" r:id="rId47"/>
    <p:sldId id="334" r:id="rId4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462832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62256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56449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09758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9063559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4257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281973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716154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14537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8992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8011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4A22291-3F93-4FD4-B41F-A9155EA0767D}" type="datetimeFigureOut">
              <a:rPr lang="ru-RU" smtClean="0"/>
              <a:pPr/>
              <a:t>23.11.2022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90E53E3B-FAAF-47E6-98A3-C9276BFCA5FC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187303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3137" y="368135"/>
            <a:ext cx="11340935" cy="395697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Подготовка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к итоговому собеседованию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по русскому языку </a:t>
            </a:r>
            <a:b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в 9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005" y="4429496"/>
            <a:ext cx="11590317" cy="1840675"/>
          </a:xfrm>
        </p:spPr>
        <p:txBody>
          <a:bodyPr>
            <a:normAutofit lnSpcReduction="10000"/>
          </a:bodyPr>
          <a:lstStyle/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учитель русского языка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И литературы</a:t>
            </a:r>
          </a:p>
          <a:p>
            <a:pPr algn="r"/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</a:rPr>
              <a:t>      Виноградова Е. А.</a:t>
            </a:r>
            <a:endParaRPr lang="ru-RU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23080" y="-1"/>
            <a:ext cx="11768919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3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«Переводчик».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Заменить в тексте все иноязычные слова русскими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Стагнация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застой, затухание, снижение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мониторинг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контроль, проверка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локальный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местный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бестселлер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(от англ.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bestseller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— «продаваемый лучше всех»)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бренд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марка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креативный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творческий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идентичный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одинаковый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импонирует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– симпатизирует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ChangeArrowheads="1"/>
          </p:cNvSpPr>
          <p:nvPr/>
        </p:nvSpPr>
        <p:spPr bwMode="auto">
          <a:xfrm>
            <a:off x="0" y="1"/>
            <a:ext cx="12191999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скороговорок с логическим ударением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Сони разобьются все красивые блюдца.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Карл у Клары украл кораллы.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Везет Сенька Саньку с Сонькой на санках.  (поочередно логическое ударение на разные слова)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Чайничек с крышечкой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Крышечка с шишечкой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Шишечка с дырочкой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Из дырочки пар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идёТ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 (логическое ударение на последнюю букву)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endParaRPr kumimoji="0" lang="ru-RU" sz="28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28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Помимо дикции, это и отработка дыхания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Глубокий вдох, на выдохе произносим скороговорку: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на горке, на пригорке стоят тридцать три Егорки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 Егорка, два Егорка, три Егорка, четыре Егорка…… и т.д. (до окончания выдоха)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1"/>
          <p:cNvSpPr>
            <a:spLocks noChangeArrowheads="1"/>
          </p:cNvSpPr>
          <p:nvPr/>
        </p:nvSpPr>
        <p:spPr bwMode="auto">
          <a:xfrm>
            <a:off x="142504" y="-1"/>
            <a:ext cx="12049496" cy="667875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Алгоритм работы: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Первичное чтение текста, лучше шёпотом, чётко проговаривая слова(отмечают трудности в ударении, прочтении иноязычных, сложных слов, фамилий, склонении числительных).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Определите тему, основную 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мысль.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При вторичном чтении работаем над интонацией, паузами, не забываем о логическом ударении, отмечаем </a:t>
            </a:r>
            <a:r>
              <a:rPr kumimoji="0" lang="ru-RU" altLang="zh-CN" sz="36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микротемы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текста. 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Третье чтение контрольное. </a:t>
            </a: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10101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торопитесь при чтении текста, выдерживайте средний темп речи.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1"/>
          <p:cNvSpPr>
            <a:spLocks noChangeArrowheads="1"/>
          </p:cNvSpPr>
          <p:nvPr/>
        </p:nvSpPr>
        <p:spPr bwMode="auto">
          <a:xfrm>
            <a:off x="204716" y="245660"/>
            <a:ext cx="9724349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 2. Подробный пересказ текста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включением приведённого высказывания.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0" y="0"/>
            <a:ext cx="12192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Особенности задания: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Объём текста для чтения на экзамене составляет 160–200 слов, поэтому во втором задании учащимся будет предложено пересказать текст подробно, а также включить в него предложенное высказывание.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При подготовке к заданию экзаменуемый должен определить, в какой части текста использование высказывания логично и уместно.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Важно, чтобы пересказ и включённое в него высказывание составляли цельный текст.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Высказывание должно быть введено любым из способов цитирования.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Экзаменуемый во время пересказа имеет право зачитать высказывание.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Время на подготовку составляет 2 минуты.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Обратим внимание, что учащийся, выполняя задание 1, уже обращался к данному тексту, работал с его содержанием, поэтому при подготовке к пересказу должен сосредоточиться на анализе высказывания и включении его в свой текст.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0" y="0"/>
            <a:ext cx="12192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Типичные ошибки в задании 2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сжатый пересказ вместо подробного;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пропуски важных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микротем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текста;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фактические ошибки;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4) неумение логично включать высказывание в пересказ;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5) неумение использовать способы цитирования в речи;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6) искажения в произношении имён собственных и терминов.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659" y="204716"/>
            <a:ext cx="11696131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Памятка для подготовки к пересказу текста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Составьте логическую схему текста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Запомните или запишите ключевые слова в каждой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микротеме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Читая текст вслух, старайтесь запомнить его содержание.</a:t>
            </a:r>
          </a:p>
          <a:p>
            <a:pPr lvl="0">
              <a:buFont typeface="Arial" pitchFamily="34" charset="0"/>
              <a:buChar char="•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Подумайте, в какое место по смыслу можно вставить данную цитату.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table"/>
          <p:cNvPicPr/>
          <p:nvPr/>
        </p:nvPicPr>
        <p:blipFill>
          <a:blip r:embed="rId2"/>
          <a:stretch>
            <a:fillRect/>
          </a:stretch>
        </p:blipFill>
        <p:spPr>
          <a:xfrm>
            <a:off x="573206" y="218364"/>
            <a:ext cx="11081982" cy="60459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1"/>
          <p:cNvSpPr>
            <a:spLocks noChangeArrowheads="1"/>
          </p:cNvSpPr>
          <p:nvPr/>
        </p:nvSpPr>
        <p:spPr bwMode="auto">
          <a:xfrm>
            <a:off x="0" y="-1"/>
            <a:ext cx="12192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для подготовки пересказа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еще раз прочитайте текст и устно сформулируйте его основную мысль;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пронумеруйте количество абзацев (Запомните: сколько абзацев, столько и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микротем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!);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пользуйтесь записями, сделанными во время подготовки к выразительному чтению,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перескажите текст, логично и уместно включив приведенное высказывание;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заучивать или записывать цитату, которую нужно вставить в текст, не надо;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нельзя просто «прилепить» цитату к тексту, она должна быть органично «привязана» к содержанию.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"/>
          <p:cNvSpPr>
            <a:spLocks noChangeArrowheads="1"/>
          </p:cNvSpPr>
          <p:nvPr/>
        </p:nvSpPr>
        <p:spPr bwMode="auto">
          <a:xfrm>
            <a:off x="0" y="0"/>
            <a:ext cx="1019336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Задание № 3</a:t>
            </a: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kumimoji="0" lang="en-US" sz="54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Монологическое высказывание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192000" cy="612475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2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Модель ИС  </a:t>
            </a:r>
            <a:endParaRPr kumimoji="0" lang="ru-RU" altLang="zh-CN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выполнение работы отводится 15-16 минут на одного участника.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❖ Задания базового уровня сложности.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❖ Оценка ответов на все задания работы осуществляется по специально разработанным критериям с учётом соблюдения норм современного русского литературного языка. 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❖ Максимальное количество баллов, которое может получить ученик за выполнение всей устной части, – 20. 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❖ Ученик получает зачёт в случае, если за выполнение работы он набрал 10 или более баллов.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1"/>
          <p:cNvSpPr>
            <a:spLocks noChangeArrowheads="1"/>
          </p:cNvSpPr>
          <p:nvPr/>
        </p:nvSpPr>
        <p:spPr bwMode="auto">
          <a:xfrm>
            <a:off x="0" y="-1"/>
            <a:ext cx="12192000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Особенности задания: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три варианта монолога имеют примерно одинаковую сложность;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темы монологов соответствуют знаниям, жизненному опыту, интересам и психологическим особенностям школьников данного возраста, они посвящены школе, семье, увлечениям подростков;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монологическое тематическое высказывание создаётся с опорой на вербальную и визуальную информацию;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на подготовку учащимся даётся 1 минута, в течение которой они могут собраться с мыслями, продумать содержание своего монолога, сделать пометы или записи на листке для подготовки;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важен объём монологического высказывания, он должен составлять не менее 10 фраз;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учащийся должен учитывать речевую ситуацию;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✓ правильность речи заданий 3 и 4 оценивается совместно.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77421"/>
            <a:ext cx="1155965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0" fontAlgn="base" hangingPunct="0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Типичные ошибки в задании 3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eaLnBrk="0" fontAlgn="base" hangingPunct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1) ответы на вопросы, данные в задании, вместо создания цельного текста;</a:t>
            </a:r>
          </a:p>
          <a:p>
            <a:pPr eaLnBrk="0" fontAlgn="base" hangingPunct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2) логико-композиционные ошибки ;</a:t>
            </a:r>
          </a:p>
          <a:p>
            <a:pPr eaLnBrk="0" fontAlgn="base" hangingPunct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3) недостаточный объём монологического высказывания; </a:t>
            </a:r>
          </a:p>
          <a:p>
            <a:pPr eaLnBrk="0" fontAlgn="base" hangingPunct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4) большое количество неоправданных пауз в речи; </a:t>
            </a:r>
          </a:p>
          <a:p>
            <a:pPr eaLnBrk="0" fontAlgn="base" hangingPunct="0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5) речевые и грамматические ошибки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1"/>
          <p:cNvSpPr>
            <a:spLocks noChangeArrowheads="1"/>
          </p:cNvSpPr>
          <p:nvPr/>
        </p:nvSpPr>
        <p:spPr bwMode="auto">
          <a:xfrm>
            <a:off x="232012" y="-1"/>
            <a:ext cx="11959988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Монолог. 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на выбор: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Описание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фотографии.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Повествование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на основе жизненного опыта.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3. </a:t>
            </a: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Рассуждение 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поставленному вопросу.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ChangeArrowheads="1"/>
          </p:cNvSpPr>
          <p:nvPr/>
        </p:nvSpPr>
        <p:spPr bwMode="auto">
          <a:xfrm>
            <a:off x="191068" y="0"/>
            <a:ext cx="12000931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Композиция текста-описания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Общее представление о предмете.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Отдельные признаки предмета.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Авторская оценка, вывод, заключение.</a:t>
            </a:r>
            <a:endParaRPr kumimoji="0" lang="ru-RU" sz="5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0" y="-1"/>
            <a:ext cx="12192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Композиция текста-повествования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Завязка (начало событий).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Развитие действия.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Кульминация (момент наивысшего напряжения в развитии действия).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Развязка (итог событий).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ChangeArrowheads="1"/>
          </p:cNvSpPr>
          <p:nvPr/>
        </p:nvSpPr>
        <p:spPr bwMode="auto">
          <a:xfrm>
            <a:off x="177420" y="0"/>
            <a:ext cx="1201457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Композиция текста-рассуждения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Тезис (мысль, требующая доказательства или опровержения).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Обоснование (аргументы, доводы, доказательства, примеры).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Вывод.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1219200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 предлагаю начинать так: " Для своего монологического высказывания я выбрал тему…» Далее надо развивать мысль в тематическом направлении.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Стараться не делать долгих пауз. Не сбивайтесь с намеченной мысли и попытайтесь её полностью раскрыть.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1"/>
          <p:cNvSpPr>
            <a:spLocks noChangeArrowheads="1"/>
          </p:cNvSpPr>
          <p:nvPr/>
        </p:nvSpPr>
        <p:spPr bwMode="auto">
          <a:xfrm>
            <a:off x="0" y="-1"/>
            <a:ext cx="121920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оценивания: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Участник справился с коммуникативной задачей.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Приведено не менее 10 фраз по теме высказывания.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Отсутствуют фактические ошибки.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Учёт речевой ситуации.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оформление монологического высказывания (смысловая цельность, связность и последовательность).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Отсутствуют логические ошибки.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1846256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КАК ОПИСЫВАТЬ ФОТОГРАФИЮ?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Обратите внимание на название темы. Именно от темы нужно отталкиваться и строить монолог.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Помочь в описании фото помогут следующие вопросы: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Кто изображён на фотографии?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Как он выглядит?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Какое у него выражение лица?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Где он находится?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Когда было сделано фото?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Кто, по Вашему мнению, сделал этот снимок?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Чем он занят?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О чём он, возможно, думает?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Какие чувства он, скорее всего, испытывает?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Что больше всего привлекает в фотографии?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● Какие мысли/чувства/переживания вызывает снимок?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1" y="272955"/>
            <a:ext cx="11600597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СЛОВА-СИНОНИМЫ: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Фотография: снимок, кадр, изображение, фото, фотоснимок.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Фотограф: автор фотографии, автор снимка.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Внешний вид: облик, очертание, наружность.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Сфотографировать: сделать снимок, снять, запечатлеть.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Изобразить: показать, воспроизвести, представить, воссоздать, отобразить, передать, запечатлеть, зафиксировать, остановить мгновение.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Увидеть: заметить, приметить, усмотреть, подметить, посмотреть, уловить, разглядеть, рассмотреть.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2955" y="395785"/>
            <a:ext cx="1146412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Структура устного собеседования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Часть 1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Задание 1. Чтение текста вслух .(</a:t>
            </a:r>
            <a:r>
              <a:rPr lang="ru-RU" sz="3200" dirty="0" smtClean="0"/>
              <a:t>Время на подготовку 2 минуты)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Задание 2. Пересказ прочитанного текста с привлечением дополнительной информации .(</a:t>
            </a:r>
            <a:r>
              <a:rPr lang="ru-RU" sz="3200" dirty="0" smtClean="0"/>
              <a:t>Время на подготовку 2 минуты)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Часть 2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Задание 3. Создание устного монологического высказывания по одной из выбранной тем беседы(</a:t>
            </a:r>
            <a:r>
              <a:rPr lang="ru-RU" sz="3200" dirty="0" smtClean="0"/>
              <a:t>Время на подготовку 1 минута)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Задание 4. Участие в диалоге с экзаменатором-собеседником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"/>
          <p:cNvSpPr>
            <a:spLocks noChangeArrowheads="1"/>
          </p:cNvSpPr>
          <p:nvPr/>
        </p:nvSpPr>
        <p:spPr bwMode="auto">
          <a:xfrm>
            <a:off x="0" y="1"/>
            <a:ext cx="12192000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ПРИМЕРНЫЙ ШАБЛОН ОПИСАНИЯ ФОТОГРАФИИ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 Передо мной интересная фотография.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 Я думаю, что на ней изображён(а) … (поход / рыбалка / последний звонок и т.д.)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 Давайте рассмотрим изображение внимательнее.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 Перед нами … (школьный двор / зал музея / комната и т.д.) (Если это улица или природа, то описать погоду и время дня).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 Мне кажется, фотографию сделал …(учитель / родитель / друг ребят, которые изображены на фото).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 На фотографии мы видим … (девочек / двух юношей / много выпускников)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 Они … (описать внешний вид, одежду, чем заняты)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 Их лица (его лицо, её лицо) … (радостны, печальны, сосредоточенны), потому что …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 Я считаю, что снимок получился удачным и атмосферным.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 Мне понравилась эта фотография, потому что она чётко передаёт чувства и эмоции присутствующих (присутствующего)на ней.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09684" y="477672"/>
          <a:ext cx="10399593" cy="3266795"/>
        </p:xfrm>
        <a:graphic>
          <a:graphicData uri="http://schemas.openxmlformats.org/drawingml/2006/table">
            <a:tbl>
              <a:tblPr/>
              <a:tblGrid>
                <a:gridCol w="3265153"/>
                <a:gridCol w="3393369"/>
                <a:gridCol w="3741071"/>
              </a:tblGrid>
              <a:tr h="32667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ВСТУПЛЕНИЕ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(3 предложения)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ОСНОВНАЯ ЧАСТЬ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Описание фотографии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</a:t>
                      </a: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предложений</a:t>
                      </a:r>
                      <a:r>
                        <a:rPr lang="ru-RU" sz="28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ЗАКЛЮЧЕНИЕ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(2 предложения)</a:t>
                      </a: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3773" y="0"/>
            <a:ext cx="11354937" cy="79714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ПОВЕСТВОВАНИЕ </a:t>
            </a:r>
            <a:br>
              <a:rPr lang="ru-RU" sz="3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СОСТАВИТЬ ПОВЕСТВОВАТЕЛЬНЫЙ РАССКАЗ?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Помочь в составлении рассказа помогут следующие вопросы: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Как событие планировалось?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Как велась подготовка?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Как событие начиналось?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Когда произошло событие?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Где произошло событие?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Кто были участниками события?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Чем завершилось событие?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Каковы были эмоции у участников события (понравилось? хотели бы его повторить ещё раз?)?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Почему именно это событие стало для Вас запоминающимся?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069" y="1"/>
            <a:ext cx="895293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СЛОВА-СВЯЗКИ: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Однажды…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Сначала…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Потом…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Далее…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Затем…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После этого… 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● В итоге…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-286603"/>
            <a:ext cx="12192000" cy="7144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ПРИМЕРНЫЙ ШАБЛОН РАССКАЗА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 Я хочу рассказать об одном интересном событии – …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 Туда я отправился вместе с (классом/семьёй/друзьями).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 Наша (поездка/экскурсия) состоялась (указать примерную дату).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 К этому мероприятию мы готовились заранее: … (читали об этом / изучали материалы / собирали вещи).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 И вот наступил долгожданный день.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 Во время (поездки/экскурсии/путешествия/мероприятия) мы побывали (в / на)…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 Кроме того, мы увидели …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 Самым интересным оказалось …, так как … (получили много впечатлений / получили полезный опыт)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 Мне (понравилась эта / понравился этот / понравилось это) …, потому что … (мы хорошо провели время / мы узнали много нового)</a:t>
            </a:r>
            <a:b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 Мне бы хотелось снова принять участие в подобном мероприятии.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41194" y="245660"/>
          <a:ext cx="11300346" cy="5019040"/>
        </p:xfrm>
        <a:graphic>
          <a:graphicData uri="http://schemas.openxmlformats.org/drawingml/2006/table">
            <a:tbl>
              <a:tblPr/>
              <a:tblGrid>
                <a:gridCol w="4110346"/>
                <a:gridCol w="4269709"/>
                <a:gridCol w="2920291"/>
              </a:tblGrid>
              <a:tr h="30581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Вступление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Основная часть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Заключение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5811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Тема: Выходной день, который запомнился больше всего</a:t>
                      </a:r>
                      <a:r>
                        <a:rPr lang="ru-RU" sz="2000" b="1" i="1" baseline="30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r>
                        <a:rPr lang="ru-RU" sz="200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 (вариант 1)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3998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 люблю выходные дни. Это время, когда можно отдохнуть от трудовой недели, побыть с родными, пообщаться с друзьями. Но особенно я люблю выходные, которые совпадают с праздниками. И, представляете, в этом году мой день рождения был в воскресенье. Такого дня рождения у меня ещё не было. Он запомнился мне навсегда!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Было обычное утро выходного дня.. Сначала я…. Потом… Но вдруг…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Неожиданно для меня ….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Когда мы приехали, то я…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Затем…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Через несколько минут я…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Пролетело мгновение, и снова…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Чудеса продолжались весь день: 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И, наконец,…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Уже вечером, когда погас свет, я ….</a:t>
                      </a:r>
                      <a:endParaRPr lang="ru-RU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75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Весь день у меня было… настроение, которое создали мне …. Этот выходной день был самым лучшим!</a:t>
                      </a:r>
                      <a:endParaRPr lang="ru-RU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73025" marR="73025" marT="0" marB="0">
                    <a:lnL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" y="204717"/>
            <a:ext cx="11832609" cy="698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РАССУЖДЕНИЕ </a:t>
            </a:r>
            <a:br>
              <a:rPr lang="ru-RU" sz="3200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КАК СОСТАВИТЬ РАССУЖДЕНИЕ?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Сформулируйте тезис (мысль, которую вы будете доказывать).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Подберите доказательства (примеры, которыми подтверждается тезис).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Сделайте вывод.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Помочь в составлении рассказа помогут следующие вопросы: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В чём причина данного явления?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Что из этого следует?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К чему приводит данное явление?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● Что оно значит?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1069" y="0"/>
            <a:ext cx="1200093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КАКОВА СТРУКТУРА РАССУЖДЕНИЯ?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Структура такая же, как и в сочинении ОГЭ: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тезис → доказательства → вывод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СЛОВА-СВЯЗКИ: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Я думаю…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Возможно…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Вероятно…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По-видимому…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● Таким образом…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163772" y="0"/>
            <a:ext cx="12028227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ПРИМЕРНЫЙ ШАБЛОН РАССУЖДЕНИЯ 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 Мне предложили порассуждать на интересную тему.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 (Произнести заданную для монолога тему).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 Попробую изложить свою точку зрения.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 Итак, (прочитать первый предложенный вопрос).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 Думаю, что ... (ответ на первый предложенный вопрос).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 (Ответ на второй предложенный вопрос), потому что...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 Я считаю, что (ответ на третий предложенный вопрос), потому что...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 Кроме того, (изложить информацию из последнего вопроса).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9. (Ответ на последний вопрос)</a:t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10. Таким образом, (сделать общий вывод). Такова моя позиция.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436728" y="0"/>
            <a:ext cx="117552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Задание № 4.</a:t>
            </a:r>
            <a:endParaRPr kumimoji="0" lang="en-US" sz="4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Диалог 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0" y="-1"/>
            <a:ext cx="121920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u="sng" dirty="0" smtClean="0"/>
              <a:t>Задание №1. Чтение </a:t>
            </a:r>
            <a:r>
              <a:rPr lang="ru-RU" sz="3600" b="1" u="sng" dirty="0" smtClean="0"/>
              <a:t>текста.</a:t>
            </a:r>
            <a:endParaRPr lang="ru-RU" sz="3600" dirty="0" smtClean="0"/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Особенности 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задания: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будут предложены тексты научно-популярного стиля;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 сопровождается иллюстрациями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объём текстов варьируется в пределах 160–200 слов;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контролируются навыки техники осмысленного чтения;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проверяются умения учащихся видеть и использовать при чтении графические символы, в частности знак ударения;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текст содержит сложную грамматическую единицу – имя числительное</a:t>
            </a: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подготовку к заданию учащимся отводится 2 минуты.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1"/>
          <p:cNvSpPr>
            <a:spLocks noChangeArrowheads="1"/>
          </p:cNvSpPr>
          <p:nvPr/>
        </p:nvSpPr>
        <p:spPr bwMode="auto">
          <a:xfrm>
            <a:off x="0" y="0"/>
            <a:ext cx="12192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Особенности задания: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окончании монологического высказывания учащегося экзаменатор-собеседник задаёт три вопроса по теме;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вопросы сформулированы заранее и зафиксированы в карточке собеседника;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естественный переход от монолога ученика к диалогу с собеседником;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зависимости от содержания монологического высказывания учащегося он вправе менять их последовательность, уточнять и дополнять информацию;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экзаменатора-собеседника – эмоционально расположить экзаменуемого к беседе, стимулировать его речевую деятельность;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диалог оценивается в целом по всем ответам учащегося на вопросы;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должна учитываться речевая ситуация;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✓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речевое оформление заданий 3 и 4 оценивается совместно.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Rectangle 1"/>
          <p:cNvSpPr>
            <a:spLocks noChangeArrowheads="1"/>
          </p:cNvSpPr>
          <p:nvPr/>
        </p:nvSpPr>
        <p:spPr bwMode="auto">
          <a:xfrm>
            <a:off x="0" y="0"/>
            <a:ext cx="121920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Типичные ошибки в задании 4</a:t>
            </a: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1) односложные ответы на вопросы собеседника;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неоправданно длительные паузы.</a:t>
            </a:r>
            <a:endParaRPr kumimoji="0" lang="ru-RU" sz="4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1"/>
          <p:cNvSpPr>
            <a:spLocks noChangeArrowheads="1"/>
          </p:cNvSpPr>
          <p:nvPr/>
        </p:nvSpPr>
        <p:spPr bwMode="auto">
          <a:xfrm>
            <a:off x="0" y="-1"/>
            <a:ext cx="1219200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оценивания.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Соблюдение грамматических норм.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Соблюдение орфоэпических норм.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Соблюдение речевых норм.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Речь в целом отличается богатством и точностью словаря, используются разнообразные синтаксические структуры.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Развиты синонимические связи в речи.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самое важное: давать ПОЛНЫЕ ответы (желательно от 2 предложений). 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0251" y="163773"/>
            <a:ext cx="11409528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ПРИМЕРЫ ПЛОХИХ ОТВЕТОВ: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Облегчает или усложняет Интернет Вашу жизнь?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Облегчает.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Хотели бы Вы жить постоянно в одном времени года? 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– Думаю, нет, не хотел бы.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421" y="0"/>
            <a:ext cx="11668835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ПРИМЕРЫ ХОРОШИХ ОТВЕТОВ: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Облегчает или усложняет Интернет Вашу жизнь?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Я считаю, что Интернет скорее облегчает мою жизнь, чем усложняет. К примеру, Интернет очень помогает мне в учёбе. Если меня интересует какой-то вопрос, то ответ на него довольно легко и быстро можно найти в Интернете.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Хотели бы Вы жить постоянно в одном времени года?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Думаю, нет, постоянно жить в одном времени года я не хотел бы. Хоть мне и нравится больше всего лето, но если представить, что, например, 10 лет подряд будет только лето, то я буду очень скучать по остальным временам года, по снегу, по прохладе. Каждое время года по-своему интересно. 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1194" y="286604"/>
            <a:ext cx="8802806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КЛИШЕ: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Я думаю, что…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Я считаю, 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Как мне кажется, 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По-моему, 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По-видимому, 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Следовательно, …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Итак, 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● Таким образом, … 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"/>
          <p:cNvSpPr>
            <a:spLocks noChangeArrowheads="1"/>
          </p:cNvSpPr>
          <p:nvPr/>
        </p:nvSpPr>
        <p:spPr bwMode="auto">
          <a:xfrm>
            <a:off x="0" y="-1"/>
            <a:ext cx="12192000" cy="7171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так, а не иначе,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мне, друг мой , не перечь: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Люди стали жить богаче,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 беднее стала речь.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Дачи, джинсы, слайды, платья…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Ценам, цифрам нет конца,-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Отвлечённые понятья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Улетучиваются.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Гаснет устная словесность,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Разговорная краса;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Отступают в неизвестность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Речи русской чудеса.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Сотни слов, родных и метких,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Сникнув, голос потеряв,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Взаперти, как птицы в клетках,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Дремлют в толстых словарях.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Ты их выпусти оттуда,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быт обыденный верни,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Чтобы речь - людское чудо-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скудела в наши дни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                    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В.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Шефнер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3457" y="232012"/>
            <a:ext cx="10282223" cy="2565779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всем за внимание!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56337" y="4303002"/>
            <a:ext cx="10058400" cy="114300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/>
          <p:cNvSpPr>
            <a:spLocks noChangeArrowheads="1"/>
          </p:cNvSpPr>
          <p:nvPr/>
        </p:nvSpPr>
        <p:spPr bwMode="auto">
          <a:xfrm>
            <a:off x="0" y="-1"/>
            <a:ext cx="11928143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Типичные ошибки в задании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1: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неумение пользоваться графическим символом - знаком ударения (</a:t>
            </a:r>
            <a:r>
              <a:rPr kumimoji="0" lang="ru-RU" sz="4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Жоре́с</a:t>
            </a: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2) другие орфоэпические ошибки;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3) искажения в чтении имён собственных;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 наличие грамматических ошибок при склонении имён числительных; 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5) игнорирование знаков препинания.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1"/>
          <p:cNvSpPr>
            <a:spLocks noChangeArrowheads="1"/>
          </p:cNvSpPr>
          <p:nvPr/>
        </p:nvSpPr>
        <p:spPr bwMode="auto">
          <a:xfrm>
            <a:off x="0" y="-1"/>
            <a:ext cx="12191999" cy="563231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подготовке к выразительному чтению на своих уроках использую следующие приёмы: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 Орфоэпические разминки;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 Грамматические «пятиминутки»;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 Пятиминутка «выразительного чтения»;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 Чтение по цепочке;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 Прослушивание образцов чтения;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zh-CN" sz="3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Чтение вслух с партитурными знаками – пометками, определяющие паузы, логические ударения, повышение и понижение тона (голоса), интонационные переломы. </a:t>
            </a:r>
            <a:endParaRPr kumimoji="0" lang="ru-RU" altLang="zh-CN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5660" y="259307"/>
            <a:ext cx="1164154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1 –я КАРТОЧКА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величественного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Кремля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…против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безжалостного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натиска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…на пути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фашистских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захватчиков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…оказавшихся в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экстремальных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…записал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заинтересовавшее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его слово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…изделия из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заволжских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лесов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…понять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мироощущение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духовное богатство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соотечественников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…здание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Адмиралтейства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…уехал из родного села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Голышманово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…русской женщины —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Епистинии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Федоровны Степановой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…занесено на доску почёта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Бриджпортского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университета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Продолжительность полёта Гагарина равнялась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108 минутам.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…провёл около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300 операций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 использованием эфира…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12192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2-я КАРТОЧКА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…оказавшихся на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дрейфующих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льдах Ледовитого океана…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— это бессмертная Древняя Русь, художественное прошлое, живущее в настоящем.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…на реке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Унже в Макарьеве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…ощущаешь замысел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изографа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16 сентября 1976 года 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Шаварша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Карапетяна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была обычная тренировка на берегу Ереванского озера.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Первыми женщинами-космонавтами стали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Валентина Терешкова и Светлана Савицкая.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России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радиусе 10-20 километров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от любого мегаполиса можно найти несколько десятков свалок…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Дмитрий Иванович Менделеев был членом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более 90 академий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наук, научных обществ, университетов разных стран.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…на железных дорогах России было построено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более 500 стальных мостов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…является директором Московского НИИ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неотложной детской хирургии и травматологии…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сконструировал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первый в мире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радиоприёмник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…были помещены в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Кунсткамеру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…присудила премию, равную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5000 франкам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"/>
          <p:cNvSpPr>
            <a:spLocks noChangeArrowheads="1"/>
          </p:cNvSpPr>
          <p:nvPr/>
        </p:nvSpPr>
        <p:spPr bwMode="auto">
          <a:xfrm>
            <a:off x="0" y="0"/>
            <a:ext cx="12191999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ИГРА «ДИКТОР»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Прочитать текст, соблюдая орфоэпические нормы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Лису Алису замучил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недУг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заболел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запломбирОванный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зуб. Чтобы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облегчИть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страданье, лиса Алиса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налилА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принялА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настой из чеснока. Благодаря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сосредотОчению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лисы Алисы, боль исчезла.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Расставить ударения в словах, не  забывая о грамматических нормах русского языка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прилете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аэропорты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банты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шарфы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торты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дынь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сливовый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свекла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дозвонится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клала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носков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201</TotalTime>
  <Words>1487</Words>
  <Application>Microsoft Office PowerPoint</Application>
  <PresentationFormat>Произвольный</PresentationFormat>
  <Paragraphs>244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Ретро</vt:lpstr>
      <vt:lpstr>Подготовка  к итоговому собеседованию  по русскому языку  в 9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Спасибо  всем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Итоговое собеседование по русскому языку 9 класс</dc:title>
  <dc:creator>User</dc:creator>
  <cp:lastModifiedBy>Пользователь</cp:lastModifiedBy>
  <cp:revision>22</cp:revision>
  <dcterms:created xsi:type="dcterms:W3CDTF">2022-01-29T15:49:23Z</dcterms:created>
  <dcterms:modified xsi:type="dcterms:W3CDTF">2022-11-23T18:14:39Z</dcterms:modified>
</cp:coreProperties>
</file>