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9"/>
  </p:notesMasterIdLst>
  <p:sldIdLst>
    <p:sldId id="257" r:id="rId3"/>
    <p:sldId id="258" r:id="rId4"/>
    <p:sldId id="259" r:id="rId5"/>
    <p:sldId id="260" r:id="rId6"/>
    <p:sldId id="261" r:id="rId7"/>
    <p:sldId id="269" r:id="rId8"/>
    <p:sldId id="270" r:id="rId9"/>
    <p:sldId id="271" r:id="rId10"/>
    <p:sldId id="272" r:id="rId11"/>
    <p:sldId id="273" r:id="rId12"/>
    <p:sldId id="275" r:id="rId13"/>
    <p:sldId id="274" r:id="rId14"/>
    <p:sldId id="277" r:id="rId15"/>
    <p:sldId id="276" r:id="rId16"/>
    <p:sldId id="278" r:id="rId17"/>
    <p:sldId id="279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373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-396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4C794-90B8-4F71-B264-9370ED61D2BF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3A939-343A-4D4B-B7D4-07F562065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7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Содержание диагностической работы охватывает учебный материал по математике начальной школы и средней, изученный к моменту проведения работы (5–6 класс). В содержание работы включены задания, проверяющие усвоение элементов содержания разделов (темы) по математике «Числа и вычисления», «Уравнения и неравенства», «Проценты», «Делимость», «Решение текстовых задач на совместную работу», «Геометрия».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252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3458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4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629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Диагностическая работа состоит из 7 заданий различного уровня сложности: базового и повышенного, что позволяет проверить уровень овладения предметными результатами обучающимся с различным уровнем академической подготовки и выявить семиклассников, способных осваивать программу по математике на углубленном уровне.</a:t>
            </a:r>
          </a:p>
          <a:p>
            <a:r>
              <a:rPr lang="ru-RU" dirty="0"/>
              <a:t>Задания базового уровня сложности сконструированы на базе наиболее значимых элементов содержания и проверяют усвоение наиболее важных предметных результатов.</a:t>
            </a:r>
          </a:p>
          <a:p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Задания повышенного уровня позволяют определить уровень овладения обучающимися основами логического и алгоритмического мышления: умение использовать математические знания для рационализации вычислений и решения нестандартных задач повышенной сложности.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234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На первых уроках алгебры необходимо повторить все правила действий с рациональными числами, как выполнять действия если в условии присутствуют и числа. Записанные в виде обыкновенной дроби и числа, записанные в виде десятичной дроби.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051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1) Поделить 45:3+15 (человек) Сколько нужно пассажиров. Чтобы заполнить автобус. 2) 85:15 = 5(ост 10) Задание проверяет умение интерпретировать полученный ответ при выполнении деления с остатком!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171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294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Данную задачу дети могут решать различными способами. Но при использовании любого способа решения ученик должен знать!!! ЧТО ЗНАЧИТ СУММА ПОЛОЖЕНА В БАНК ПОД 15% - т.е. дети должны перевести это условие на язык математики – это значит число должно увеличиться на 15%. А далее можно решать либо найти 1%. А далее 100%. Либо использовать правило нахождения числа по известному значению его процента, либо ввести переменную и составить и решить уравнение.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482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933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422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E3A939-343A-4D4B-B7D4-07F562065B2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941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A1755A-AA6F-ABB2-347C-C47FA1357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DBFE74B-0B21-1C3C-E90F-A8C4AA933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BF4110A-BCBA-7679-3D24-B3B148F4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E287B1-B8E6-CCAE-9E8F-B662B0FBF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6E9D19-A5E2-ACC6-6349-97ADA0C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7F8835-DC03-0F8F-B6BB-2C1BA2DF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F944400-8401-FD4C-E613-65D9EEB7C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2C66416-4292-5A6D-83CD-EB5C0243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863C00D-A19C-FA92-598E-D6AA723A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BEFE0A-8CDF-6B83-22EC-8908A97C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6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0D93EEE-73F5-338E-D46E-D662D315D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10DF788-A1EB-9310-FED6-54CAAF0D7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1F13EF2-B82E-FFAD-935C-F03652F8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83FB150-C094-69F9-D892-E3F75B81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1574D9D-2E52-1988-51DC-229292C2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59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06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7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71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5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12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02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188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6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4D379F-63D8-306F-94DC-2F75C662D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C1CF64-89A1-6873-26E4-878A2A411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3E514FB-4EA0-37D2-C5DC-B9E64129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483AF2D-967B-856D-E5BE-8E2FDEB8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B41912F-9506-4566-475B-271D3ED4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7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908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90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14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745239-9CF5-B2F2-6B90-CBECC91D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1DF8431-4ADC-45F5-2C40-413E5EC64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D7E79C-A2FD-57A6-17F4-A4B027C6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B61D99E-9282-64B6-8738-B43A35C5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DA93168-839F-3DE3-9A1C-DB2BB5B4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83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D12AD2-D645-8372-62D5-FB3928447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6BB8344-53CD-DE0F-A852-DC9BB7537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7181AB0-E9D5-82F7-1B42-EA0AE0479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937E55F-1C27-C524-30A9-656EDC09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DD7E61E-779C-5EFD-962B-89EB1C0F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D938BFA-C8E0-0B72-09A7-CB6279D3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6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71C10F6-81F2-DF92-D5A7-73DA0C4E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D34F01D-9BA3-5A8B-B174-88FDD1223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C2952E4-F7CC-C324-7299-0235817AC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A4C24FC-BDCD-6D72-B74A-037D98132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D43CA7B-4BF7-3978-1428-D1B303D44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F78453E-3193-6A8C-D1A6-4CD9451E0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ECA6C2A6-8327-697A-72CA-6A345392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DD501D9-DE23-BD33-A27F-3D44E885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9B8522-19CC-7193-A12D-7CEC2D8C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62E66BA-2034-2B40-CB75-E678F370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8AECB2A-7201-1C98-23A4-46C3B55D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472E00D-91C0-C098-E340-7776321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1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356DBE3-33F8-D3CC-972F-344745CB5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ADD50CC-4948-63FE-5CF0-FF59718E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4CA4CB7-8133-FE99-95CB-84C3C57E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E26829-C938-72C4-2FA5-7E7501AE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1E96E9B-6BB5-2D0E-3F71-B8409800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4D3C101-EB50-C7C9-DBA1-7AD3D562B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557BBF9-757B-047C-A4E2-B87B50CF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8B77026-C824-C13B-591D-AC4328679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22C1A70-B5F1-F528-1C92-FF4F4FA7D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5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3C195A-F13C-F8B4-A042-B5C44EC46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1308473-5BF4-C869-A15E-7BB58788E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93A8050-89C3-8A8A-71DD-442AAD49D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88F2C32-5B22-9B56-AF21-BBB2BFD80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FB65A36-6408-0D18-89CE-6663FA9A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EEE05F5-191F-FBF5-81ED-A5F5CF24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29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1D935B-2642-FD0B-6613-D92A8796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E04E40A-96FD-F2EF-DD91-86502E60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55F67EC-27E1-B919-03C6-190DE3CC5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C5B59-73CF-453F-B9F0-ABC55FE5B28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E3528C1-2175-2E16-DE2C-0D7378C08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405562C-2B11-B483-3994-D4BF6759C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B9CCE-B090-4C7D-9B2B-F480401E5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02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9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275737-CB2C-7298-344A-1DDCDA58D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05599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Особенности заданий региональной</a:t>
            </a:r>
            <a:b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диагностической работы.</a:t>
            </a:r>
            <a:b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Рекомендации по подготовке и выполнению заданий углубленного уровня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EF04E14-D2BD-726D-D078-C203F5AA2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7962"/>
            <a:ext cx="9144000" cy="1655762"/>
          </a:xfrm>
        </p:spPr>
        <p:txBody>
          <a:bodyPr>
            <a:noAutofit/>
          </a:bodyPr>
          <a:lstStyle/>
          <a:p>
            <a:pPr algn="r"/>
            <a:r>
              <a:rPr lang="ru-RU" dirty="0"/>
              <a:t>Леднёва Татьяна Викторовна, учитель математики МБОУ СОШ № 19 имени Романа Катасонова, заместитель председателя</a:t>
            </a:r>
          </a:p>
          <a:p>
            <a:pPr algn="r"/>
            <a:r>
              <a:rPr lang="ru-RU" dirty="0"/>
              <a:t>предметной комиссии МО по математике</a:t>
            </a:r>
          </a:p>
        </p:txBody>
      </p:sp>
    </p:spTree>
    <p:extLst>
      <p:ext uri="{BB962C8B-B14F-4D97-AF65-F5344CB8AC3E}">
        <p14:creationId xmlns:p14="http://schemas.microsoft.com/office/powerpoint/2010/main" val="3156634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6" y="66360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5BFD06C-AB86-85D0-803D-3F47D8AFA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426985"/>
              </p:ext>
            </p:extLst>
          </p:nvPr>
        </p:nvGraphicFramePr>
        <p:xfrm>
          <a:off x="624689" y="2961369"/>
          <a:ext cx="10826436" cy="149504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68721">
                  <a:extLst>
                    <a:ext uri="{9D8B030D-6E8A-4147-A177-3AD203B41FA5}">
                      <a16:colId xmlns:a16="http://schemas.microsoft.com/office/drawing/2014/main" xmlns="" val="2180388728"/>
                    </a:ext>
                  </a:extLst>
                </a:gridCol>
                <a:gridCol w="5084091">
                  <a:extLst>
                    <a:ext uri="{9D8B030D-6E8A-4147-A177-3AD203B41FA5}">
                      <a16:colId xmlns:a16="http://schemas.microsoft.com/office/drawing/2014/main" xmlns="" val="1992978607"/>
                    </a:ext>
                  </a:extLst>
                </a:gridCol>
                <a:gridCol w="3166660">
                  <a:extLst>
                    <a:ext uri="{9D8B030D-6E8A-4147-A177-3AD203B41FA5}">
                      <a16:colId xmlns:a16="http://schemas.microsoft.com/office/drawing/2014/main" xmlns="" val="3266163942"/>
                    </a:ext>
                  </a:extLst>
                </a:gridCol>
                <a:gridCol w="1606964">
                  <a:extLst>
                    <a:ext uri="{9D8B030D-6E8A-4147-A177-3AD203B41FA5}">
                      <a16:colId xmlns:a16="http://schemas.microsoft.com/office/drawing/2014/main" xmlns="" val="3927352718"/>
                    </a:ext>
                  </a:extLst>
                </a:gridCol>
              </a:tblGrid>
              <a:tr h="321945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№ задания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Проверяемые предметные результаты освоения основной образовательной программы основного общего образования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Проверяемый  элемент содержания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37719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21590" algn="l" defTabSz="914400" rtl="0" eaLnBrk="1" latinLnBrk="0" hangingPunct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Решать геометрические задачи на нахождение периметра или площади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Периметр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площадь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балла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3608813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E930399-5C9D-586D-FDFA-F9F8F534A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5770" y="1301393"/>
            <a:ext cx="6067425" cy="166687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4306EAE-ABAA-80F8-4271-49AD6E9FA1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33" y="4770878"/>
            <a:ext cx="5249265" cy="950912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43783D58-76CE-5609-C4D2-8986D9F382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3034" y="4519348"/>
            <a:ext cx="6115050" cy="154305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49490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6" y="66360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4306EAE-ABAA-80F8-4271-49AD6E9FA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537" y="1520684"/>
            <a:ext cx="5816615" cy="950912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43783D58-76CE-5609-C4D2-8986D9F382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7941" y="2255983"/>
            <a:ext cx="6115050" cy="154305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C499E1C9-F22F-66F2-B4C4-8330A7704A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4014175"/>
            <a:ext cx="6400800" cy="1962150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895312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6" y="66360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5BFD06C-AB86-85D0-803D-3F47D8AFA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488797"/>
              </p:ext>
            </p:extLst>
          </p:nvPr>
        </p:nvGraphicFramePr>
        <p:xfrm>
          <a:off x="288202" y="2781257"/>
          <a:ext cx="11615596" cy="165938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22964">
                  <a:extLst>
                    <a:ext uri="{9D8B030D-6E8A-4147-A177-3AD203B41FA5}">
                      <a16:colId xmlns:a16="http://schemas.microsoft.com/office/drawing/2014/main" xmlns="" val="2180388728"/>
                    </a:ext>
                  </a:extLst>
                </a:gridCol>
                <a:gridCol w="5571049">
                  <a:extLst>
                    <a:ext uri="{9D8B030D-6E8A-4147-A177-3AD203B41FA5}">
                      <a16:colId xmlns:a16="http://schemas.microsoft.com/office/drawing/2014/main" xmlns="" val="1992978607"/>
                    </a:ext>
                  </a:extLst>
                </a:gridCol>
                <a:gridCol w="3397484">
                  <a:extLst>
                    <a:ext uri="{9D8B030D-6E8A-4147-A177-3AD203B41FA5}">
                      <a16:colId xmlns:a16="http://schemas.microsoft.com/office/drawing/2014/main" xmlns="" val="3266163942"/>
                    </a:ext>
                  </a:extLst>
                </a:gridCol>
                <a:gridCol w="1724099">
                  <a:extLst>
                    <a:ext uri="{9D8B030D-6E8A-4147-A177-3AD203B41FA5}">
                      <a16:colId xmlns:a16="http://schemas.microsoft.com/office/drawing/2014/main" xmlns="" val="3927352718"/>
                    </a:ext>
                  </a:extLst>
                </a:gridCol>
              </a:tblGrid>
              <a:tr h="32659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№ задания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Проверяемые предметные результаты освоения основной образовательной программы основного общего образования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Проверяемый  элемент содержания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37719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Представлять число в виде произведения простых множителей. Представлять число в виде произведения простых множителей.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Разложение числа на простые множители; простые и составные числа; признаки делимости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балла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3608813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E930399-5C9D-586D-FDFA-F9F8F534A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5770" y="1301393"/>
            <a:ext cx="6067425" cy="147013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1069A9F-1A33-65B1-C7BB-DD75717CB1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8975" y="4916739"/>
            <a:ext cx="4124325" cy="428625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5F4F46A-B00A-C36A-69E1-FD6CA8E686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6123" y="4594547"/>
            <a:ext cx="4500839" cy="2053508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033979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6" y="66360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1069A9F-1A33-65B1-C7BB-DD75717CB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638" y="1856667"/>
            <a:ext cx="4124325" cy="428625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5F4F46A-B00A-C36A-69E1-FD6CA8E686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291" y="2623288"/>
            <a:ext cx="5495020" cy="2507103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4EBBEE98-13A8-8D04-B07B-6C4058E14D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0020" y="2007605"/>
            <a:ext cx="6110417" cy="2338058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05077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6" y="66360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5BFD06C-AB86-85D0-803D-3F47D8AFA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6508"/>
              </p:ext>
            </p:extLst>
          </p:nvPr>
        </p:nvGraphicFramePr>
        <p:xfrm>
          <a:off x="288202" y="2942669"/>
          <a:ext cx="11615596" cy="141554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22964">
                  <a:extLst>
                    <a:ext uri="{9D8B030D-6E8A-4147-A177-3AD203B41FA5}">
                      <a16:colId xmlns:a16="http://schemas.microsoft.com/office/drawing/2014/main" xmlns="" val="2180388728"/>
                    </a:ext>
                  </a:extLst>
                </a:gridCol>
                <a:gridCol w="5571049">
                  <a:extLst>
                    <a:ext uri="{9D8B030D-6E8A-4147-A177-3AD203B41FA5}">
                      <a16:colId xmlns:a16="http://schemas.microsoft.com/office/drawing/2014/main" xmlns="" val="1992978607"/>
                    </a:ext>
                  </a:extLst>
                </a:gridCol>
                <a:gridCol w="3397484">
                  <a:extLst>
                    <a:ext uri="{9D8B030D-6E8A-4147-A177-3AD203B41FA5}">
                      <a16:colId xmlns:a16="http://schemas.microsoft.com/office/drawing/2014/main" xmlns="" val="3266163942"/>
                    </a:ext>
                  </a:extLst>
                </a:gridCol>
                <a:gridCol w="1724099">
                  <a:extLst>
                    <a:ext uri="{9D8B030D-6E8A-4147-A177-3AD203B41FA5}">
                      <a16:colId xmlns:a16="http://schemas.microsoft.com/office/drawing/2014/main" xmlns="" val="3927352718"/>
                    </a:ext>
                  </a:extLst>
                </a:gridCol>
              </a:tblGrid>
              <a:tr h="32659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№ задания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Проверяемые предметные результаты освоения основной образовательной программы основного общего образования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Проверяемый  элемент содержания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37719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Решать текстовые задачи на совместную работу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Обыкновенные и десятичные дроби; задачи на совместную работу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балла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3608813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E930399-5C9D-586D-FDFA-F9F8F534A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5770" y="1301393"/>
            <a:ext cx="6067425" cy="165938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6CEE7CC-DC09-6A38-CB6E-B7D5FD2EFF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62" y="4540171"/>
            <a:ext cx="5807798" cy="892799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C3B9BC78-A12D-F5F3-FCB4-013C9BAB3B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3105" y="4524568"/>
            <a:ext cx="5665112" cy="1463116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750432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6" y="66360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6CEE7CC-DC09-6A38-CB6E-B7D5FD2EFF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738" y="1748458"/>
            <a:ext cx="5807798" cy="892799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C3B9BC78-A12D-F5F3-FCB4-013C9BAB3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2194857"/>
            <a:ext cx="5665112" cy="1463116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73898C1-7BBB-938D-3895-5ACBD2C6BF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215" y="3748507"/>
            <a:ext cx="7680405" cy="2335421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81068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5E076902-ED9F-4019-84D8-A7A1D6A8EF5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67004" y="1537723"/>
            <a:ext cx="9057992" cy="2852737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>
                <a:solidFill>
                  <a:schemeClr val="accent2">
                    <a:lumMod val="75000"/>
                  </a:schemeClr>
                </a:solidFill>
              </a:rPr>
              <a:t>Спасибо </a:t>
            </a:r>
            <a:br>
              <a:rPr lang="ru-RU" sz="6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6600" b="1" dirty="0">
                <a:solidFill>
                  <a:schemeClr val="accent2">
                    <a:lumMod val="75000"/>
                  </a:schemeClr>
                </a:solidFill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37004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CD77B4-236F-FBF2-7BAC-4A5B29E9F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6863" y="238377"/>
            <a:ext cx="6500389" cy="1325563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Характеристика структуры и содержания диагностической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0A38379-BF5D-E541-766D-BE9CD22D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00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«Числа и вычисления»</a:t>
            </a:r>
          </a:p>
          <a:p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«Уравнения и неравенства»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«Проценты» </a:t>
            </a:r>
          </a:p>
          <a:p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«Делимость» </a:t>
            </a:r>
          </a:p>
          <a:p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«Решение текстовых задач на совместную работу» </a:t>
            </a:r>
          </a:p>
          <a:p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«Геометрия». </a:t>
            </a:r>
            <a:endParaRPr lang="ru-RU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512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8C5D17-778E-56FC-D34E-342E34D6C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8728" y="229323"/>
            <a:ext cx="7034543" cy="1325563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Распределение заданий по содержательным разделам (темам) и уровням сложности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D4682A80-4C9A-474E-AEAC-08858744BA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637482"/>
              </p:ext>
            </p:extLst>
          </p:nvPr>
        </p:nvGraphicFramePr>
        <p:xfrm>
          <a:off x="624690" y="1745814"/>
          <a:ext cx="8256759" cy="420624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22018">
                  <a:extLst>
                    <a:ext uri="{9D8B030D-6E8A-4147-A177-3AD203B41FA5}">
                      <a16:colId xmlns:a16="http://schemas.microsoft.com/office/drawing/2014/main" xmlns="" val="1359162102"/>
                    </a:ext>
                  </a:extLst>
                </a:gridCol>
                <a:gridCol w="3505919">
                  <a:extLst>
                    <a:ext uri="{9D8B030D-6E8A-4147-A177-3AD203B41FA5}">
                      <a16:colId xmlns:a16="http://schemas.microsoft.com/office/drawing/2014/main" xmlns="" val="3262781762"/>
                    </a:ext>
                  </a:extLst>
                </a:gridCol>
                <a:gridCol w="2004772">
                  <a:extLst>
                    <a:ext uri="{9D8B030D-6E8A-4147-A177-3AD203B41FA5}">
                      <a16:colId xmlns:a16="http://schemas.microsoft.com/office/drawing/2014/main" xmlns="" val="975907312"/>
                    </a:ext>
                  </a:extLst>
                </a:gridCol>
                <a:gridCol w="2124050">
                  <a:extLst>
                    <a:ext uri="{9D8B030D-6E8A-4147-A177-3AD203B41FA5}">
                      <a16:colId xmlns:a16="http://schemas.microsoft.com/office/drawing/2014/main" xmlns="" val="3231762701"/>
                    </a:ext>
                  </a:extLst>
                </a:gridCol>
              </a:tblGrid>
              <a:tr h="791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№ п/п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Содержательные разделы (темы)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Номера заданий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Уровень сложности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3695235"/>
                  </a:ext>
                </a:extLst>
              </a:tr>
              <a:tr h="33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Числа и вычисления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Базовый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13454683"/>
                  </a:ext>
                </a:extLst>
              </a:tr>
              <a:tr h="33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Деление с остатком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Базовый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33669277"/>
                  </a:ext>
                </a:extLst>
              </a:tr>
              <a:tr h="33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Уравнения и неравенства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Базовый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65872036"/>
                  </a:ext>
                </a:extLst>
              </a:tr>
              <a:tr h="33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Проценты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Базовый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8085881"/>
                  </a:ext>
                </a:extLst>
              </a:tr>
              <a:tr h="33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Геометрия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Базовый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08401972"/>
                  </a:ext>
                </a:extLst>
              </a:tr>
              <a:tr h="330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Делимость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Повышенный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1995263"/>
                  </a:ext>
                </a:extLst>
              </a:tr>
              <a:tr h="6239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Решение текстовых задач на совместную работу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effectLst/>
                        </a:rPr>
                        <a:t>Повышенный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208987091"/>
                  </a:ext>
                </a:extLst>
              </a:tr>
            </a:tbl>
          </a:graphicData>
        </a:graphic>
      </p:graphicFrame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xmlns="" id="{FC4984AD-C917-8BA9-0895-E69F9A0651CA}"/>
              </a:ext>
            </a:extLst>
          </p:cNvPr>
          <p:cNvSpPr/>
          <p:nvPr/>
        </p:nvSpPr>
        <p:spPr>
          <a:xfrm>
            <a:off x="8926717" y="2525917"/>
            <a:ext cx="235390" cy="1593410"/>
          </a:xfrm>
          <a:prstGeom prst="rightBrac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xmlns="" id="{FAF218FA-BEAB-48DA-B485-3BC01ABE1B1B}"/>
              </a:ext>
            </a:extLst>
          </p:cNvPr>
          <p:cNvSpPr/>
          <p:nvPr/>
        </p:nvSpPr>
        <p:spPr>
          <a:xfrm>
            <a:off x="8926717" y="4137433"/>
            <a:ext cx="235390" cy="1593410"/>
          </a:xfrm>
          <a:prstGeom prst="rightBrac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: линия 7">
            <a:extLst>
              <a:ext uri="{FF2B5EF4-FFF2-40B4-BE49-F238E27FC236}">
                <a16:creationId xmlns:a16="http://schemas.microsoft.com/office/drawing/2014/main" xmlns="" id="{FAA0EA74-8887-0287-EBF1-89BE34274947}"/>
              </a:ext>
            </a:extLst>
          </p:cNvPr>
          <p:cNvSpPr/>
          <p:nvPr/>
        </p:nvSpPr>
        <p:spPr>
          <a:xfrm>
            <a:off x="9685698" y="5051833"/>
            <a:ext cx="2372007" cy="534154"/>
          </a:xfrm>
          <a:prstGeom prst="borderCallout1">
            <a:avLst>
              <a:gd name="adj1" fmla="val 61123"/>
              <a:gd name="adj2" fmla="val -1463"/>
              <a:gd name="adj3" fmla="val -21399"/>
              <a:gd name="adj4" fmla="val -20012"/>
            </a:avLst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Задания с развернутым ответом</a:t>
            </a:r>
          </a:p>
        </p:txBody>
      </p:sp>
      <p:sp>
        <p:nvSpPr>
          <p:cNvPr id="10" name="Выноска: линия 9">
            <a:extLst>
              <a:ext uri="{FF2B5EF4-FFF2-40B4-BE49-F238E27FC236}">
                <a16:creationId xmlns:a16="http://schemas.microsoft.com/office/drawing/2014/main" xmlns="" id="{AF5B51E3-C2DC-8060-9D3F-8D4E0281A9E0}"/>
              </a:ext>
            </a:extLst>
          </p:cNvPr>
          <p:cNvSpPr/>
          <p:nvPr/>
        </p:nvSpPr>
        <p:spPr>
          <a:xfrm>
            <a:off x="9685697" y="1991763"/>
            <a:ext cx="2372007" cy="534154"/>
          </a:xfrm>
          <a:prstGeom prst="borderCallout1">
            <a:avLst>
              <a:gd name="adj1" fmla="val 61123"/>
              <a:gd name="adj2" fmla="val -1463"/>
              <a:gd name="adj3" fmla="val 244703"/>
              <a:gd name="adj4" fmla="val -20394"/>
            </a:avLst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Задания с кратким ответом</a:t>
            </a:r>
          </a:p>
        </p:txBody>
      </p:sp>
    </p:spTree>
    <p:extLst>
      <p:ext uri="{BB962C8B-B14F-4D97-AF65-F5344CB8AC3E}">
        <p14:creationId xmlns:p14="http://schemas.microsoft.com/office/powerpoint/2010/main" val="3773372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8D82F5-63AB-453A-AADD-047EF205C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1472" y="479834"/>
            <a:ext cx="6681459" cy="832918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Система оценивания отдельных заданий и вступительной работы в целом</a:t>
            </a:r>
            <a:r>
              <a:rPr lang="ru-RU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480FBD5-A5EA-85CA-3B6D-810DECD32B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001410"/>
              </p:ext>
            </p:extLst>
          </p:nvPr>
        </p:nvGraphicFramePr>
        <p:xfrm>
          <a:off x="851026" y="1825625"/>
          <a:ext cx="10502774" cy="1554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244974">
                  <a:extLst>
                    <a:ext uri="{9D8B030D-6E8A-4147-A177-3AD203B41FA5}">
                      <a16:colId xmlns:a16="http://schemas.microsoft.com/office/drawing/2014/main" xmlns="" val="106909097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18434065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b="1" dirty="0">
                          <a:solidFill>
                            <a:schemeClr val="tx1"/>
                          </a:solidFill>
                        </a:rPr>
                        <a:t>Задания 1 - 4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>
                          <a:solidFill>
                            <a:schemeClr val="tx1"/>
                          </a:solidFill>
                        </a:rPr>
                        <a:t> 2 балла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8930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Задание 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балла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2115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>
                          <a:solidFill>
                            <a:schemeClr val="tx1"/>
                          </a:solidFill>
                        </a:rPr>
                        <a:t>Задание 6 – 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>
                          <a:solidFill>
                            <a:schemeClr val="tx1"/>
                          </a:solidFill>
                        </a:rPr>
                        <a:t>4 балла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819957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CEB641C-BD91-BC0A-449A-D9770DBCC46A}"/>
              </a:ext>
            </a:extLst>
          </p:cNvPr>
          <p:cNvSpPr txBox="1"/>
          <p:nvPr/>
        </p:nvSpPr>
        <p:spPr>
          <a:xfrm>
            <a:off x="986828" y="3811509"/>
            <a:ext cx="1029379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Максимальный балл за выполнение всей работы – 19 баллов. Общая сумма баллов за задачи базового уровня – 11 баллов, повышенного – 8 баллов.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56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4737A6-2045-182E-3788-D222022BC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6328" y="561315"/>
            <a:ext cx="6762939" cy="721967"/>
          </a:xfrm>
        </p:spPr>
        <p:txBody>
          <a:bodyPr/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Диапазон баллов для выставления оценок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AC5C7F74-DDDD-6CAF-9F72-81043F4E76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273640"/>
              </p:ext>
            </p:extLst>
          </p:nvPr>
        </p:nvGraphicFramePr>
        <p:xfrm>
          <a:off x="986828" y="2117466"/>
          <a:ext cx="9895435" cy="147218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979087">
                  <a:extLst>
                    <a:ext uri="{9D8B030D-6E8A-4147-A177-3AD203B41FA5}">
                      <a16:colId xmlns:a16="http://schemas.microsoft.com/office/drawing/2014/main" xmlns="" val="3951868896"/>
                    </a:ext>
                  </a:extLst>
                </a:gridCol>
                <a:gridCol w="1979087">
                  <a:extLst>
                    <a:ext uri="{9D8B030D-6E8A-4147-A177-3AD203B41FA5}">
                      <a16:colId xmlns:a16="http://schemas.microsoft.com/office/drawing/2014/main" xmlns="" val="254295630"/>
                    </a:ext>
                  </a:extLst>
                </a:gridCol>
                <a:gridCol w="1979087">
                  <a:extLst>
                    <a:ext uri="{9D8B030D-6E8A-4147-A177-3AD203B41FA5}">
                      <a16:colId xmlns:a16="http://schemas.microsoft.com/office/drawing/2014/main" xmlns="" val="1545001764"/>
                    </a:ext>
                  </a:extLst>
                </a:gridCol>
                <a:gridCol w="1979087">
                  <a:extLst>
                    <a:ext uri="{9D8B030D-6E8A-4147-A177-3AD203B41FA5}">
                      <a16:colId xmlns:a16="http://schemas.microsoft.com/office/drawing/2014/main" xmlns="" val="2489181627"/>
                    </a:ext>
                  </a:extLst>
                </a:gridCol>
                <a:gridCol w="1979087">
                  <a:extLst>
                    <a:ext uri="{9D8B030D-6E8A-4147-A177-3AD203B41FA5}">
                      <a16:colId xmlns:a16="http://schemas.microsoft.com/office/drawing/2014/main" xmlns="" val="479759397"/>
                    </a:ext>
                  </a:extLst>
                </a:gridCol>
              </a:tblGrid>
              <a:tr h="405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Оценка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tx1"/>
                          </a:solidFill>
                          <a:effectLst/>
                        </a:rPr>
                        <a:t>«2»</a:t>
                      </a:r>
                      <a:endParaRPr lang="ru-RU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tx1"/>
                          </a:solidFill>
                          <a:effectLst/>
                        </a:rPr>
                        <a:t>«3»</a:t>
                      </a:r>
                      <a:endParaRPr lang="ru-RU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tx1"/>
                          </a:solidFill>
                          <a:effectLst/>
                        </a:rPr>
                        <a:t>«4»</a:t>
                      </a:r>
                      <a:endParaRPr lang="ru-RU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tx1"/>
                          </a:solidFill>
                          <a:effectLst/>
                        </a:rPr>
                        <a:t>«5»</a:t>
                      </a:r>
                      <a:endParaRPr lang="ru-RU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22670497"/>
                  </a:ext>
                </a:extLst>
              </a:tr>
              <a:tr h="537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Количество баллов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0 – 4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5 – 8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9 – 15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</a:rPr>
                        <a:t>16 - 19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70346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727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8" y="256483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5BFD06C-AB86-85D0-803D-3F47D8AFA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033179"/>
              </p:ext>
            </p:extLst>
          </p:nvPr>
        </p:nvGraphicFramePr>
        <p:xfrm>
          <a:off x="668446" y="2734114"/>
          <a:ext cx="10710252" cy="179984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61178">
                  <a:extLst>
                    <a:ext uri="{9D8B030D-6E8A-4147-A177-3AD203B41FA5}">
                      <a16:colId xmlns:a16="http://schemas.microsoft.com/office/drawing/2014/main" xmlns="" val="2180388728"/>
                    </a:ext>
                  </a:extLst>
                </a:gridCol>
                <a:gridCol w="5026678">
                  <a:extLst>
                    <a:ext uri="{9D8B030D-6E8A-4147-A177-3AD203B41FA5}">
                      <a16:colId xmlns:a16="http://schemas.microsoft.com/office/drawing/2014/main" xmlns="" val="1992978607"/>
                    </a:ext>
                  </a:extLst>
                </a:gridCol>
                <a:gridCol w="3132677">
                  <a:extLst>
                    <a:ext uri="{9D8B030D-6E8A-4147-A177-3AD203B41FA5}">
                      <a16:colId xmlns:a16="http://schemas.microsoft.com/office/drawing/2014/main" xmlns="" val="3266163942"/>
                    </a:ext>
                  </a:extLst>
                </a:gridCol>
                <a:gridCol w="1589719">
                  <a:extLst>
                    <a:ext uri="{9D8B030D-6E8A-4147-A177-3AD203B41FA5}">
                      <a16:colId xmlns:a16="http://schemas.microsoft.com/office/drawing/2014/main" xmlns="" val="3927352718"/>
                    </a:ext>
                  </a:extLst>
                </a:gridCol>
              </a:tblGrid>
              <a:tr h="321945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№ задания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Проверяемые предметные результаты освоения основной образовательной программы основного общего образования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Проверяемый  элемент содержания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37719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21590" algn="l" defTabSz="914400" rtl="0" eaLnBrk="1" latinLnBrk="0" hangingPunct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Выполнять арифметические действия с любыми видами дробей, вычислять значения числовых выражений; переходить от одной формы записи чисел к другой; выполнять арифметические действия с отрицательными числами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Обыкновенные и десятичные дроби, арифметические действия с рациональными числами, числовые выражения.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балла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3608813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5F39E86-1CDF-B5BA-1897-259A3A525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1010" y="1582046"/>
            <a:ext cx="6076950" cy="105727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790FEB46-0C6F-8F35-F574-10EB8AB6C4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0097" y="4785416"/>
            <a:ext cx="5438775" cy="981075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31117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8" y="256483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5BFD06C-AB86-85D0-803D-3F47D8AFA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584191"/>
              </p:ext>
            </p:extLst>
          </p:nvPr>
        </p:nvGraphicFramePr>
        <p:xfrm>
          <a:off x="668446" y="2589261"/>
          <a:ext cx="10710252" cy="149504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97392">
                  <a:extLst>
                    <a:ext uri="{9D8B030D-6E8A-4147-A177-3AD203B41FA5}">
                      <a16:colId xmlns:a16="http://schemas.microsoft.com/office/drawing/2014/main" xmlns="" val="2180388728"/>
                    </a:ext>
                  </a:extLst>
                </a:gridCol>
                <a:gridCol w="4990464">
                  <a:extLst>
                    <a:ext uri="{9D8B030D-6E8A-4147-A177-3AD203B41FA5}">
                      <a16:colId xmlns:a16="http://schemas.microsoft.com/office/drawing/2014/main" xmlns="" val="1992978607"/>
                    </a:ext>
                  </a:extLst>
                </a:gridCol>
                <a:gridCol w="3132677">
                  <a:extLst>
                    <a:ext uri="{9D8B030D-6E8A-4147-A177-3AD203B41FA5}">
                      <a16:colId xmlns:a16="http://schemas.microsoft.com/office/drawing/2014/main" xmlns="" val="3266163942"/>
                    </a:ext>
                  </a:extLst>
                </a:gridCol>
                <a:gridCol w="1589719">
                  <a:extLst>
                    <a:ext uri="{9D8B030D-6E8A-4147-A177-3AD203B41FA5}">
                      <a16:colId xmlns:a16="http://schemas.microsoft.com/office/drawing/2014/main" xmlns="" val="3927352718"/>
                    </a:ext>
                  </a:extLst>
                </a:gridCol>
              </a:tblGrid>
              <a:tr h="321945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№ задания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Проверяемые предметные результаты освоения основной образовательной программы основного общего образования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Проверяемый  элемент содержания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37719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21590" algn="l" defTabSz="914400" rtl="0" eaLnBrk="1" latinLnBrk="0" hangingPunct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Выполнять действия деления с остатком при решении текстовых задач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Деление с остатком.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 балла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3608813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5F39E86-1CDF-B5BA-1897-259A3A525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008" y="1491559"/>
            <a:ext cx="6076950" cy="10572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7917574-E0A0-E765-440A-AB0898361F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2008" y="4106190"/>
            <a:ext cx="6143625" cy="1933575"/>
          </a:xfrm>
          <a:prstGeom prst="rect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82991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8" y="256483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5BFD06C-AB86-85D0-803D-3F47D8AFA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660243"/>
              </p:ext>
            </p:extLst>
          </p:nvPr>
        </p:nvGraphicFramePr>
        <p:xfrm>
          <a:off x="740874" y="2590018"/>
          <a:ext cx="10710252" cy="204368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79284">
                  <a:extLst>
                    <a:ext uri="{9D8B030D-6E8A-4147-A177-3AD203B41FA5}">
                      <a16:colId xmlns:a16="http://schemas.microsoft.com/office/drawing/2014/main" xmlns="" val="2180388728"/>
                    </a:ext>
                  </a:extLst>
                </a:gridCol>
                <a:gridCol w="5008572">
                  <a:extLst>
                    <a:ext uri="{9D8B030D-6E8A-4147-A177-3AD203B41FA5}">
                      <a16:colId xmlns:a16="http://schemas.microsoft.com/office/drawing/2014/main" xmlns="" val="1992978607"/>
                    </a:ext>
                  </a:extLst>
                </a:gridCol>
                <a:gridCol w="3132677">
                  <a:extLst>
                    <a:ext uri="{9D8B030D-6E8A-4147-A177-3AD203B41FA5}">
                      <a16:colId xmlns:a16="http://schemas.microsoft.com/office/drawing/2014/main" xmlns="" val="3266163942"/>
                    </a:ext>
                  </a:extLst>
                </a:gridCol>
                <a:gridCol w="1589719">
                  <a:extLst>
                    <a:ext uri="{9D8B030D-6E8A-4147-A177-3AD203B41FA5}">
                      <a16:colId xmlns:a16="http://schemas.microsoft.com/office/drawing/2014/main" xmlns="" val="3927352718"/>
                    </a:ext>
                  </a:extLst>
                </a:gridCol>
              </a:tblGrid>
              <a:tr h="321945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№ задания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Проверяемые предметные результаты освоения основной образовательной программы основного общего образования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Проверяемый  элемент содержания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37719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21590" algn="l" defTabSz="914400" rtl="0" eaLnBrk="1" latinLnBrk="0" hangingPunct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Решать уравнения; выполнять арифметические действия с любыми видами дробей, вычислять значения числовых выражений; переходить от одной формы записи чисел к другой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Уравнения; обыкновенные и десятичные дроби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 балла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3608813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5F39E86-1CDF-B5BA-1897-259A3A525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008" y="1491559"/>
            <a:ext cx="6076950" cy="105727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5ACF2FA-D0FC-0B6C-381F-9C3FF4DC14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2620" y="4980678"/>
            <a:ext cx="3895725" cy="771525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378059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9E27D8-9882-9376-73C1-4CEE324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008" y="256483"/>
            <a:ext cx="6934955" cy="1325563"/>
          </a:xfrm>
        </p:spPr>
        <p:txBody>
          <a:bodyPr>
            <a:normAutofit/>
          </a:bodyPr>
          <a:lstStyle/>
          <a:p>
            <a:r>
              <a:rPr lang="ru-RU" sz="2900" b="1" dirty="0">
                <a:solidFill>
                  <a:schemeClr val="accent2">
                    <a:lumMod val="50000"/>
                  </a:schemeClr>
                </a:solidFill>
              </a:rPr>
              <a:t>Демонстрационный вариант входной диагностической работы по математике для обучающихся 7 классов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5BFD06C-AB86-85D0-803D-3F47D8AFA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336994"/>
              </p:ext>
            </p:extLst>
          </p:nvPr>
        </p:nvGraphicFramePr>
        <p:xfrm>
          <a:off x="740874" y="2590018"/>
          <a:ext cx="10710252" cy="176936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70231">
                  <a:extLst>
                    <a:ext uri="{9D8B030D-6E8A-4147-A177-3AD203B41FA5}">
                      <a16:colId xmlns:a16="http://schemas.microsoft.com/office/drawing/2014/main" xmlns="" val="2180388728"/>
                    </a:ext>
                  </a:extLst>
                </a:gridCol>
                <a:gridCol w="5017625">
                  <a:extLst>
                    <a:ext uri="{9D8B030D-6E8A-4147-A177-3AD203B41FA5}">
                      <a16:colId xmlns:a16="http://schemas.microsoft.com/office/drawing/2014/main" xmlns="" val="1992978607"/>
                    </a:ext>
                  </a:extLst>
                </a:gridCol>
                <a:gridCol w="3132677">
                  <a:extLst>
                    <a:ext uri="{9D8B030D-6E8A-4147-A177-3AD203B41FA5}">
                      <a16:colId xmlns:a16="http://schemas.microsoft.com/office/drawing/2014/main" xmlns="" val="3266163942"/>
                    </a:ext>
                  </a:extLst>
                </a:gridCol>
                <a:gridCol w="1589719">
                  <a:extLst>
                    <a:ext uri="{9D8B030D-6E8A-4147-A177-3AD203B41FA5}">
                      <a16:colId xmlns:a16="http://schemas.microsoft.com/office/drawing/2014/main" xmlns="" val="3927352718"/>
                    </a:ext>
                  </a:extLst>
                </a:gridCol>
              </a:tblGrid>
              <a:tr h="321945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№ задания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Проверяемые предметные результаты освоения основной образовательной программы основного общего образования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Проверяемый  элемент содержания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37719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21590" algn="l" defTabSz="914400" rtl="0" eaLnBrk="1" latinLnBrk="0" hangingPunct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Решать задачи на тему «Проценты»; переводить проценты в вид дроби; вычислять процент от числа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Проценты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 балла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3608813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5F39E86-1CDF-B5BA-1897-259A3A5253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008" y="1491559"/>
            <a:ext cx="6076950" cy="10572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79D29C8-3078-E2E2-901C-852F9AEE5B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7197" y="4643814"/>
            <a:ext cx="6124575" cy="847725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376238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Тема1" id="{F4CEEA70-1775-48C5-85E2-B1F08355D7A8}" vid="{708C1448-CAB8-494B-91DB-8E511FB2BA6C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934</Words>
  <Application>Microsoft Office PowerPoint</Application>
  <PresentationFormat>Произвольный</PresentationFormat>
  <Paragraphs>151</Paragraphs>
  <Slides>16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Тема1</vt:lpstr>
      <vt:lpstr>1_Тема Office</vt:lpstr>
      <vt:lpstr>Особенности заданий региональной диагностической работы. Рекомендации по подготовке и выполнению заданий углубленного уровня</vt:lpstr>
      <vt:lpstr>Характеристика структуры и содержания диагностической работы</vt:lpstr>
      <vt:lpstr>Распределение заданий по содержательным разделам (темам) и уровням сложности </vt:lpstr>
      <vt:lpstr>Система оценивания отдельных заданий и вступительной работы в целом </vt:lpstr>
      <vt:lpstr>Диапазон баллов для выставления оценок</vt:lpstr>
      <vt:lpstr>Демонстрационный вариант входной диагностической работы по математике для обучающихся 7 классов </vt:lpstr>
      <vt:lpstr>Демонстрационный вариант входной диагностической работы по математике для обучающихся 7 классов </vt:lpstr>
      <vt:lpstr>Демонстрационный вариант входной диагностической работы по математике для обучающихся 7 классов </vt:lpstr>
      <vt:lpstr>Демонстрационный вариант входной диагностической работы по математике для обучающихся 7 классов </vt:lpstr>
      <vt:lpstr>Демонстрационный вариант входной диагностической работы по математике для обучающихся 7 классов </vt:lpstr>
      <vt:lpstr>Демонстрационный вариант входной диагностической работы по математике для обучающихся 7 классов </vt:lpstr>
      <vt:lpstr>Демонстрационный вариант входной диагностической работы по математике для обучающихся 7 классов </vt:lpstr>
      <vt:lpstr>Демонстрационный вариант входной диагностической работы по математике для обучающихся 7 классов </vt:lpstr>
      <vt:lpstr>Демонстрационный вариант входной диагностической работы по математике для обучающихся 7 классов </vt:lpstr>
      <vt:lpstr>Демонстрационный вариант входной диагностической работы по математике для обучающихся 7 классов </vt:lpstr>
      <vt:lpstr>Спасибо 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зонального и регионального этапов конференции проектных и  учебно-исследовательских работ «Что, как и почему?»</dc:title>
  <dc:creator>User</dc:creator>
  <cp:lastModifiedBy>УМЦ</cp:lastModifiedBy>
  <cp:revision>34</cp:revision>
  <dcterms:created xsi:type="dcterms:W3CDTF">2024-01-14T08:39:34Z</dcterms:created>
  <dcterms:modified xsi:type="dcterms:W3CDTF">2024-09-19T12:45:01Z</dcterms:modified>
</cp:coreProperties>
</file>