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3" r:id="rId6"/>
    <p:sldId id="262" r:id="rId7"/>
    <p:sldId id="261" r:id="rId8"/>
    <p:sldId id="264" r:id="rId9"/>
    <p:sldId id="265" r:id="rId10"/>
    <p:sldId id="267" r:id="rId11"/>
    <p:sldId id="268" r:id="rId12"/>
    <p:sldId id="270" r:id="rId13"/>
    <p:sldId id="273" r:id="rId14"/>
    <p:sldId id="282" r:id="rId15"/>
    <p:sldId id="280" r:id="rId16"/>
    <p:sldId id="274" r:id="rId17"/>
    <p:sldId id="275" r:id="rId18"/>
    <p:sldId id="277" r:id="rId19"/>
    <p:sldId id="281" r:id="rId20"/>
    <p:sldId id="278" r:id="rId21"/>
    <p:sldId id="27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7387" autoAdjust="0"/>
  </p:normalViewPr>
  <p:slideViewPr>
    <p:cSldViewPr snapToGrid="0">
      <p:cViewPr varScale="1">
        <p:scale>
          <a:sx n="56" d="100"/>
          <a:sy n="56" d="100"/>
        </p:scale>
        <p:origin x="-126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группа</a:t>
            </a:r>
          </a:p>
        </c:rich>
      </c:tx>
      <c:layout>
        <c:manualLayout>
          <c:xMode val="edge"/>
          <c:yMode val="edge"/>
          <c:x val="0.21733774060927077"/>
          <c:y val="3.7690834581588055E-2"/>
        </c:manualLayout>
      </c:layout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4.4415477362204768E-2"/>
          <c:y val="0.11407621099432756"/>
          <c:w val="0.94620952263779556"/>
          <c:h val="0.7704405899089200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95</c:v>
                </c:pt>
                <c:pt idx="1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803-4998-8617-A14E80E76CF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главная мысль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94</c:v>
                </c:pt>
                <c:pt idx="1">
                  <c:v>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03-4998-8617-A14E80E76CF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ответы на вопросы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97</c:v>
                </c:pt>
                <c:pt idx="1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803-4998-8617-A14E80E76CF3}"/>
            </c:ext>
          </c:extLst>
        </c:ser>
        <c:dLbls/>
        <c:gapWidth val="219"/>
        <c:overlap val="-27"/>
        <c:axId val="135532928"/>
        <c:axId val="135534464"/>
      </c:barChart>
      <c:catAx>
        <c:axId val="1355329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534464"/>
        <c:crosses val="autoZero"/>
        <c:auto val="1"/>
        <c:lblAlgn val="ctr"/>
        <c:lblOffset val="100"/>
      </c:catAx>
      <c:valAx>
        <c:axId val="1355344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553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3889237420106886"/>
          <c:w val="0.58603381440649815"/>
          <c:h val="5.1732649376682503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группа</a:t>
            </a:r>
          </a:p>
        </c:rich>
      </c:tx>
      <c:layout>
        <c:manualLayout>
          <c:xMode val="edge"/>
          <c:yMode val="edge"/>
          <c:x val="0.34732844616156267"/>
          <c:y val="4.0259274398738686E-2"/>
        </c:manualLayout>
      </c:layout>
      <c:spPr>
        <a:solidFill>
          <a:schemeClr val="accent5">
            <a:lumMod val="20000"/>
            <a:lumOff val="80000"/>
          </a:schemeClr>
        </a:solidFill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9130285918005905E-2"/>
          <c:y val="0.1116082854354192"/>
          <c:w val="0.93615010295813084"/>
          <c:h val="0.774748942630951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тема</c:v>
                </c:pt>
              </c:strCache>
            </c:strRef>
          </c:tx>
          <c:spPr>
            <a:solidFill>
              <a:schemeClr val="accent5">
                <a:shade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D3-4AFD-97B2-A870A842144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главная мысль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F8-4D34-8EE1-36F1E2577C81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F8-4D34-8EE1-36F1E2577C81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92</c:v>
                </c:pt>
                <c:pt idx="1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FD3-4AFD-97B2-A870A842144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ответы на вопросы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3 класс (2020-2021)</c:v>
                </c:pt>
                <c:pt idx="1">
                  <c:v>4 класс (2022-2023)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93</c:v>
                </c:pt>
                <c:pt idx="1">
                  <c:v>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FD3-4AFD-97B2-A870A8421441}"/>
            </c:ext>
          </c:extLst>
        </c:ser>
        <c:dLbls/>
        <c:gapWidth val="219"/>
        <c:overlap val="-27"/>
        <c:axId val="135080576"/>
        <c:axId val="135098752"/>
      </c:barChart>
      <c:catAx>
        <c:axId val="1350805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098752"/>
        <c:crosses val="autoZero"/>
        <c:auto val="1"/>
        <c:lblAlgn val="ctr"/>
        <c:lblOffset val="100"/>
      </c:catAx>
      <c:valAx>
        <c:axId val="1350987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508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386278616358677E-2"/>
          <c:y val="0.9398877144978437"/>
          <c:w val="0.59336561415209466"/>
          <c:h val="5.163664878663249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75990-E9C3-4804-9993-95C53C60700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CFE48-C99C-4AF0-A8A9-97B68370DD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7981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CFE48-C99C-4AF0-A8A9-97B68370DD8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793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CFE48-C99C-4AF0-A8A9-97B68370DD8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3782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Зрительный образ алгоритма воплощается по-разному. Как мнемонический прием он активно работает только первое время, а затем стирается, но остается навык чтения.</a:t>
            </a: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9BC2B7F-D592-4307-8B6B-37EA4F846950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21117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CFE48-C99C-4AF0-A8A9-97B68370DD8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9176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CFE48-C99C-4AF0-A8A9-97B68370DD8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129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CFE48-C99C-4AF0-A8A9-97B68370DD8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07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1590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86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584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6942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833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9691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008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1256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072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403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577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CB895E73-A460-402B-A14E-BA1175B96FE4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07ECB05B-B783-4DCD-8597-45F0F66E45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41106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A3D088-2503-49E7-AFE4-EB3C991B8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481" y="522591"/>
            <a:ext cx="11907520" cy="1475013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Муниципальная конференция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/>
              <a:t>«Лидеры образования </a:t>
            </a:r>
            <a:r>
              <a:rPr lang="ru-RU" sz="3200" dirty="0" err="1"/>
              <a:t>г.о.Серпухов</a:t>
            </a:r>
            <a:r>
              <a:rPr lang="ru-RU" sz="3200" dirty="0"/>
              <a:t>»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7D4CFB5-B7AD-4050-9035-09DD1BD2353B}"/>
              </a:ext>
            </a:extLst>
          </p:cNvPr>
          <p:cNvSpPr/>
          <p:nvPr/>
        </p:nvSpPr>
        <p:spPr>
          <a:xfrm>
            <a:off x="3008210" y="1724617"/>
            <a:ext cx="57534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МАСТЕР-КЛАСС</a:t>
            </a:r>
            <a:endParaRPr lang="ru-RU" sz="6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xmlns="" id="{5DA01681-4301-40A7-AB18-3313CA4CC3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2862" y="3066461"/>
            <a:ext cx="11398928" cy="1970814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дифференциального и интегрального алгоритмов чтения как инструмента для развития читательской компетентности младших школьников»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0F7A94D-2137-4B14-A05D-713CA5AF7509}"/>
              </a:ext>
            </a:extLst>
          </p:cNvPr>
          <p:cNvSpPr txBox="1"/>
          <p:nvPr/>
        </p:nvSpPr>
        <p:spPr>
          <a:xfrm>
            <a:off x="5560381" y="5357398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начальных классов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№19 имени Романа Катасонова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Тушева Светлана Викторовна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Мухина Анастасия Антоновна</a:t>
            </a:r>
          </a:p>
        </p:txBody>
      </p:sp>
    </p:spTree>
    <p:extLst>
      <p:ext uri="{BB962C8B-B14F-4D97-AF65-F5344CB8AC3E}">
        <p14:creationId xmlns:p14="http://schemas.microsoft.com/office/powerpoint/2010/main" xmlns="" val="5361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920002" y="401844"/>
            <a:ext cx="63519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4142255-E660-487F-A698-854472D4175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943" y="2319432"/>
            <a:ext cx="11443316" cy="28593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E2D01D2-9322-423E-870D-F883563446FE}"/>
              </a:ext>
            </a:extLst>
          </p:cNvPr>
          <p:cNvSpPr txBox="1"/>
          <p:nvPr/>
        </p:nvSpPr>
        <p:spPr>
          <a:xfrm>
            <a:off x="554854" y="2594928"/>
            <a:ext cx="10777493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>
                <a:cs typeface="Tahoma" panose="020B0604030504040204" pitchFamily="34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овощной базе было 98 кг капусты. Когда в магазин увезли несколько кг капусты, на базе осталось 13 кг капусты. Сколько кг капусты увезли с овощной базы?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10CB008-74DE-4FA3-A9CE-768A564888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1997" y="4159154"/>
            <a:ext cx="2996954" cy="299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063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920002" y="401844"/>
            <a:ext cx="63519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6A687DD-0099-478F-B0C2-F26AA04BC06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246" y="1971504"/>
            <a:ext cx="9474005" cy="10729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27EDD61-3F83-49DA-8203-D59AD5982F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209" y="2804136"/>
            <a:ext cx="11883946" cy="29694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8112B3-B20F-4617-9A90-9ACBD3B9D7A3}"/>
              </a:ext>
            </a:extLst>
          </p:cNvPr>
          <p:cNvSpPr txBox="1"/>
          <p:nvPr/>
        </p:nvSpPr>
        <p:spPr>
          <a:xfrm>
            <a:off x="608120" y="3588872"/>
            <a:ext cx="11192485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овощной базе было 98 кг капусты. Когда в магазин увезли несколько кг капусты, на базе осталось 13 кг капусты. Сколько кг капусты увезли с овощной базы?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EEFA49C-B148-4689-99C2-4F7A7D5BA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1997" y="5040923"/>
            <a:ext cx="2092275" cy="20922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63C3707-0EBA-45AF-9560-9809FDD7B3E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45833" y="400713"/>
            <a:ext cx="5712154" cy="62957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DAA74BC-0748-4A6B-8B0E-61363CB9D3D3}"/>
              </a:ext>
            </a:extLst>
          </p:cNvPr>
          <p:cNvSpPr txBox="1"/>
          <p:nvPr/>
        </p:nvSpPr>
        <p:spPr>
          <a:xfrm>
            <a:off x="4328931" y="3588872"/>
            <a:ext cx="1266693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BD51856-D045-4234-B65F-AB8AB07C451F}"/>
              </a:ext>
            </a:extLst>
          </p:cNvPr>
          <p:cNvSpPr txBox="1"/>
          <p:nvPr/>
        </p:nvSpPr>
        <p:spPr>
          <a:xfrm>
            <a:off x="2393069" y="4133688"/>
            <a:ext cx="1582484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увезли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DFE56B8-B1E4-4038-A720-FF0E3719F8CF}"/>
              </a:ext>
            </a:extLst>
          </p:cNvPr>
          <p:cNvSpPr txBox="1"/>
          <p:nvPr/>
        </p:nvSpPr>
        <p:spPr>
          <a:xfrm>
            <a:off x="608120" y="4678067"/>
            <a:ext cx="202658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</a:t>
            </a:r>
          </a:p>
        </p:txBody>
      </p:sp>
    </p:spTree>
    <p:extLst>
      <p:ext uri="{BB962C8B-B14F-4D97-AF65-F5344CB8AC3E}">
        <p14:creationId xmlns:p14="http://schemas.microsoft.com/office/powerpoint/2010/main" xmlns="" val="142924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920002" y="401844"/>
            <a:ext cx="63519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27EDD61-3F83-49DA-8203-D59AD5982F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209" y="2804136"/>
            <a:ext cx="11883946" cy="29694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8112B3-B20F-4617-9A90-9ACBD3B9D7A3}"/>
              </a:ext>
            </a:extLst>
          </p:cNvPr>
          <p:cNvSpPr txBox="1"/>
          <p:nvPr/>
        </p:nvSpPr>
        <p:spPr>
          <a:xfrm>
            <a:off x="608120" y="3588872"/>
            <a:ext cx="11192485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>
                <a:cs typeface="Tahoma" panose="020B0604030504040204" pitchFamily="34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овощной базе </a:t>
            </a:r>
            <a:r>
              <a:rPr lang="ru-RU" sz="36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 кг капусты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в магазин </a:t>
            </a:r>
            <a:r>
              <a:rPr lang="ru-RU" sz="36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увезли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кг капусты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</a:t>
            </a:r>
            <a:r>
              <a:rPr lang="ru-RU" sz="36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кг капусты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кг капусты увезли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овощной базы?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EEFA49C-B148-4689-99C2-4F7A7D5BA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74224" y="5254632"/>
            <a:ext cx="1926382" cy="19263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3F33FD0-E6DD-41D7-8D5F-3EB6CFB65487}"/>
              </a:ext>
            </a:extLst>
          </p:cNvPr>
          <p:cNvSpPr txBox="1"/>
          <p:nvPr/>
        </p:nvSpPr>
        <p:spPr>
          <a:xfrm>
            <a:off x="275209" y="2019840"/>
            <a:ext cx="925719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Шаг 2</a:t>
            </a:r>
            <a:r>
              <a:rPr lang="ru-RU" sz="3600" dirty="0">
                <a:solidFill>
                  <a:schemeClr val="bg1"/>
                </a:solidFill>
              </a:rPr>
              <a:t> – </a:t>
            </a:r>
            <a:r>
              <a:rPr lang="ru-RU" sz="3600" dirty="0">
                <a:solidFill>
                  <a:schemeClr val="bg1"/>
                </a:solidFill>
                <a:cs typeface="Times New Roman" panose="02020603050405020304" pitchFamily="18" charset="0"/>
              </a:rPr>
              <a:t>выделение опорной сети.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027366A-F31F-4C1C-9EC9-DDF832AA0F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05889" y="49793"/>
            <a:ext cx="4822586" cy="67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30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920002" y="401844"/>
            <a:ext cx="63519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27EDD61-3F83-49DA-8203-D59AD5982F4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209" y="2804136"/>
            <a:ext cx="11883946" cy="29694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8112B3-B20F-4617-9A90-9ACBD3B9D7A3}"/>
              </a:ext>
            </a:extLst>
          </p:cNvPr>
          <p:cNvSpPr txBox="1"/>
          <p:nvPr/>
        </p:nvSpPr>
        <p:spPr>
          <a:xfrm>
            <a:off x="608120" y="3588872"/>
            <a:ext cx="11192485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>
                <a:cs typeface="Tahoma" panose="020B0604030504040204" pitchFamily="34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овощной базе было 98 кг капусты. Когда в магазин увезли несколько кг капусты, на базе осталось 13 кг капусты. </a:t>
            </a:r>
            <a:r>
              <a:rPr lang="ru-RU" sz="36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кг капусты увезли с овощной базы?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EEFA49C-B148-4689-99C2-4F7A7D5BAD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89014" y="5111262"/>
            <a:ext cx="2069752" cy="206975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AD097DF-24E4-40EA-8627-8B5FC404BD96}"/>
              </a:ext>
            </a:extLst>
          </p:cNvPr>
          <p:cNvSpPr txBox="1"/>
          <p:nvPr/>
        </p:nvSpPr>
        <p:spPr>
          <a:xfrm>
            <a:off x="401715" y="2019840"/>
            <a:ext cx="9354844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bg1"/>
                </a:solidFill>
              </a:rPr>
              <a:t>Шаг 3</a:t>
            </a:r>
            <a:r>
              <a:rPr lang="ru-RU" sz="3600" dirty="0">
                <a:solidFill>
                  <a:schemeClr val="bg1"/>
                </a:solidFill>
              </a:rPr>
              <a:t> – </a:t>
            </a:r>
            <a:r>
              <a:rPr lang="ru-RU" sz="3600" dirty="0">
                <a:solidFill>
                  <a:schemeClr val="bg1"/>
                </a:solidFill>
                <a:cs typeface="Times New Roman" panose="02020603050405020304" pitchFamily="18" charset="0"/>
              </a:rPr>
              <a:t>выделение доминанты (значения)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912F2F4-9668-48E4-BF2B-BDFF49617CD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1220" y="502821"/>
            <a:ext cx="5010874" cy="63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18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138" y="188913"/>
            <a:ext cx="9567862" cy="12239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ИНТЕГРАЛЬНЫЙ АЛГОРИТМ ЧТЕНИЯ</a:t>
            </a: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1513" y="1514476"/>
            <a:ext cx="5743575" cy="4814888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Интегральный алгоритм имеет отношение ко всему тексту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он создает своеобразный количественный фильтр, защищающий мозг от избыточной информации.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определяет последовательность умственных действий при восприятии основных фрагментов текста.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активное участие читателя в выполнении сложных аналитико-синтетических мыслительных действий в процессе чтения.</a:t>
            </a:r>
          </a:p>
        </p:txBody>
      </p:sp>
      <p:pic>
        <p:nvPicPr>
          <p:cNvPr id="34820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1488" y="1412875"/>
            <a:ext cx="4756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6447195"/>
      </p:ext>
    </p:extLst>
  </p:cSld>
  <p:clrMapOvr>
    <a:masterClrMapping/>
  </p:clrMapOvr>
  <p:transition spd="slow" advTm="68162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789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489" y="1"/>
            <a:ext cx="11774311" cy="704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1711154"/>
      </p:ext>
    </p:extLst>
  </p:cSld>
  <p:clrMapOvr>
    <a:masterClrMapping/>
  </p:clrMapOvr>
  <p:transition spd="slow" advTm="3764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597023" y="401844"/>
            <a:ext cx="11175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«Интегральный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 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177FE4E2-942C-49A6-98EF-DF56E3FD7818}"/>
              </a:ext>
            </a:extLst>
          </p:cNvPr>
          <p:cNvGrpSpPr/>
          <p:nvPr/>
        </p:nvGrpSpPr>
        <p:grpSpPr>
          <a:xfrm>
            <a:off x="419721" y="1378590"/>
            <a:ext cx="8645533" cy="5734820"/>
            <a:chOff x="-1009302" y="1343866"/>
            <a:chExt cx="8645533" cy="5734820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FF9DE45F-9DF8-4681-82C3-B6BB352EB967}"/>
                </a:ext>
              </a:extLst>
            </p:cNvPr>
            <p:cNvSpPr/>
            <p:nvPr/>
          </p:nvSpPr>
          <p:spPr>
            <a:xfrm>
              <a:off x="2595911" y="1859272"/>
              <a:ext cx="205697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ИДЕЯ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13C0A5CE-490C-4C1C-B1F7-4E87139EE515}"/>
                </a:ext>
              </a:extLst>
            </p:cNvPr>
            <p:cNvSpPr/>
            <p:nvPr/>
          </p:nvSpPr>
          <p:spPr>
            <a:xfrm>
              <a:off x="2639190" y="2748165"/>
              <a:ext cx="33313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КРИТИКА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C37EF1D9-67F7-4478-A634-30EBBD6A64C2}"/>
                </a:ext>
              </a:extLst>
            </p:cNvPr>
            <p:cNvSpPr/>
            <p:nvPr/>
          </p:nvSpPr>
          <p:spPr>
            <a:xfrm>
              <a:off x="2680160" y="3511503"/>
              <a:ext cx="344517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НОВИЗНА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5487506C-3ED2-4B4B-B62D-7B414C204788}"/>
                </a:ext>
              </a:extLst>
            </p:cNvPr>
            <p:cNvSpPr/>
            <p:nvPr/>
          </p:nvSpPr>
          <p:spPr>
            <a:xfrm>
              <a:off x="3085363" y="4211276"/>
              <a:ext cx="34547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rgbClr val="92D050"/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СОБЫТИЯ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46B12E7F-52C8-4A4D-95F0-BA6B7E522779}"/>
                </a:ext>
              </a:extLst>
            </p:cNvPr>
            <p:cNvSpPr/>
            <p:nvPr/>
          </p:nvSpPr>
          <p:spPr>
            <a:xfrm>
              <a:off x="3465699" y="4863141"/>
              <a:ext cx="237436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rgbClr val="00B0F0"/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ГЕРОИ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FA97CF50-64BF-4D2C-83E2-7CC4A1B76A55}"/>
                </a:ext>
              </a:extLst>
            </p:cNvPr>
            <p:cNvSpPr/>
            <p:nvPr/>
          </p:nvSpPr>
          <p:spPr>
            <a:xfrm>
              <a:off x="3724132" y="5513167"/>
              <a:ext cx="237186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chemeClr val="accent5">
                      <a:lumMod val="75000"/>
                    </a:schemeClr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АВТОР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xmlns="" id="{2E0D5D53-E98D-4B94-9D80-30F040C112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6775" b="93702" l="4000" r="38750">
                          <a14:foregroundMark x1="26350" y1="87786" x2="26350" y2="87786"/>
                          <a14:foregroundMark x1="26200" y1="90172" x2="26200" y2="90172"/>
                          <a14:foregroundMark x1="23800" y1="88836" x2="23800" y2="88836"/>
                          <a14:foregroundMark x1="38750" y1="89122" x2="38750" y2="89122"/>
                          <a14:foregroundMark x1="37700" y1="85305" x2="35750" y2="94752"/>
                          <a14:foregroundMark x1="35750" y1="94752" x2="11350" y2="93130"/>
                          <a14:foregroundMark x1="11350" y1="93130" x2="10850" y2="85496"/>
                          <a14:foregroundMark x1="10850" y1="85496" x2="12300" y2="84542"/>
                          <a14:foregroundMark x1="16300" y1="75954" x2="13850" y2="75954"/>
                          <a14:foregroundMark x1="14800" y1="65267" x2="14800" y2="65267"/>
                          <a14:foregroundMark x1="16300" y1="54103" x2="16300" y2="54103"/>
                          <a14:foregroundMark x1="16950" y1="52004" x2="17400" y2="55821"/>
                          <a14:foregroundMark x1="13900" y1="66221" x2="15750" y2="64313"/>
                          <a14:foregroundMark x1="19000" y1="39122" x2="19100" y2="42748"/>
                          <a14:foregroundMark x1="19750" y1="29103" x2="22350" y2="34447"/>
                          <a14:foregroundMark x1="20700" y1="19847" x2="23150" y2="23378"/>
                          <a14:foregroundMark x1="22700" y1="9924" x2="24050" y2="6775"/>
                          <a14:foregroundMark x1="18400" y1="40267" x2="19000" y2="46469"/>
                          <a14:foregroundMark x1="21250" y1="44275" x2="16400" y2="45802"/>
                          <a14:foregroundMark x1="16400" y1="45802" x2="20400" y2="40840"/>
                          <a14:foregroundMark x1="20400" y1="40840" x2="21400" y2="43989"/>
                          <a14:foregroundMark x1="15050" y1="84160" x2="10350" y2="82729"/>
                          <a14:foregroundMark x1="10350" y1="82729" x2="13250" y2="91221"/>
                          <a14:foregroundMark x1="13250" y1="91221" x2="25750" y2="93989"/>
                          <a14:foregroundMark x1="25750" y1="93989" x2="32700" y2="93702"/>
                          <a14:foregroundMark x1="32700" y1="93702" x2="38250" y2="89504"/>
                          <a14:foregroundMark x1="38250" y1="89504" x2="34150" y2="84351"/>
                          <a14:foregroundMark x1="34150" y1="84351" x2="14700" y2="83015"/>
                          <a14:foregroundMark x1="16800" y1="89408" x2="23950" y2="84733"/>
                        </a14:backgroundRemoval>
                      </a14:imgEffect>
                    </a14:imgLayer>
                  </a14:imgProps>
                </a:ext>
              </a:extLst>
            </a:blip>
            <a:srcRect t="1051" r="59806"/>
            <a:stretch/>
          </p:blipFill>
          <p:spPr>
            <a:xfrm>
              <a:off x="-1009302" y="1343866"/>
              <a:ext cx="4445701" cy="5734820"/>
            </a:xfrm>
            <a:prstGeom prst="rect">
              <a:avLst/>
            </a:prstGeom>
          </p:spPr>
        </p:pic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1B208773-183C-4BB0-BAAC-B894DF1D1010}"/>
                </a:ext>
              </a:extLst>
            </p:cNvPr>
            <p:cNvSpPr/>
            <p:nvPr/>
          </p:nvSpPr>
          <p:spPr>
            <a:xfrm>
              <a:off x="3851220" y="6081338"/>
              <a:ext cx="37850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НАЗВАНИЕ</a:t>
              </a:r>
              <a:endPara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2499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597023" y="401844"/>
            <a:ext cx="11175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«Интегральный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396F59F-8F28-4151-9AEA-7F974769722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37335" y="1828345"/>
            <a:ext cx="12630475" cy="502965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79BCB02-FD74-4A1E-A80E-6C9D0A714EA3}"/>
              </a:ext>
            </a:extLst>
          </p:cNvPr>
          <p:cNvSpPr txBox="1"/>
          <p:nvPr/>
        </p:nvSpPr>
        <p:spPr>
          <a:xfrm>
            <a:off x="304800" y="1971503"/>
            <a:ext cx="11467477" cy="47089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Енот.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Енот – подвижный и весёлый зверь. Длина тела 45—60 см, хвоста 20—25 см; масса 5-9 кг. Лапы короткие, с настолько развитыми пальцами, что следы похожи на отпечаток человеческой ладони. Высокая чувствительность лап заменяет дальнозоркому еноту зрение вблизи. Мех у енота густой, коричневато-серый. Ночами он выходит на охоту. Часто таскает кур. Енот любит ловить рыбу. Перед едой он моет добычу. За это его прозвали полоскуном.  </a:t>
            </a: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(Из энциклопедии «Я познаю мир»)</a:t>
            </a:r>
          </a:p>
        </p:txBody>
      </p:sp>
    </p:spTree>
    <p:extLst>
      <p:ext uri="{BB962C8B-B14F-4D97-AF65-F5344CB8AC3E}">
        <p14:creationId xmlns:p14="http://schemas.microsoft.com/office/powerpoint/2010/main" xmlns="" val="168304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4206488-A825-4B1D-AFC6-FBE483CCF3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786" y="307300"/>
            <a:ext cx="11693287" cy="242722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597023" y="401844"/>
            <a:ext cx="1117525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Применение «Интегрального и дифференциального алгоритмов чтения» </a:t>
            </a:r>
          </a:p>
          <a:p>
            <a:pPr algn="ctr"/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 уроках и внеурочных занятиях </a:t>
            </a:r>
          </a:p>
          <a:p>
            <a:pPr algn="ctr"/>
            <a:endParaRPr lang="ru-RU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86E4FE-1308-4521-A96D-7CE4314F07F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785" y="4651687"/>
            <a:ext cx="11520493" cy="16136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785" y="2829064"/>
            <a:ext cx="115204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у учащихся начинает действовать в автоматическом режиме.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 помогают отбирать информацию, фильтровать её и лучше усваивать.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Научившись анализировать тексты с помощью алгоритмов обработки информации, учащиеся впоследствии лучше пишут ВПР, ОГЭ и ЕГЕ</a:t>
            </a:r>
          </a:p>
        </p:txBody>
      </p:sp>
    </p:spTree>
    <p:extLst>
      <p:ext uri="{BB962C8B-B14F-4D97-AF65-F5344CB8AC3E}">
        <p14:creationId xmlns:p14="http://schemas.microsoft.com/office/powerpoint/2010/main" xmlns="" val="1223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FB4B8F37-F048-4966-8C61-9C187D1CEB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146122719"/>
              </p:ext>
            </p:extLst>
          </p:nvPr>
        </p:nvGraphicFramePr>
        <p:xfrm>
          <a:off x="2" y="567159"/>
          <a:ext cx="7222602" cy="6065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C283DC07-EDBC-49F4-9B8C-0AA539C795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18345800"/>
              </p:ext>
            </p:extLst>
          </p:nvPr>
        </p:nvGraphicFramePr>
        <p:xfrm>
          <a:off x="5747474" y="602901"/>
          <a:ext cx="8072699" cy="599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применения алгоритмов</a:t>
            </a:r>
          </a:p>
        </p:txBody>
      </p:sp>
    </p:spTree>
    <p:extLst>
      <p:ext uri="{BB962C8B-B14F-4D97-AF65-F5344CB8AC3E}">
        <p14:creationId xmlns:p14="http://schemas.microsoft.com/office/powerpoint/2010/main" xmlns="" val="208656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82261" y="810217"/>
            <a:ext cx="116274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АКТУАЛЬНОСТЬ ТЕМЫ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xmlns="" id="{A3B2FD55-D6D2-49A0-8D75-4ECFB0C800D9}"/>
              </a:ext>
            </a:extLst>
          </p:cNvPr>
          <p:cNvSpPr/>
          <p:nvPr/>
        </p:nvSpPr>
        <p:spPr>
          <a:xfrm rot="2804066">
            <a:off x="5689275" y="4565417"/>
            <a:ext cx="1500326" cy="8345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xmlns="" id="{22F51BE6-F141-468D-B892-7BDAA24CDA61}"/>
              </a:ext>
            </a:extLst>
          </p:cNvPr>
          <p:cNvSpPr/>
          <p:nvPr/>
        </p:nvSpPr>
        <p:spPr>
          <a:xfrm>
            <a:off x="191374" y="1837678"/>
            <a:ext cx="8797772" cy="3045042"/>
          </a:xfrm>
          <a:prstGeom prst="cloudCallou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E398766-D49A-4797-B979-7C3CCED40346}"/>
              </a:ext>
            </a:extLst>
          </p:cNvPr>
          <p:cNvSpPr/>
          <p:nvPr/>
        </p:nvSpPr>
        <p:spPr>
          <a:xfrm>
            <a:off x="1228078" y="2533010"/>
            <a:ext cx="7108054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«Какое умение вы считаете самым главным для современного человека?»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980033D-5E55-4D44-9C20-C275CD8B6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519" b="91541" l="4515" r="93228">
                        <a14:foregroundMark x1="4966" y1="46617" x2="4966" y2="46617"/>
                        <a14:foregroundMark x1="4966" y1="43609" x2="4966" y2="43609"/>
                        <a14:foregroundMark x1="53047" y1="9398" x2="53950" y2="9774"/>
                        <a14:foregroundMark x1="52144" y1="7519" x2="52144" y2="7519"/>
                        <a14:foregroundMark x1="93228" y1="36278" x2="93228" y2="36278"/>
                        <a14:foregroundMark x1="17833" y1="91541" x2="17833" y2="91541"/>
                        <a14:foregroundMark x1="39955" y1="23872" x2="39955" y2="23872"/>
                        <a14:foregroundMark x1="67494" y1="28383" x2="67494" y2="28383"/>
                        <a14:foregroundMark x1="92099" y1="10714" x2="92099" y2="10714"/>
                        <a14:backgroundMark x1="19865" y1="8647" x2="19865" y2="8647"/>
                        <a14:backgroundMark x1="9029" y1="39474" x2="9029" y2="394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374" y="4385568"/>
            <a:ext cx="2202366" cy="26448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DE8351D-780D-45E6-AF60-4F441AA7A4B3}"/>
              </a:ext>
            </a:extLst>
          </p:cNvPr>
          <p:cNvSpPr txBox="1"/>
          <p:nvPr/>
        </p:nvSpPr>
        <p:spPr>
          <a:xfrm>
            <a:off x="5941886" y="5595835"/>
            <a:ext cx="609452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быстро читать и понимать прочитанное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CA8F9D6-A4A1-4EDB-98D9-16EBEE3C6D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46" b="89936" l="9910" r="89865">
                        <a14:foregroundMark x1="54955" y1="8946" x2="54955" y2="89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2701" y="2172487"/>
            <a:ext cx="2805777" cy="395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498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4250208" y="810217"/>
            <a:ext cx="36915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РЕФЛЕКСИЯ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DE8351D-780D-45E6-AF60-4F441AA7A4B3}"/>
              </a:ext>
            </a:extLst>
          </p:cNvPr>
          <p:cNvSpPr txBox="1"/>
          <p:nvPr/>
        </p:nvSpPr>
        <p:spPr>
          <a:xfrm>
            <a:off x="275849" y="3017269"/>
            <a:ext cx="3974359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A1A4BE67-2452-4438-B4FE-39B95E4785BE}"/>
              </a:ext>
            </a:extLst>
          </p:cNvPr>
          <p:cNvSpPr/>
          <p:nvPr/>
        </p:nvSpPr>
        <p:spPr>
          <a:xfrm>
            <a:off x="2275755" y="1794947"/>
            <a:ext cx="76404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Психолого-педагогическая техника </a:t>
            </a:r>
          </a:p>
          <a:p>
            <a:pPr algn="ctr"/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«ПРИЁМ ИНФОРМАЦИИ»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34332C-F266-4DE6-B59E-B2A4DA223814}"/>
              </a:ext>
            </a:extLst>
          </p:cNvPr>
          <p:cNvSpPr txBox="1"/>
          <p:nvPr/>
        </p:nvSpPr>
        <p:spPr>
          <a:xfrm>
            <a:off x="288575" y="3702774"/>
            <a:ext cx="3974359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516DC6B-C297-433B-A2E6-EE864D318CD3}"/>
              </a:ext>
            </a:extLst>
          </p:cNvPr>
          <p:cNvSpPr txBox="1"/>
          <p:nvPr/>
        </p:nvSpPr>
        <p:spPr>
          <a:xfrm>
            <a:off x="275849" y="4410272"/>
            <a:ext cx="3974359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8886EB6-F7E9-47E8-9E28-07D3339A81AC}"/>
              </a:ext>
            </a:extLst>
          </p:cNvPr>
          <p:cNvSpPr txBox="1"/>
          <p:nvPr/>
        </p:nvSpPr>
        <p:spPr>
          <a:xfrm>
            <a:off x="275848" y="5854501"/>
            <a:ext cx="3974359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ДОМИНАНТА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2F60A77-870A-4063-A03A-6F41D3F3934F}"/>
              </a:ext>
            </a:extLst>
          </p:cNvPr>
          <p:cNvSpPr txBox="1"/>
          <p:nvPr/>
        </p:nvSpPr>
        <p:spPr>
          <a:xfrm>
            <a:off x="288575" y="5147003"/>
            <a:ext cx="3974359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36FD698-79DC-455A-B088-2494CC95F13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1011" y="3149009"/>
            <a:ext cx="3655234" cy="36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159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627454" y="810217"/>
            <a:ext cx="739622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ИТОГ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7ACF6ED-9692-4D9F-919B-9464D8B62B7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6526" y="2701396"/>
            <a:ext cx="6457011" cy="221913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670B3F7-EDDA-475B-B5E8-612F6F6C25E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7494" y="3912504"/>
            <a:ext cx="6457011" cy="22191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85B3430-804D-4FD2-BD69-9B2FF82C15E4}"/>
              </a:ext>
            </a:extLst>
          </p:cNvPr>
          <p:cNvSpPr txBox="1"/>
          <p:nvPr/>
        </p:nvSpPr>
        <p:spPr>
          <a:xfrm>
            <a:off x="1088020" y="2970228"/>
            <a:ext cx="8053086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«Читать полезно! Книги просвещают душу, поднимают и укрепляют человека, пробуждают в нем лучшие стремления, острят его ум и смягчают сердце». 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398AFD49-9D36-4F2F-A657-388B0BFE1251}"/>
              </a:ext>
            </a:extLst>
          </p:cNvPr>
          <p:cNvGrpSpPr/>
          <p:nvPr/>
        </p:nvGrpSpPr>
        <p:grpSpPr>
          <a:xfrm>
            <a:off x="8255432" y="2324446"/>
            <a:ext cx="3797424" cy="4287805"/>
            <a:chOff x="8255432" y="2324446"/>
            <a:chExt cx="3797424" cy="428780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31065059-7386-4BB6-8DB3-D70FC48C9DB4}"/>
                </a:ext>
              </a:extLst>
            </p:cNvPr>
            <p:cNvSpPr txBox="1"/>
            <p:nvPr/>
          </p:nvSpPr>
          <p:spPr>
            <a:xfrm>
              <a:off x="8255432" y="6242919"/>
              <a:ext cx="3797424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У. Теккерей, английский писатель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xmlns="" id="{D20E4D5C-11F3-4481-B81B-6A3FF7BE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64110" y="2324446"/>
              <a:ext cx="2667000" cy="381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138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82261" y="810217"/>
            <a:ext cx="116274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АКТУАЛЬНОСТЬ ТЕМЫ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4BCCDC1-C355-44A9-969E-E519496B64CA}"/>
              </a:ext>
            </a:extLst>
          </p:cNvPr>
          <p:cNvSpPr/>
          <p:nvPr/>
        </p:nvSpPr>
        <p:spPr>
          <a:xfrm>
            <a:off x="111764" y="1908696"/>
            <a:ext cx="4882718" cy="2778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A15334E-E429-44BB-9CBC-BB59F7245BE6}"/>
              </a:ext>
            </a:extLst>
          </p:cNvPr>
          <p:cNvSpPr/>
          <p:nvPr/>
        </p:nvSpPr>
        <p:spPr>
          <a:xfrm>
            <a:off x="5317724" y="2460346"/>
            <a:ext cx="4882718" cy="2778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56A13B-78E9-4D76-BDEA-EB76690FCEC6}"/>
              </a:ext>
            </a:extLst>
          </p:cNvPr>
          <p:cNvSpPr txBox="1"/>
          <p:nvPr/>
        </p:nvSpPr>
        <p:spPr>
          <a:xfrm>
            <a:off x="282262" y="2019605"/>
            <a:ext cx="9749505" cy="36009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/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Вербально-лингвистический интеллект - способность к порождению речи, включающая механизмы, ответственные за фонетическую, синтаксическую, семантическую и прагматическую составляющие речи. Он заключается в природной способности читать и писать слова.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B640C46-10C0-4EF3-849D-599DFD350E6A}"/>
              </a:ext>
            </a:extLst>
          </p:cNvPr>
          <p:cNvSpPr txBox="1"/>
          <p:nvPr/>
        </p:nvSpPr>
        <p:spPr>
          <a:xfrm>
            <a:off x="8301730" y="5264309"/>
            <a:ext cx="379742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Г. Гарднер, американский психолог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B9E5E9F-EE13-4150-BB72-0EAA39D4AA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08847" y="2139519"/>
            <a:ext cx="2400891" cy="298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856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82261" y="810217"/>
            <a:ext cx="116274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АКТУАЛЬНОСТЬ ТЕМЫ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4BCCDC1-C355-44A9-969E-E519496B64CA}"/>
              </a:ext>
            </a:extLst>
          </p:cNvPr>
          <p:cNvSpPr/>
          <p:nvPr/>
        </p:nvSpPr>
        <p:spPr>
          <a:xfrm>
            <a:off x="111764" y="1908696"/>
            <a:ext cx="4882718" cy="2778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A15334E-E429-44BB-9CBC-BB59F7245BE6}"/>
              </a:ext>
            </a:extLst>
          </p:cNvPr>
          <p:cNvSpPr/>
          <p:nvPr/>
        </p:nvSpPr>
        <p:spPr>
          <a:xfrm>
            <a:off x="5317724" y="2460346"/>
            <a:ext cx="4882718" cy="2778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82DC995-3AF5-4F31-A6D9-F53FF379F4C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62787" y="3197193"/>
            <a:ext cx="2529213" cy="33722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56A13B-78E9-4D76-BDEA-EB76690FCEC6}"/>
              </a:ext>
            </a:extLst>
          </p:cNvPr>
          <p:cNvSpPr txBox="1"/>
          <p:nvPr/>
        </p:nvSpPr>
        <p:spPr>
          <a:xfrm>
            <a:off x="183693" y="2019605"/>
            <a:ext cx="9749505" cy="353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компетентность - это совокупность знаний, умений и навыков, позволяющих человеку отбирать, понимать, организовывать информацию, представленную в звуко-буквенной форме, успешно использовать её в общественных и личных целях. 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(Определение, указанное в ФГОС)</a:t>
            </a:r>
          </a:p>
        </p:txBody>
      </p:sp>
    </p:spTree>
    <p:extLst>
      <p:ext uri="{BB962C8B-B14F-4D97-AF65-F5344CB8AC3E}">
        <p14:creationId xmlns:p14="http://schemas.microsoft.com/office/powerpoint/2010/main" xmlns="" val="159623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82261" y="810217"/>
            <a:ext cx="116274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АКТУАЛЬНОСТЬ ТЕМЫ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F623F581-B750-44EB-B266-9063B21C072C}"/>
              </a:ext>
            </a:extLst>
          </p:cNvPr>
          <p:cNvGrpSpPr/>
          <p:nvPr/>
        </p:nvGrpSpPr>
        <p:grpSpPr>
          <a:xfrm>
            <a:off x="350982" y="1668922"/>
            <a:ext cx="10058399" cy="3279327"/>
            <a:chOff x="1052945" y="2040818"/>
            <a:chExt cx="10058399" cy="3279327"/>
          </a:xfrm>
        </p:grpSpPr>
        <p:sp>
          <p:nvSpPr>
            <p:cNvPr id="5" name="Облако 4">
              <a:extLst>
                <a:ext uri="{FF2B5EF4-FFF2-40B4-BE49-F238E27FC236}">
                  <a16:creationId xmlns:a16="http://schemas.microsoft.com/office/drawing/2014/main" xmlns="" id="{12FB4B5D-1111-4ABF-AD22-0DCDC9221422}"/>
                </a:ext>
              </a:extLst>
            </p:cNvPr>
            <p:cNvSpPr/>
            <p:nvPr/>
          </p:nvSpPr>
          <p:spPr>
            <a:xfrm>
              <a:off x="1052945" y="2040818"/>
              <a:ext cx="10058399" cy="3279327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0B8FFBE2-81A2-4489-810D-B0D0E0B7CF1D}"/>
                </a:ext>
              </a:extLst>
            </p:cNvPr>
            <p:cNvSpPr/>
            <p:nvPr/>
          </p:nvSpPr>
          <p:spPr>
            <a:xfrm>
              <a:off x="1806843" y="3066330"/>
              <a:ext cx="9020418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Важно ли для детей умение быстро читать </a:t>
              </a:r>
            </a:p>
            <a:p>
              <a:pPr algn="ctr"/>
              <a:r>
                <a:rPr lang="ru-RU" sz="36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и сразу понимать прочитанное?</a:t>
              </a:r>
              <a:endParaRPr lang="ru-RU" sz="3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73C1566-C6ED-446C-8C11-347A3A9A142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8308" y="3722182"/>
            <a:ext cx="4647162" cy="31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126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719339" y="810217"/>
            <a:ext cx="67533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ЦЕЛЬ МАСТЕР-КЛАССА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4BCCDC1-C355-44A9-969E-E519496B64CA}"/>
              </a:ext>
            </a:extLst>
          </p:cNvPr>
          <p:cNvSpPr/>
          <p:nvPr/>
        </p:nvSpPr>
        <p:spPr>
          <a:xfrm>
            <a:off x="102887" y="2370335"/>
            <a:ext cx="4882718" cy="2778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A15334E-E429-44BB-9CBC-BB59F7245BE6}"/>
              </a:ext>
            </a:extLst>
          </p:cNvPr>
          <p:cNvSpPr/>
          <p:nvPr/>
        </p:nvSpPr>
        <p:spPr>
          <a:xfrm>
            <a:off x="6445188" y="2696931"/>
            <a:ext cx="5562204" cy="36119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56A13B-78E9-4D76-BDEA-EB76690FCEC6}"/>
              </a:ext>
            </a:extLst>
          </p:cNvPr>
          <p:cNvSpPr txBox="1"/>
          <p:nvPr/>
        </p:nvSpPr>
        <p:spPr>
          <a:xfrm>
            <a:off x="420434" y="2631463"/>
            <a:ext cx="11400752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/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коллег с опытом работы учителей начальных классов Тушевой Светланы Викторовны и Мухиной Анастасии Антоновны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рименением дифференциального и интегрального алгоритмов чтения как инструмента для развития читательской компетентности младших школьников.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586D0B8-C5E3-4F7D-9C1B-E2035FFCFAB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3872" y="4502921"/>
            <a:ext cx="3176291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547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7A68C77-08D5-461C-A1AE-5B70B4D9C0A3}"/>
              </a:ext>
            </a:extLst>
          </p:cNvPr>
          <p:cNvSpPr/>
          <p:nvPr/>
        </p:nvSpPr>
        <p:spPr>
          <a:xfrm>
            <a:off x="337054" y="1209821"/>
            <a:ext cx="43027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ПРОБЛЕМА</a:t>
            </a:r>
            <a:endParaRPr lang="ru-RU" sz="6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8C99C17-0804-4884-BC70-7F5E11261EBD}"/>
              </a:ext>
            </a:extLst>
          </p:cNvPr>
          <p:cNvSpPr/>
          <p:nvPr/>
        </p:nvSpPr>
        <p:spPr>
          <a:xfrm>
            <a:off x="205061" y="2420738"/>
            <a:ext cx="4566768" cy="3897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5">
            <a:extLst>
              <a:ext uri="{FF2B5EF4-FFF2-40B4-BE49-F238E27FC236}">
                <a16:creationId xmlns:a16="http://schemas.microsoft.com/office/drawing/2014/main" xmlns="" id="{F07CAE5F-956A-4AF9-860D-674A41144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14" r="6648"/>
          <a:stretch>
            <a:fillRect/>
          </a:stretch>
        </p:blipFill>
        <p:spPr bwMode="auto">
          <a:xfrm>
            <a:off x="431045" y="2615993"/>
            <a:ext cx="4114800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A40A016-F5D1-47E2-B2B0-4551B2F2BA14}"/>
              </a:ext>
            </a:extLst>
          </p:cNvPr>
          <p:cNvSpPr/>
          <p:nvPr/>
        </p:nvSpPr>
        <p:spPr>
          <a:xfrm>
            <a:off x="7552167" y="1209821"/>
            <a:ext cx="37705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РЕШЕНИЕ</a:t>
            </a:r>
            <a:endParaRPr lang="ru-RU" sz="6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1661E453-CAD4-406A-B408-A709E157A83C}"/>
              </a:ext>
            </a:extLst>
          </p:cNvPr>
          <p:cNvSpPr/>
          <p:nvPr/>
        </p:nvSpPr>
        <p:spPr>
          <a:xfrm>
            <a:off x="4997813" y="3639845"/>
            <a:ext cx="1794600" cy="13405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987BFC6-C21B-427B-B4F0-D7C5A909F85D}"/>
              </a:ext>
            </a:extLst>
          </p:cNvPr>
          <p:cNvSpPr txBox="1"/>
          <p:nvPr/>
        </p:nvSpPr>
        <p:spPr>
          <a:xfrm>
            <a:off x="7131515" y="3226047"/>
            <a:ext cx="4855424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«Дифференциальный и интегральный алгоритмы чтения» </a:t>
            </a:r>
          </a:p>
        </p:txBody>
      </p:sp>
    </p:spTree>
    <p:extLst>
      <p:ext uri="{BB962C8B-B14F-4D97-AF65-F5344CB8AC3E}">
        <p14:creationId xmlns:p14="http://schemas.microsoft.com/office/powerpoint/2010/main" xmlns="" val="32928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668296" y="401844"/>
            <a:ext cx="108554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«Интегральный и 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алгоритмы чтения»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C2512B2-DD61-4A40-B26B-701FEB5F9179}"/>
              </a:ext>
            </a:extLst>
          </p:cNvPr>
          <p:cNvSpPr txBox="1"/>
          <p:nvPr/>
        </p:nvSpPr>
        <p:spPr>
          <a:xfrm>
            <a:off x="597023" y="1971504"/>
            <a:ext cx="1117525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Олег Андреевич Андреев и Лев Николаевич Хромов, создатели методики скорочтения.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299F357-BD26-4616-A1BD-0EAFCAC5AD55}"/>
              </a:ext>
            </a:extLst>
          </p:cNvPr>
          <p:cNvSpPr txBox="1"/>
          <p:nvPr/>
        </p:nvSpPr>
        <p:spPr>
          <a:xfrm>
            <a:off x="606150" y="3296120"/>
            <a:ext cx="1117525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– это пошаговое разложение информации.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A18207B-79A7-4D74-87E5-936CD1DF1D49}"/>
              </a:ext>
            </a:extLst>
          </p:cNvPr>
          <p:cNvSpPr txBox="1"/>
          <p:nvPr/>
        </p:nvSpPr>
        <p:spPr>
          <a:xfrm>
            <a:off x="85818" y="4066738"/>
            <a:ext cx="864981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прочтешь что-либо, то из прочитанного усвой себе главную мысль. Так поступаю и я: из того, что я прочел, я непременно что-нибудь отмечу.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Сенека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A19C73C-4F68-4D30-A502-C0F8AED4567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56939" y="4337169"/>
            <a:ext cx="2596506" cy="22172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1B4AE19-1671-422B-B95D-EA007361B8A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86548" y="4133648"/>
            <a:ext cx="1937288" cy="242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509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DEBFE61-998C-42DB-998C-49617CFA5FDD}"/>
              </a:ext>
            </a:extLst>
          </p:cNvPr>
          <p:cNvSpPr/>
          <p:nvPr/>
        </p:nvSpPr>
        <p:spPr>
          <a:xfrm>
            <a:off x="2920002" y="401844"/>
            <a:ext cx="63519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«Дифференциальный </a:t>
            </a:r>
          </a:p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алгоритм чтения»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C059B4-6298-436D-A434-46056040999B}"/>
              </a:ext>
            </a:extLst>
          </p:cNvPr>
          <p:cNvSpPr txBox="1"/>
          <p:nvPr/>
        </p:nvSpPr>
        <p:spPr>
          <a:xfrm>
            <a:off x="463859" y="2385419"/>
            <a:ext cx="925719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Шаг 1</a:t>
            </a:r>
            <a:r>
              <a:rPr lang="ru-RU" sz="3600" dirty="0">
                <a:solidFill>
                  <a:schemeClr val="bg1"/>
                </a:solidFill>
              </a:rPr>
              <a:t> – выделение опорных слов.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4525204-C59F-4B1D-90E3-6E8E974EB724}"/>
              </a:ext>
            </a:extLst>
          </p:cNvPr>
          <p:cNvSpPr txBox="1"/>
          <p:nvPr/>
        </p:nvSpPr>
        <p:spPr>
          <a:xfrm>
            <a:off x="463859" y="3649263"/>
            <a:ext cx="925719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Шаг 2</a:t>
            </a:r>
            <a:r>
              <a:rPr lang="ru-RU" sz="3600" dirty="0">
                <a:solidFill>
                  <a:schemeClr val="bg1"/>
                </a:solidFill>
              </a:rPr>
              <a:t> – </a:t>
            </a:r>
            <a:r>
              <a:rPr lang="ru-RU" sz="3600" dirty="0">
                <a:solidFill>
                  <a:schemeClr val="bg1"/>
                </a:solidFill>
                <a:cs typeface="Times New Roman" panose="02020603050405020304" pitchFamily="18" charset="0"/>
              </a:rPr>
              <a:t>выделение опорной сети.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1C9220-92FC-4C35-8F65-3175C45F0077}"/>
              </a:ext>
            </a:extLst>
          </p:cNvPr>
          <p:cNvSpPr txBox="1"/>
          <p:nvPr/>
        </p:nvSpPr>
        <p:spPr>
          <a:xfrm>
            <a:off x="463859" y="4913107"/>
            <a:ext cx="9354844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bg1"/>
                </a:solidFill>
              </a:rPr>
              <a:t>Шаг 3</a:t>
            </a:r>
            <a:r>
              <a:rPr lang="ru-RU" sz="3600" dirty="0">
                <a:solidFill>
                  <a:schemeClr val="bg1"/>
                </a:solidFill>
              </a:rPr>
              <a:t> – </a:t>
            </a:r>
            <a:r>
              <a:rPr lang="ru-RU" sz="3600" dirty="0">
                <a:solidFill>
                  <a:schemeClr val="bg1"/>
                </a:solidFill>
                <a:cs typeface="Times New Roman" panose="02020603050405020304" pitchFamily="18" charset="0"/>
              </a:rPr>
              <a:t>выделение доминанты (значения)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B9316F1-3334-467D-90E7-93D1E7E6443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19765" r="6780"/>
          <a:stretch>
            <a:fillRect/>
          </a:stretch>
        </p:blipFill>
        <p:spPr>
          <a:xfrm>
            <a:off x="9127066" y="2781954"/>
            <a:ext cx="3064933" cy="407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402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581</TotalTime>
  <Words>747</Words>
  <Application>Microsoft Office PowerPoint</Application>
  <PresentationFormat>Произвольный</PresentationFormat>
  <Paragraphs>99</Paragraphs>
  <Slides>21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Дивиденд</vt:lpstr>
      <vt:lpstr>Муниципальная конференция  «Лидеры образования г.о.Серпухов»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ИНТЕГРАЛЬНЫЙ АЛГОРИТМ ЧТЕНИЯ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конференция  «Лидеры образования г.о.Серпухов»</dc:title>
  <dc:creator>Стасенька .</dc:creator>
  <cp:lastModifiedBy>K001</cp:lastModifiedBy>
  <cp:revision>29</cp:revision>
  <dcterms:created xsi:type="dcterms:W3CDTF">2024-01-11T16:39:16Z</dcterms:created>
  <dcterms:modified xsi:type="dcterms:W3CDTF">2024-01-24T04:45:02Z</dcterms:modified>
</cp:coreProperties>
</file>