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73" r:id="rId3"/>
    <p:sldId id="272" r:id="rId4"/>
    <p:sldId id="257" r:id="rId5"/>
    <p:sldId id="274" r:id="rId6"/>
    <p:sldId id="259" r:id="rId7"/>
    <p:sldId id="266" r:id="rId8"/>
    <p:sldId id="260" r:id="rId9"/>
    <p:sldId id="275" r:id="rId10"/>
    <p:sldId id="276" r:id="rId11"/>
    <p:sldId id="263" r:id="rId12"/>
    <p:sldId id="264" r:id="rId13"/>
    <p:sldId id="267" r:id="rId14"/>
    <p:sldId id="268" r:id="rId15"/>
    <p:sldId id="270" r:id="rId16"/>
    <p:sldId id="280" r:id="rId17"/>
    <p:sldId id="269" r:id="rId18"/>
    <p:sldId id="271" r:id="rId19"/>
    <p:sldId id="277" r:id="rId20"/>
    <p:sldId id="279" r:id="rId21"/>
    <p:sldId id="281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74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339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97147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3167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28947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530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1970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04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041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350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6133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938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172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811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968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0925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6C382-B7EB-4CE1-95F8-24E2C91107EC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7DC5C5-0E64-4EB7-AE94-32F9E9B77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4842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0001202402220008" TargetMode="External"/><Relationship Id="rId7" Type="http://schemas.openxmlformats.org/officeDocument/2006/relationships/image" Target="../media/image7.gif"/><Relationship Id="rId2" Type="http://schemas.openxmlformats.org/officeDocument/2006/relationships/hyperlink" Target="http://normativ.kontur.ru/document?moduleId=1&amp;documentId=46481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h-brazhenskaya-r04.gosweb.gosuslugi.ru/netcat_files/userfiles/prikaz_Ministerstva_prosvescheniya_Rossiyskoy_Federatsii_ot_19.02.2024_goda_110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75583" y="281354"/>
            <a:ext cx="9172134" cy="1927274"/>
          </a:xfrm>
        </p:spPr>
        <p:txBody>
          <a:bodyPr/>
          <a:lstStyle/>
          <a:p>
            <a:pPr lvl="1" algn="ctr" defTabSz="457200" rtl="0">
              <a:spcBef>
                <a:spcPct val="0"/>
              </a:spcBef>
            </a:pPr>
            <a:r>
              <a:rPr lang="ru-RU" sz="2400" b="1" dirty="0" smtClean="0">
                <a:latin typeface="+mj-lt"/>
              </a:rPr>
              <a:t>Требования </a:t>
            </a:r>
            <a:r>
              <a:rPr lang="ru-RU" sz="2400" b="1" dirty="0" smtClean="0">
                <a:latin typeface="+mj-lt"/>
              </a:rPr>
              <a:t>к структуре и содержанию рабочих программ в 2024-2025 учебном </a:t>
            </a:r>
            <a:r>
              <a:rPr lang="ru-RU" sz="2400" b="1" dirty="0" smtClean="0">
                <a:latin typeface="+mj-lt"/>
              </a:rPr>
              <a:t>году -предмет Труд (технология).</a:t>
            </a:r>
            <a:br>
              <a:rPr lang="ru-RU" sz="2400" b="1" dirty="0" smtClean="0">
                <a:latin typeface="+mj-lt"/>
              </a:rPr>
            </a:br>
            <a:r>
              <a:rPr lang="ru-RU" sz="2400" b="1" dirty="0" smtClean="0">
                <a:latin typeface="+mj-lt"/>
              </a:rPr>
              <a:t>(</a:t>
            </a:r>
            <a:r>
              <a:rPr lang="ru-RU" sz="2400" dirty="0" smtClean="0"/>
              <a:t> </a:t>
            </a:r>
            <a:r>
              <a:rPr lang="ru-RU" sz="2400" dirty="0" smtClean="0"/>
              <a:t>ФГОС третьего поколения )</a:t>
            </a:r>
            <a:r>
              <a:rPr lang="ru-RU" sz="2400" b="1" dirty="0" smtClean="0">
                <a:latin typeface="+mj-lt"/>
              </a:rPr>
              <a:t/>
            </a:r>
            <a:br>
              <a:rPr lang="ru-RU" sz="2400" b="1" dirty="0" smtClean="0">
                <a:latin typeface="+mj-lt"/>
              </a:rPr>
            </a:br>
            <a:r>
              <a:rPr lang="ru-RU" sz="2400" b="1" dirty="0" smtClean="0"/>
              <a:t>Особенности </a:t>
            </a:r>
            <a:r>
              <a:rPr lang="ru-RU" sz="2400" b="1" dirty="0" smtClean="0"/>
              <a:t>разработки рабочих программ по Труду (технологии). </a:t>
            </a:r>
            <a:r>
              <a:rPr lang="ru-RU" sz="2000" b="1" dirty="0" smtClean="0">
                <a:latin typeface="+mj-lt"/>
              </a:rPr>
              <a:t/>
            </a:r>
            <a:br>
              <a:rPr lang="ru-RU" sz="2000" b="1" dirty="0" smtClean="0">
                <a:latin typeface="+mj-lt"/>
              </a:rPr>
            </a:br>
            <a:endParaRPr lang="ru-RU" sz="2000" b="1" dirty="0">
              <a:latin typeface="+mj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94029" y="2340566"/>
            <a:ext cx="3063711" cy="95881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6393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89920" y="0"/>
            <a:ext cx="1402080" cy="1167618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16394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75582" cy="127700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16399" name="Picture 15" descr="C:\Users\milyu\OneDrive\Рабочий стол\5 класс 2024-25\Скриншот 17-09-2024 18.10.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110" y="2602524"/>
            <a:ext cx="4670475" cy="263404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8243667" y="4600134"/>
            <a:ext cx="37701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Милюсин</a:t>
            </a:r>
            <a:r>
              <a:rPr lang="ru-RU" b="1" dirty="0" smtClean="0"/>
              <a:t> Владимир Сергеевич</a:t>
            </a:r>
          </a:p>
          <a:p>
            <a:r>
              <a:rPr lang="ru-RU" b="1" dirty="0" smtClean="0"/>
              <a:t>Руководитель </a:t>
            </a:r>
            <a:r>
              <a:rPr lang="en-US" b="1" dirty="0" smtClean="0"/>
              <a:t>MMO </a:t>
            </a:r>
            <a:r>
              <a:rPr lang="ru-RU" b="1" dirty="0" smtClean="0"/>
              <a:t>учителей труда(технологии)</a:t>
            </a:r>
          </a:p>
          <a:p>
            <a:r>
              <a:rPr lang="ru-RU" b="1" dirty="0" smtClean="0"/>
              <a:t>Учитель  труда (технологии)</a:t>
            </a:r>
          </a:p>
          <a:p>
            <a:r>
              <a:rPr lang="ru-RU" b="1" dirty="0" smtClean="0"/>
              <a:t>МБОУ «Оболенская СОШ»</a:t>
            </a:r>
          </a:p>
          <a:p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854547" y="5747428"/>
            <a:ext cx="3108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г.о. Серпухов 2024 г.</a:t>
            </a:r>
            <a:endParaRPr lang="ru-RU" b="1" dirty="0" smtClean="0"/>
          </a:p>
        </p:txBody>
      </p:sp>
      <p:pic>
        <p:nvPicPr>
          <p:cNvPr id="16402" name="Picture 18" descr="C:\Users\milyu\OneDrive\Рабочий стол\5 класс 2024-25\Скриншот 17-09-2024 20.00.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35036" y="2883877"/>
            <a:ext cx="2171700" cy="160122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20" name="Рисунок 19" descr="C:\Users\milyu\OneDrive\Рабочий стол\5 класс 2024-25\Скриншот 17-09-2024 20.03.18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182" y="2926080"/>
            <a:ext cx="2096086" cy="1575581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37807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milyu\OneDrive\Рабочий стол\5 класс 2024-25\Скриншот 17-09-2024 19.23.3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055" y="0"/>
            <a:ext cx="8932985" cy="6858001"/>
          </a:xfrm>
          <a:prstGeom prst="rect">
            <a:avLst/>
          </a:prstGeom>
          <a:noFill/>
        </p:spPr>
      </p:pic>
      <p:pic>
        <p:nvPicPr>
          <p:cNvPr id="3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1765" y="-1"/>
            <a:ext cx="1560235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4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74055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0679745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3" name="Picture 1" descr="C:\Users\milyu\OneDrive\Рабочий стол\5 класс 2024-25\Скриншот 17-09-2024 19.29.4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649" y="0"/>
            <a:ext cx="8806376" cy="6857999"/>
          </a:xfrm>
          <a:prstGeom prst="rect">
            <a:avLst/>
          </a:prstGeom>
          <a:noFill/>
        </p:spPr>
      </p:pic>
      <p:pic>
        <p:nvPicPr>
          <p:cNvPr id="6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75582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6682" y="0"/>
            <a:ext cx="1785318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269242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69" name="Picture 1" descr="C:\Users\milyu\OneDrive\Рабочий стол\5 класс 2024-25\Скриншот 17-09-2024 19.34.4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9988" y="0"/>
            <a:ext cx="9017389" cy="6858000"/>
          </a:xfrm>
          <a:prstGeom prst="rect">
            <a:avLst/>
          </a:prstGeom>
          <a:noFill/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5919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91446" y="0"/>
            <a:ext cx="1500554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868765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88473"/>
            <a:ext cx="12192000" cy="488849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1" name="Picture 1" descr="C:\Users\milyu\OneDrive\Рабочий стол\5 класс 2024-25\Скриншот 17-09-2024 19.37.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182" y="0"/>
            <a:ext cx="8951913" cy="6858000"/>
          </a:xfrm>
          <a:prstGeom prst="rect">
            <a:avLst/>
          </a:prstGeom>
          <a:noFill/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0769" y="0"/>
            <a:ext cx="1641231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631852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966480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milyu\OneDrive\Рабочий стол\5 класс 2024-25\Скриншот 17-09-2024 20.09.2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379" y="0"/>
            <a:ext cx="9115864" cy="6858000"/>
          </a:xfrm>
          <a:prstGeom prst="rect">
            <a:avLst/>
          </a:prstGeom>
          <a:noFill/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8329047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milyu\OneDrive\Рабочий стол\5 класс 2024-25\Скриншот 17-09-2024 20.23.5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4905" y="0"/>
            <a:ext cx="9228405" cy="6858000"/>
          </a:xfrm>
          <a:prstGeom prst="rect">
            <a:avLst/>
          </a:prstGeom>
          <a:noFill/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2181997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5574" y="609600"/>
            <a:ext cx="8201465" cy="13208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Разработка программы по предмету труд ( технология)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6949" y="2160589"/>
            <a:ext cx="11704320" cy="4521565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Можно делить класс на мальчиков и девочек </a:t>
            </a:r>
            <a:r>
              <a:rPr lang="ru-RU" sz="2400" dirty="0" smtClean="0"/>
              <a:t>по запросу участников образовательных отношений и изменять программу. Если </a:t>
            </a:r>
            <a:r>
              <a:rPr lang="ru-RU" sz="2400" dirty="0" smtClean="0"/>
              <a:t>есть </a:t>
            </a:r>
            <a:r>
              <a:rPr lang="ru-RU" sz="2400" dirty="0" smtClean="0"/>
              <a:t>запрос, значит, </a:t>
            </a:r>
            <a:r>
              <a:rPr lang="ru-RU" sz="2400" dirty="0" smtClean="0"/>
              <a:t>можно </a:t>
            </a:r>
            <a:r>
              <a:rPr lang="ru-RU" sz="2400" dirty="0" smtClean="0"/>
              <a:t>изменить</a:t>
            </a:r>
            <a:r>
              <a:rPr lang="ru-RU" sz="2400" dirty="0" smtClean="0"/>
              <a:t>.</a:t>
            </a:r>
            <a:r>
              <a:rPr lang="ru-RU" sz="2400" dirty="0" smtClean="0"/>
              <a:t> Деление на подгруппы осуществляется по запросу, по заказу, по решению самой образовательной организации, и это, как правило, решается с родительским сообществом.</a:t>
            </a:r>
            <a:r>
              <a:rPr lang="ru-RU" sz="2400" dirty="0" smtClean="0"/>
              <a:t> </a:t>
            </a:r>
            <a:r>
              <a:rPr lang="ru-RU" sz="2400" dirty="0" smtClean="0"/>
              <a:t>Но и мальчики, и девочки изучают программу полностью, независимо от того, как </a:t>
            </a:r>
            <a:r>
              <a:rPr lang="ru-RU" sz="2400" dirty="0" smtClean="0"/>
              <a:t>поделили</a:t>
            </a:r>
            <a:r>
              <a:rPr lang="ru-RU" sz="2400" dirty="0" smtClean="0"/>
              <a:t>, по какой логике поделили класс</a:t>
            </a:r>
            <a:r>
              <a:rPr lang="ru-RU" sz="2400" dirty="0" smtClean="0"/>
              <a:t>.</a:t>
            </a:r>
            <a:r>
              <a:rPr lang="ru-RU" sz="2400" dirty="0" smtClean="0"/>
              <a:t> Самое важное - учесть возможность изучения модулей всеми желающими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Теоретические </a:t>
            </a:r>
            <a:r>
              <a:rPr lang="ru-RU" sz="2400" dirty="0" smtClean="0"/>
              <a:t>сведения каждого тематического блока должны быть изучены всеми обучающимися с целью соблюдения требований ФГОС к единству образовательного пространства, приоритета достижения предметных результатов на базовом уровне</a:t>
            </a:r>
            <a:r>
              <a:rPr lang="ru-RU" sz="2400" dirty="0" smtClean="0"/>
              <a:t>.</a:t>
            </a:r>
            <a:r>
              <a:rPr lang="ru-RU" sz="2400" dirty="0" smtClean="0"/>
              <a:t> </a:t>
            </a:r>
            <a:r>
              <a:rPr lang="ru-RU" sz="2400" dirty="0" smtClean="0"/>
              <a:t>Главное - соблюдать </a:t>
            </a:r>
            <a:r>
              <a:rPr lang="ru-RU" sz="2400" dirty="0" smtClean="0"/>
              <a:t>требования ФГОС.</a:t>
            </a:r>
            <a:endParaRPr lang="ru-RU" sz="2400" dirty="0"/>
          </a:p>
        </p:txBody>
      </p:sp>
      <p:pic>
        <p:nvPicPr>
          <p:cNvPr id="4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ilyu\OneDrive\Рабочий стол\5 класс 2024-25\Скриншот 17-09-2024 20.30.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378" y="0"/>
            <a:ext cx="9087730" cy="6858000"/>
          </a:xfrm>
          <a:prstGeom prst="rect">
            <a:avLst/>
          </a:prstGeom>
          <a:noFill/>
        </p:spPr>
      </p:pic>
      <p:pic>
        <p:nvPicPr>
          <p:cNvPr id="7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8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278457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milyu\OneDrive\Рабочий стол\5 класс 2024-25\Скриншот 17-09-2024 20.33.2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1174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2088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milyu\OneDrive\Рабочий стол\5 класс 2024-25\Скриншот 17-09-2024 20.35.2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379" y="0"/>
            <a:ext cx="9129932" cy="6858000"/>
          </a:xfrm>
          <a:prstGeom prst="rect">
            <a:avLst/>
          </a:prstGeom>
          <a:noFill/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2869" y="348792"/>
            <a:ext cx="8595360" cy="6509207"/>
          </a:xfrm>
        </p:spPr>
        <p:txBody>
          <a:bodyPr>
            <a:noAutofit/>
          </a:bodyPr>
          <a:lstStyle/>
          <a:p>
            <a:r>
              <a:rPr lang="ru-RU" sz="2000" dirty="0" smtClean="0"/>
              <a:t>С 1 сентября 2024 года у предмета </a:t>
            </a:r>
            <a:r>
              <a:rPr lang="ru-RU" sz="2000" b="1" dirty="0" smtClean="0"/>
              <a:t>«Технология»</a:t>
            </a:r>
            <a:r>
              <a:rPr lang="ru-RU" sz="2000" dirty="0" smtClean="0"/>
              <a:t> появляется дополнительное название. Теперь этот предмет называется – </a:t>
            </a:r>
            <a:r>
              <a:rPr lang="ru-RU" sz="2000" b="1" dirty="0" smtClean="0"/>
              <a:t>«Труд (технология)»</a:t>
            </a:r>
            <a:r>
              <a:rPr lang="ru-RU" sz="2000" dirty="0" smtClean="0"/>
              <a:t>. </a:t>
            </a:r>
          </a:p>
          <a:p>
            <a:r>
              <a:rPr lang="ru-RU" sz="2000" dirty="0" smtClean="0"/>
              <a:t>❗ Изменения были внесены во </a:t>
            </a:r>
            <a:r>
              <a:rPr lang="ru-RU" sz="2000" b="1" dirty="0" smtClean="0"/>
              <a:t>ФГОС НОО, ФГОС НОО-2021, ФГОС ООО и ФГОС ООО-2021. </a:t>
            </a:r>
            <a:r>
              <a:rPr lang="ru-RU" sz="2000" dirty="0" smtClean="0"/>
              <a:t>Предметные результаты остались без изменений.</a:t>
            </a:r>
          </a:p>
          <a:p>
            <a:r>
              <a:rPr lang="ru-RU" sz="2000" dirty="0" smtClean="0"/>
              <a:t>   Опубликован </a:t>
            </a:r>
            <a:r>
              <a:rPr lang="ru-RU" sz="2000" dirty="0" smtClean="0">
                <a:hlinkClick r:id="rId2"/>
              </a:rPr>
              <a:t>Приказ </a:t>
            </a:r>
            <a:r>
              <a:rPr lang="ru-RU" sz="2000" dirty="0" err="1" smtClean="0">
                <a:hlinkClick r:id="rId2"/>
              </a:rPr>
              <a:t>Минпросвещения</a:t>
            </a:r>
            <a:r>
              <a:rPr lang="ru-RU" sz="2000" dirty="0" smtClean="0">
                <a:hlinkClick r:id="rId2"/>
              </a:rPr>
              <a:t> №1028 от 27.12.2023 года</a:t>
            </a:r>
            <a:r>
              <a:rPr lang="ru-RU" sz="2000" dirty="0" smtClean="0"/>
              <a:t>, который вносит изменения </a:t>
            </a:r>
            <a:r>
              <a:rPr lang="ru-RU" sz="2000" b="1" dirty="0" smtClean="0"/>
              <a:t>в стандарты основного и среднего общего образования</a:t>
            </a:r>
            <a:r>
              <a:rPr lang="ru-RU" sz="2000" b="1" dirty="0" smtClean="0"/>
              <a:t>.</a:t>
            </a:r>
          </a:p>
          <a:p>
            <a:endParaRPr lang="ru-RU" b="1" dirty="0" smtClean="0"/>
          </a:p>
          <a:p>
            <a:r>
              <a:rPr lang="ru-RU" sz="2000" dirty="0" smtClean="0">
                <a:hlinkClick r:id="rId3"/>
              </a:rPr>
              <a:t>Приказ Министерства просвещения Российской Федерации от 22.01.2024 № 31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начального общего образования и основного общего образования"(Зарегистрирован 22.02.2024 № 77330)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814" y="379828"/>
            <a:ext cx="1519310" cy="111510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94498" y="393895"/>
            <a:ext cx="1497733" cy="106914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34818" name="Picture 2" descr="https://sun9-68.userapi.com/impg/JeYZRfIbHLXmoapDNXW-tUg4Zb-kCk3dLrfK4A/4mEldIMvWR4.jpg?size=440x604&amp;quality=96&amp;sign=0b68e30161fb54e282004e0f71deb57f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5083" y="4105840"/>
            <a:ext cx="1505243" cy="174972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34820" name="Picture 4" descr="https://img-fotki.yandex.ru/get/4508/rus941.a6/0_46a8b_f3437d3d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36253" y="4178104"/>
            <a:ext cx="1620344" cy="166702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6143518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Учебный проект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664" y="1702191"/>
            <a:ext cx="8271804" cy="4339171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</a:t>
            </a:r>
            <a:r>
              <a:rPr lang="ru-RU" sz="2400" dirty="0" smtClean="0"/>
              <a:t>основной школе с пятого по девятый класс </a:t>
            </a:r>
            <a:r>
              <a:rPr lang="ru-RU" sz="2400" dirty="0" smtClean="0"/>
              <a:t> проекты индивидуальные, групповые </a:t>
            </a:r>
            <a:r>
              <a:rPr lang="ru-RU" sz="2400" dirty="0" smtClean="0"/>
              <a:t>и коллективные</a:t>
            </a:r>
            <a:r>
              <a:rPr lang="ru-RU" sz="2400" dirty="0" smtClean="0"/>
              <a:t>. </a:t>
            </a:r>
            <a:r>
              <a:rPr lang="ru-RU" sz="2400" dirty="0" smtClean="0"/>
              <a:t>Выполняя проекты на </a:t>
            </a:r>
            <a:r>
              <a:rPr lang="ru-RU" sz="2400" dirty="0" smtClean="0"/>
              <a:t>уроках, </a:t>
            </a:r>
            <a:r>
              <a:rPr lang="ru-RU" sz="2400" dirty="0" smtClean="0"/>
              <a:t>школьники готовятся к защите индивидуального проекта в девятом классе.  </a:t>
            </a:r>
            <a:r>
              <a:rPr lang="ru-RU" sz="2400" dirty="0" smtClean="0"/>
              <a:t>Задача </a:t>
            </a:r>
            <a:r>
              <a:rPr lang="ru-RU" sz="2400" dirty="0" smtClean="0"/>
              <a:t>учебного </a:t>
            </a:r>
            <a:r>
              <a:rPr lang="ru-RU" sz="2400" dirty="0" smtClean="0"/>
              <a:t>проекта при изучении предмета труд ( технология )- поменялась. Он  стал обязателен </a:t>
            </a:r>
            <a:r>
              <a:rPr lang="ru-RU" sz="2400" dirty="0" smtClean="0"/>
              <a:t>для всех обучающихся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Учебный проект  выполняется </a:t>
            </a:r>
            <a:r>
              <a:rPr lang="ru-RU" sz="2400" dirty="0" smtClean="0"/>
              <a:t>всеми во время </a:t>
            </a:r>
            <a:r>
              <a:rPr lang="ru-RU" sz="2400" dirty="0" smtClean="0"/>
              <a:t>урока, на </a:t>
            </a:r>
            <a:r>
              <a:rPr lang="ru-RU" sz="2400" dirty="0" smtClean="0"/>
              <a:t>учебных занятиях, поскольку во время учебного проекта школьники усваивают содержание учебного материала, модуля.</a:t>
            </a:r>
            <a:endParaRPr lang="ru-RU" sz="2400" dirty="0"/>
          </a:p>
        </p:txBody>
      </p:sp>
      <p:pic>
        <p:nvPicPr>
          <p:cNvPr id="4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Рисунок 6" descr="C:\Users\milyu\OneDrive\Рабочий стол\ПРОЕКТ МАРИН НИКИТА\20230317_154654.jpg"/>
          <p:cNvPicPr/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400000">
            <a:off x="9762981" y="1969480"/>
            <a:ext cx="2658788" cy="1842867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держимое 6" descr="C:\Users\Ученик 13\Desktop\IMG_20181122_123858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37996" y="4417255"/>
            <a:ext cx="1535136" cy="2244969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9" name="Рисунок 8" descr="C:\Users\ВЛАДИМИР\Desktop\Проект-Книга -Награды ВОВ\Книга из дерева -фото (проект)\DSCN145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600" y="1973596"/>
            <a:ext cx="1438275" cy="1918133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0" name="Picture 5" descr="D:\Мои фотографии\100NIKON1\DSCN9591.JPG"/>
          <p:cNvPicPr>
            <a:picLocks noChangeAspect="1" noChangeArrowheads="1"/>
          </p:cNvPicPr>
          <p:nvPr/>
        </p:nvPicPr>
        <p:blipFill>
          <a:blip r:embed="rId7" cstate="print"/>
          <a:srcRect l="18561" t="13921" b="19258"/>
          <a:stretch>
            <a:fillRect/>
          </a:stretch>
        </p:blipFill>
        <p:spPr bwMode="auto">
          <a:xfrm>
            <a:off x="314179" y="4234376"/>
            <a:ext cx="1514622" cy="2271932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629" y="182880"/>
            <a:ext cx="7779434" cy="12098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Оснащению </a:t>
            </a:r>
            <a:r>
              <a:rPr lang="ru-RU" b="1" dirty="0" smtClean="0">
                <a:solidFill>
                  <a:schemeClr val="tx1"/>
                </a:solidFill>
              </a:rPr>
              <a:t>предметного кабинета по труду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547447"/>
            <a:ext cx="11514666" cy="4493916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Новый ФГОС ООО устанавливает, что кабинет для изучения предметной области «Технология» должен быть оснащен комплектами наглядных пособий, карт, учебных макетов, специального оборудования, чтобы развить компетенции в соответствии с ООП (п. 36.3 ФГОС ООО). </a:t>
            </a:r>
            <a:endParaRPr lang="ru-RU" sz="2400" dirty="0" smtClean="0"/>
          </a:p>
          <a:p>
            <a:r>
              <a:rPr lang="ru-RU" sz="2400" dirty="0" smtClean="0"/>
              <a:t>Учитывайте </a:t>
            </a:r>
            <a:r>
              <a:rPr lang="ru-RU" sz="2400" dirty="0" smtClean="0"/>
              <a:t>требования СП 2.4.3648- 20 и </a:t>
            </a:r>
            <a:r>
              <a:rPr lang="ru-RU" sz="2400" dirty="0" err="1" smtClean="0"/>
              <a:t>СанПиН</a:t>
            </a:r>
            <a:r>
              <a:rPr lang="ru-RU" sz="2400" dirty="0" smtClean="0"/>
              <a:t> 1.2.3685-21. </a:t>
            </a:r>
            <a:endParaRPr lang="ru-RU" sz="2400" dirty="0" smtClean="0"/>
          </a:p>
          <a:p>
            <a:r>
              <a:rPr lang="ru-RU" sz="2400" dirty="0" smtClean="0"/>
              <a:t>Обязательных </a:t>
            </a:r>
            <a:r>
              <a:rPr lang="ru-RU" sz="2400" dirty="0" smtClean="0"/>
              <a:t>детальных требований к оснащению предметного кабинета по труду не установили. Можете ориентироваться на перечень, утвержденный приказом </a:t>
            </a:r>
            <a:r>
              <a:rPr lang="ru-RU" sz="2400" dirty="0" err="1" smtClean="0"/>
              <a:t>Минпросвещения</a:t>
            </a:r>
            <a:r>
              <a:rPr lang="ru-RU" sz="2400" dirty="0" smtClean="0"/>
              <a:t> от 06.09.2022 № 804. В нем определили список оборудования и инструментов для новых мест в школах. </a:t>
            </a:r>
            <a:endParaRPr lang="ru-RU" sz="2400" dirty="0" smtClean="0"/>
          </a:p>
          <a:p>
            <a:r>
              <a:rPr lang="ru-RU" sz="2400" dirty="0" smtClean="0"/>
              <a:t>Перечень </a:t>
            </a:r>
            <a:r>
              <a:rPr lang="ru-RU" sz="2400" dirty="0" smtClean="0"/>
              <a:t>делится на подразделы в зависимости от направлений обучения: домоводство (кройка и шитье), домоводство (кулинария), слесарное и столярное дело.</a:t>
            </a:r>
            <a:endParaRPr lang="ru-RU" sz="2400" dirty="0"/>
          </a:p>
        </p:txBody>
      </p:sp>
      <p:pic>
        <p:nvPicPr>
          <p:cNvPr id="4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281" y="0"/>
            <a:ext cx="1950720" cy="146304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71002" cy="148987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milyu\OneDrive\Рабочий стол\5 класс 2024-25\Скриншот 17-09-2024 20.37.0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379" y="0"/>
            <a:ext cx="9129932" cy="6858000"/>
          </a:xfrm>
          <a:prstGeom prst="rect">
            <a:avLst/>
          </a:prstGeom>
          <a:noFill/>
        </p:spPr>
      </p:pic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19310" cy="120982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3311" y="0"/>
            <a:ext cx="1528689" cy="112541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2191" y="348793"/>
            <a:ext cx="8876713" cy="267576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Изменения и в связи с введением учебного предмета «Труд (технология)».</a:t>
            </a:r>
            <a:br>
              <a:rPr lang="ru-RU" sz="2400" dirty="0" smtClean="0"/>
            </a:br>
            <a:r>
              <a:rPr lang="ru-RU" sz="2400" dirty="0" smtClean="0"/>
              <a:t>Общее число часов, рекомендованных для его изучения, – 272 часа</a:t>
            </a:r>
            <a:r>
              <a:rPr lang="ru-RU" sz="2400" dirty="0" smtClean="0"/>
              <a:t>:</a:t>
            </a:r>
          </a:p>
          <a:p>
            <a:pPr>
              <a:buNone/>
            </a:pPr>
            <a:r>
              <a:rPr lang="ru-RU" sz="2400" dirty="0" smtClean="0"/>
              <a:t>в 5 классе – 68 часов (2 часа в неделю),</a:t>
            </a:r>
            <a:br>
              <a:rPr lang="ru-RU" sz="2400" dirty="0" smtClean="0"/>
            </a:br>
            <a:r>
              <a:rPr lang="ru-RU" sz="2400" dirty="0" smtClean="0"/>
              <a:t>в 6 классе – 68 часов (2 часа в неделю),</a:t>
            </a:r>
            <a:br>
              <a:rPr lang="ru-RU" sz="2400" dirty="0" smtClean="0"/>
            </a:br>
            <a:r>
              <a:rPr lang="ru-RU" sz="2400" dirty="0" smtClean="0"/>
              <a:t>в 7 классе – 68 часов (2 часа в неделю),</a:t>
            </a:r>
            <a:br>
              <a:rPr lang="ru-RU" sz="2400" dirty="0" smtClean="0"/>
            </a:br>
            <a:r>
              <a:rPr lang="ru-RU" sz="2400" dirty="0" smtClean="0"/>
              <a:t>в 8 классе – 34 часа (1 час в неделю),</a:t>
            </a:r>
            <a:br>
              <a:rPr lang="ru-RU" sz="2400" dirty="0" smtClean="0"/>
            </a:br>
            <a:r>
              <a:rPr lang="ru-RU" sz="2400" dirty="0" smtClean="0"/>
              <a:t>в 9 классе – 34 часа (1 час в неделю).</a:t>
            </a:r>
            <a:br>
              <a:rPr lang="ru-RU" sz="2400" dirty="0" smtClean="0"/>
            </a:br>
            <a:r>
              <a:rPr lang="ru-RU" sz="2400" dirty="0" smtClean="0"/>
              <a:t>Дополнительно рекомендуется выделить за счёт внеурочной деятельности</a:t>
            </a:r>
            <a:br>
              <a:rPr lang="ru-RU" sz="2400" dirty="0" smtClean="0"/>
            </a:br>
            <a:r>
              <a:rPr lang="ru-RU" sz="2400" dirty="0" smtClean="0"/>
              <a:t>в 8 классе – 34 часа (1 час в неделю),</a:t>
            </a:r>
            <a:br>
              <a:rPr lang="ru-RU" sz="2400" dirty="0" smtClean="0"/>
            </a:br>
            <a:r>
              <a:rPr lang="ru-RU" sz="2400" dirty="0" smtClean="0"/>
              <a:t>в 9 классе – 68 часов (2 часа в неделю).</a:t>
            </a:r>
            <a:endParaRPr lang="ru-RU" sz="2400" dirty="0"/>
          </a:p>
        </p:txBody>
      </p:sp>
      <p:pic>
        <p:nvPicPr>
          <p:cNvPr id="5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4" y="379828"/>
            <a:ext cx="1519310" cy="111510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3326" y="393896"/>
            <a:ext cx="1418905" cy="1012874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6143518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0326" y="348793"/>
            <a:ext cx="8609428" cy="267576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 smtClean="0"/>
              <a:t>Программа по предмету «Труд (технология)» строится по модульному принципу и включает обязательные для изучения инвариантные модули, реализуемые в рамках, отведенных на учебный предмет часов 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(«</a:t>
            </a:r>
            <a:r>
              <a:rPr lang="ru-RU" sz="2200" dirty="0" smtClean="0"/>
              <a:t>Производство и технологии», «Компьютерная графика. Черчение», «Робототехника», </a:t>
            </a:r>
            <a:r>
              <a:rPr lang="ru-RU" sz="2200" dirty="0" smtClean="0"/>
              <a:t>«3D-моделирование, </a:t>
            </a:r>
            <a:r>
              <a:rPr lang="ru-RU" sz="2200" dirty="0" err="1" smtClean="0"/>
              <a:t>прототипирование</a:t>
            </a:r>
            <a:r>
              <a:rPr lang="ru-RU" sz="2200" dirty="0" smtClean="0"/>
              <a:t>, </a:t>
            </a:r>
            <a:r>
              <a:rPr lang="ru-RU" sz="2200" i="1" dirty="0" smtClean="0"/>
              <a:t>макетирование»), </a:t>
            </a:r>
            <a:endParaRPr lang="ru-RU" sz="2200" i="1" dirty="0" smtClean="0"/>
          </a:p>
          <a:p>
            <a:pPr>
              <a:buNone/>
            </a:pPr>
            <a:r>
              <a:rPr lang="ru-RU" sz="2200" i="1" dirty="0" smtClean="0"/>
              <a:t>и </a:t>
            </a:r>
            <a:r>
              <a:rPr lang="ru-RU" sz="2200" i="1" dirty="0" smtClean="0"/>
              <a:t>вариативные модули, разработанные по запросу участников образовательных отношений, в соответствии с этнокультурными и региональными особенностями, углубленным изучением отдельных тем инвариантных модулей («Автоматизированные системы», «Животноводство», «Растениеводство» и др</a:t>
            </a:r>
            <a:r>
              <a:rPr lang="ru-RU" sz="2200" i="1" dirty="0" smtClean="0"/>
              <a:t>.).</a:t>
            </a:r>
          </a:p>
          <a:p>
            <a:pPr>
              <a:buNone/>
            </a:pPr>
            <a:r>
              <a:rPr lang="ru-RU" sz="2400" i="1" dirty="0" smtClean="0">
                <a:hlinkClick r:id="rId2"/>
              </a:rPr>
              <a:t>      Приказ </a:t>
            </a:r>
            <a:r>
              <a:rPr lang="ru-RU" sz="2400" i="1" dirty="0" smtClean="0">
                <a:hlinkClick r:id="rId2"/>
              </a:rPr>
              <a:t>Министерства просвещения Российской </a:t>
            </a:r>
            <a:r>
              <a:rPr lang="ru-RU" sz="2400" i="1" dirty="0" smtClean="0">
                <a:hlinkClick r:id="rId2"/>
              </a:rPr>
              <a:t>       Федерации </a:t>
            </a:r>
            <a:r>
              <a:rPr lang="ru-RU" sz="2400" i="1" dirty="0" smtClean="0">
                <a:hlinkClick r:id="rId2"/>
              </a:rPr>
              <a:t>от 19.02.2024 года, № 110</a:t>
            </a:r>
            <a:endParaRPr lang="ru-RU" sz="2400" dirty="0"/>
          </a:p>
        </p:txBody>
      </p:sp>
      <p:pic>
        <p:nvPicPr>
          <p:cNvPr id="18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814" y="379828"/>
            <a:ext cx="1519310" cy="1378634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19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25686" y="393896"/>
            <a:ext cx="1666545" cy="1153550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6143518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milyu\OneDrive\Рабочий стол\5 класс 2024-25\Скриншот 17-09-2024 19.03.4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452" y="0"/>
            <a:ext cx="10958733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596" y="295422"/>
            <a:ext cx="8271804" cy="133643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Необходимость </a:t>
            </a:r>
            <a:r>
              <a:rPr lang="ru-RU" b="1" dirty="0" smtClean="0">
                <a:solidFill>
                  <a:schemeClr val="tx1"/>
                </a:solidFill>
              </a:rPr>
              <a:t>переименования предмета  в </a:t>
            </a:r>
            <a:r>
              <a:rPr lang="ru-RU" b="1" dirty="0" smtClean="0">
                <a:solidFill>
                  <a:schemeClr val="tx1"/>
                </a:solidFill>
              </a:rPr>
              <a:t>«Труд (</a:t>
            </a:r>
            <a:r>
              <a:rPr lang="ru-RU" b="1" dirty="0" smtClean="0">
                <a:solidFill>
                  <a:schemeClr val="tx1"/>
                </a:solidFill>
              </a:rPr>
              <a:t>технология)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96086"/>
            <a:ext cx="9915638" cy="4501662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Необходимость в уточнении названия предмета и переименовании в «Труд (технология)» ,возникла в связи с усилением </a:t>
            </a:r>
            <a:r>
              <a:rPr lang="ru-RU" sz="2400" dirty="0" err="1" smtClean="0"/>
              <a:t>профориентационной</a:t>
            </a:r>
            <a:r>
              <a:rPr lang="ru-RU" sz="2400" dirty="0" smtClean="0"/>
              <a:t>  направленности предмета, наличием огромного воспитательного потенциала предмета для развития у школьников привычки к систематическому труду. 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r>
              <a:rPr lang="ru-RU" sz="2400" dirty="0" smtClean="0"/>
              <a:t>Одной из ведущих целей реализации программы по предмету «Труд (технология)» была и остается подготовка подрастающего поколения к выбору профессии, к трудовой деятельности, воспитание человека труда, так как влияние осознанного и ответственного труда на формирование интеллектуальной, нравственной позиции достойного гражданина страны сложно переоценить. </a:t>
            </a:r>
          </a:p>
          <a:p>
            <a:pPr>
              <a:buNone/>
            </a:pPr>
            <a:endParaRPr lang="ru-RU" sz="2400" dirty="0" smtClean="0"/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2400" dirty="0"/>
          </a:p>
        </p:txBody>
      </p:sp>
      <p:pic>
        <p:nvPicPr>
          <p:cNvPr id="4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3" y="379828"/>
            <a:ext cx="1688121" cy="130829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3483" y="253217"/>
            <a:ext cx="1716259" cy="123795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8613854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9565" y="25138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2868" y="534573"/>
            <a:ext cx="8454683" cy="60069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Трудовое обучение не означает ограничение обучающихся освоением знаний и умений по ручной обработке материалов, напротив, современное понимание труда предполагает знание и применение современных цифровых технологий в трудовой деятельности, понимание технологических процессов в быту, на производстве, в искусстве, экономике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Программа составлена на основе модульного принципа построения учебного материала и допускает вариативный подход к очередности изучения модулей, принципам компоновки учебных тем, форм и методов освоения содержания. </a:t>
            </a:r>
            <a:endParaRPr lang="ru-RU" sz="24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Может </a:t>
            </a:r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быть изменен порядок изучения модулей, возможно перераспределение учебного времени между модулями (при сохранении общего количества учебных часов).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1" y="295422"/>
            <a:ext cx="1452148" cy="1125416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6025" y="253217"/>
            <a:ext cx="1423717" cy="1026943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707183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837" y="196948"/>
            <a:ext cx="9048919" cy="123795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Изменения в распределении часов по учебному предмету «Труд (технология)» по сравнению с предметом «Технология»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194" y="2507530"/>
            <a:ext cx="9294829" cy="39404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1265" name="Picture 1" descr="C:\Users\milyu\OneDrive\Рабочий стол\5 класс 2024-25\Скриншот 17-09-2024 18.54.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2363" y="1645920"/>
            <a:ext cx="9312812" cy="521208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7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813" y="379828"/>
            <a:ext cx="1406769" cy="109024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8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1990" y="253217"/>
            <a:ext cx="1657752" cy="119575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4749034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837" y="196948"/>
            <a:ext cx="9048919" cy="123795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Изменения в распределении часов по учебному предмету «Труд (технология)» по сравнению с предметом «Технология»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194" y="2507530"/>
            <a:ext cx="9294829" cy="39404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7" name="Picture 10" descr="C:\Users\milyu\OneDrive\Рабочий стол\5 класс 2024-25\Скриншот 17-09-2024 17.52.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3" y="379828"/>
            <a:ext cx="1406769" cy="109024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8" name="Picture 9" descr="C:\Users\milyu\OneDrive\Рабочий стол\5 класс 2024-25\Скриншот 17-09-2024 17.51.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1990" y="253217"/>
            <a:ext cx="1657752" cy="1195755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  <p:pic>
        <p:nvPicPr>
          <p:cNvPr id="37890" name="Picture 2" descr="C:\Users\milyu\OneDrive\Рабочий стол\5 класс 2024-25\Скриншот 17-09-2024 19.16.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130" y="2025748"/>
            <a:ext cx="10100602" cy="319336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4749034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454</TotalTime>
  <Words>569</Words>
  <Application>Microsoft Office PowerPoint</Application>
  <PresentationFormat>Произвольный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Грань</vt:lpstr>
      <vt:lpstr>Требования к структуре и содержанию рабочих программ в 2024-2025 учебном году -предмет Труд (технология). ( ФГОС третьего поколения ) Особенности разработки рабочих программ по Труду (технологии).  </vt:lpstr>
      <vt:lpstr>Слайд 2</vt:lpstr>
      <vt:lpstr>Слайд 3</vt:lpstr>
      <vt:lpstr>Слайд 4</vt:lpstr>
      <vt:lpstr>Слайд 5</vt:lpstr>
      <vt:lpstr>Необходимость переименования предмета  в «Труд (технология)</vt:lpstr>
      <vt:lpstr> </vt:lpstr>
      <vt:lpstr>Изменения в распределении часов по учебному предмету «Труд (технология)» по сравнению с предметом «Технология» </vt:lpstr>
      <vt:lpstr>Изменения в распределении часов по учебному предмету «Труд (технология)» по сравнению с предметом «Технология» </vt:lpstr>
      <vt:lpstr>Слайд 10</vt:lpstr>
      <vt:lpstr> </vt:lpstr>
      <vt:lpstr> </vt:lpstr>
      <vt:lpstr>Слайд 13</vt:lpstr>
      <vt:lpstr>Слайд 14</vt:lpstr>
      <vt:lpstr>Слайд 15</vt:lpstr>
      <vt:lpstr>Разработка программы по предмету труд ( технология)</vt:lpstr>
      <vt:lpstr>Слайд 17</vt:lpstr>
      <vt:lpstr>Слайд 18</vt:lpstr>
      <vt:lpstr>Слайд 19</vt:lpstr>
      <vt:lpstr>Учебный проект</vt:lpstr>
      <vt:lpstr>Оснащению предметного кабинета по труду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Предприниматеьство и предприниматель</dc:title>
  <dc:creator>Владимир Милюсин</dc:creator>
  <cp:lastModifiedBy>Владимир Милюсин</cp:lastModifiedBy>
  <cp:revision>43</cp:revision>
  <dcterms:created xsi:type="dcterms:W3CDTF">2023-09-12T15:37:36Z</dcterms:created>
  <dcterms:modified xsi:type="dcterms:W3CDTF">2024-09-17T18:40:43Z</dcterms:modified>
</cp:coreProperties>
</file>