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1" r:id="rId3"/>
    <p:sldId id="304" r:id="rId4"/>
    <p:sldId id="306" r:id="rId5"/>
    <p:sldId id="290" r:id="rId6"/>
    <p:sldId id="291" r:id="rId7"/>
    <p:sldId id="285" r:id="rId8"/>
    <p:sldId id="310" r:id="rId9"/>
    <p:sldId id="293" r:id="rId10"/>
    <p:sldId id="312" r:id="rId11"/>
    <p:sldId id="313" r:id="rId12"/>
    <p:sldId id="314" r:id="rId13"/>
    <p:sldId id="316" r:id="rId14"/>
    <p:sldId id="317" r:id="rId15"/>
    <p:sldId id="318" r:id="rId16"/>
    <p:sldId id="292" r:id="rId17"/>
    <p:sldId id="308" r:id="rId18"/>
    <p:sldId id="30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F2791D-7AA4-4D59-9A0D-CF263F82B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ADB9EA3-6181-444F-B5D1-900421054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870881-30ED-4A95-838E-AD38EE9D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F3253A-145E-47BD-B064-D93AAA7D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8A581B-7A37-457F-8017-4E34A851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3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6D841F-167C-4838-86EE-ECABC074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F3C6570-E25E-4AA1-8B8F-D82B7BD8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05A1C6-E0C9-460A-AB0C-80BB41832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A70D0A-7E16-48B3-A473-77FF8625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36C51A-D9AA-4B88-9904-2C620073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8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468FA3F-101F-47BC-8C6A-AA4694B8F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E6C3F7D-0186-4185-8714-1DEDC8B93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942A17F-65A0-4DA1-BD7E-79195AFF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6E6769-4417-4330-A3A0-975DE6CC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3CA4F0-C887-4447-BA71-6017A1AB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9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AEB519-F1F3-4492-9144-6B260F30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11A05A-349C-4CCC-87C6-4989BB139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5428E4-DBCB-4D97-B626-7F416697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3010ED-DE91-45BE-983B-FCEC41E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8D350B-B83D-4888-862B-CBBC1231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7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7C76B6-4EAA-4CEE-B426-74FF0858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A5E5CA2-1F3B-4B6B-8171-81AB0412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F046009-247F-48EF-820C-3F0846D5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0AEFD8-8EDF-4C76-8BF9-6DCBFC46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6C646E-A561-4DE3-86D5-5D289683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B4ACF5-F231-47CF-8866-4ACDDC7C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01EA02-1174-4C67-A28B-2746074AA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B4BE24A-CBFB-43A1-8AD1-09D7B798C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07B2879-4216-4871-98B2-1E0E4856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00924A-6EC4-4041-8257-33071D28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1AD9FC-9F82-43B7-89FB-0171C41C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40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86CD7F-1AA4-47B9-9E5E-737FBE92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FB72EC-BEE2-4C1A-9063-AC98373F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83B63D-0541-41CE-9FC7-769A443CD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50AF4EA-94FC-4392-827D-2BA7AB09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EC399C6-9A2C-46B3-B9AF-6075C7596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ACFD19-BC64-43C0-8366-253F1218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181CD06-42A5-485D-89E6-024E168D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938108C-6FFB-4A02-9512-9E811F94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A9455-2CA5-4362-BC91-6C63E5FDE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97CBC3-35AA-41E3-9DC8-C6574442B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572C39-2E38-4577-BE3B-ACDBF1E7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FC6D18-CEB6-466E-A255-E868A585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0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BAE27AD-C181-4786-9A17-F527EF0E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9CE5B3A-3E20-4536-AEFF-03D238F9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404E3AF-89F9-4009-9609-09CEC847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EC1CE7-C160-4D83-94DA-14A0DDAF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375CDA-9E34-4593-B526-02E7CB64B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07A3BCC-DB81-4DF5-9CC5-9E8ABD5E3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510F706-A621-4E25-95AD-93594021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0663B7-083A-4BA5-9BED-85FA16FF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9D136D3-1264-4874-861E-7B96BF97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7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FC4783-A3DE-4611-B75D-B0125F3D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A0C7E34-86A8-4F31-B132-993D1DFE8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2D3BA45-E620-494F-B61C-58EEA399F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5B40C8-5FDD-47A5-80C2-D30EBEE5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9BD5BE1-380A-4799-99FB-CFB1326E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5A0CC2-A261-40D4-9FFE-0483430F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6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ACC2C5-A517-48A9-A913-C3023A00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0361B5A-CE7A-44BC-B3AB-C59CD3A4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7162A8-10F9-4AC9-BEC6-CEDFB89E1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E690-E7FF-4037-9157-2458A810EBC3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588491-ECC7-4CA6-A1F3-2A18386D8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BE1CE2-BF18-4115-BD9F-765F282CC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02C6-DF20-4E47-923A-201BC510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E2E1D5-CC1A-45E4-9B15-87CD378A5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015" y="1623832"/>
            <a:ext cx="9144000" cy="31967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4000" b="1" dirty="0"/>
              <a:t> О проведении</a:t>
            </a:r>
            <a:br>
              <a:rPr lang="ru-RU" sz="4000" b="1" dirty="0"/>
            </a:br>
            <a:r>
              <a:rPr lang="ru-RU" sz="4000" b="1" dirty="0"/>
              <a:t>  муниципального этапа</a:t>
            </a:r>
            <a:br>
              <a:rPr lang="ru-RU" sz="4000" b="1" dirty="0"/>
            </a:br>
            <a:r>
              <a:rPr lang="ru-RU" sz="4000" b="1" dirty="0"/>
              <a:t>региональной математической недели «Вершина», приуроченной ко Дню математика и дню рождения Н.И. Лобачевского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F446425-F59B-4EDC-A8F9-12BC5FBB09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71" y="926086"/>
            <a:ext cx="2235835" cy="342900"/>
          </a:xfrm>
          <a:prstGeom prst="rect">
            <a:avLst/>
          </a:prstGeom>
          <a:noFill/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5A84173-2E2F-4CA7-9BCF-4DA0745AD0A3}"/>
              </a:ext>
            </a:extLst>
          </p:cNvPr>
          <p:cNvSpPr txBox="1">
            <a:spLocks/>
          </p:cNvSpPr>
          <p:nvPr/>
        </p:nvSpPr>
        <p:spPr>
          <a:xfrm>
            <a:off x="1502015" y="5069149"/>
            <a:ext cx="9144000" cy="7368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/>
              <a:t>Соломатин Александр Михайлович, начальник отдела аналитики и экспертизы КУРО, канд. </a:t>
            </a:r>
            <a:r>
              <a:rPr lang="ru-RU" sz="2000" b="1" dirty="0" err="1"/>
              <a:t>пед</a:t>
            </a:r>
            <a:r>
              <a:rPr lang="ru-RU" sz="2000" b="1" dirty="0"/>
              <a:t>. наук, доцент, почетный работник общего образования РФ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902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инструкция для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746"/>
            <a:ext cx="10515600" cy="450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4. </a:t>
            </a:r>
            <a:r>
              <a:rPr lang="ru-RU" sz="2000" dirty="0"/>
              <a:t>После того как участники команд и наблюдатели займут свои места, перед началом эстафеты </a:t>
            </a:r>
            <a:r>
              <a:rPr lang="ru-RU" sz="2000" b="1" dirty="0"/>
              <a:t>проинструктируйте</a:t>
            </a:r>
            <a:r>
              <a:rPr lang="ru-RU" sz="2000" dirty="0"/>
              <a:t> команды следующим образом:</a:t>
            </a:r>
          </a:p>
          <a:p>
            <a:pPr marL="0" indent="0">
              <a:buNone/>
            </a:pPr>
            <a:r>
              <a:rPr lang="ru-RU" sz="2000" i="1" dirty="0"/>
              <a:t>«Уважаемые участники команды! После старта эстафеты вы одновременно приступите к выполнению предложенных вам задач. После выполнения задачи вы передаете лист с задачами обучающемуся следующего класса, который решает «свою» задачу, используя ответ, полученный предыдущим участником. Затем листы с решенными задачами и записанными ответами передаются далее по цепочке.</a:t>
            </a:r>
          </a:p>
          <a:p>
            <a:pPr marL="0" indent="0">
              <a:buNone/>
            </a:pPr>
            <a:r>
              <a:rPr lang="ru-RU" sz="2000" i="1" dirty="0"/>
              <a:t>Некоторые задачи вы будете решать как обычно.  </a:t>
            </a:r>
          </a:p>
          <a:p>
            <a:pPr marL="0" indent="0">
              <a:buNone/>
            </a:pPr>
            <a:r>
              <a:rPr lang="ru-RU" sz="2000" i="1" dirty="0"/>
              <a:t>Вместе с тем, в тексте большинства задач вы увидите букву </a:t>
            </a:r>
            <a:r>
              <a:rPr lang="ru-RU" sz="2000" b="1" i="1" dirty="0"/>
              <a:t>М. </a:t>
            </a:r>
            <a:r>
              <a:rPr lang="ru-RU" sz="2000" i="1" dirty="0"/>
              <a:t>Для решения таких задач будет необходимо использовать ответы других членов команд. </a:t>
            </a:r>
          </a:p>
          <a:p>
            <a:pPr marL="0" indent="0">
              <a:buNone/>
            </a:pPr>
            <a:r>
              <a:rPr lang="ru-RU" sz="2000" i="1" dirty="0"/>
              <a:t>Например, для того чтобы решить такую задачу, 6-класснику в текст задачи, обозначенный буквой </a:t>
            </a:r>
            <a:r>
              <a:rPr lang="ru-RU" sz="2000" b="1" i="1" dirty="0"/>
              <a:t>М, </a:t>
            </a:r>
            <a:r>
              <a:rPr lang="ru-RU" sz="2000" i="1" dirty="0"/>
              <a:t>нужно вставить ответ 5-классника, записанный на этом же листе с задачами.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4203247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инструкция для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49"/>
            <a:ext cx="10515600" cy="27714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/>
              <a:t>Таким образом, ответ на решение предыдущей задачи каждый участник вставляет в текст своей задачи, приступает к ее решению, обязательно записывает ответ, и передает лист с задачами другому члену команды.</a:t>
            </a:r>
          </a:p>
          <a:p>
            <a:pPr marL="0" indent="0">
              <a:buNone/>
            </a:pPr>
            <a:r>
              <a:rPr lang="ru-RU" sz="2000" i="1" dirty="0"/>
              <a:t>После того, как 10-классник решит финальную задачу каждой линейки (всего таких линеек у 10-классника будет восемь), он передает ее наблюдателю. </a:t>
            </a:r>
          </a:p>
          <a:p>
            <a:pPr marL="0" indent="0">
              <a:buNone/>
            </a:pPr>
            <a:r>
              <a:rPr lang="ru-RU" sz="2000" i="1" dirty="0"/>
              <a:t>Если в ходе выполнения задач у вас будут возникать вопросы или затруднения, обращайтесь к наблюдателю».</a:t>
            </a:r>
          </a:p>
        </p:txBody>
      </p:sp>
    </p:spTree>
    <p:extLst>
      <p:ext uri="{BB962C8B-B14F-4D97-AF65-F5344CB8AC3E}">
        <p14:creationId xmlns:p14="http://schemas.microsoft.com/office/powerpoint/2010/main" val="381823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подробная 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42"/>
            <a:ext cx="10515600" cy="450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5. Объявите старт эстафеты. </a:t>
            </a:r>
          </a:p>
          <a:p>
            <a:pPr marL="0" indent="0">
              <a:buNone/>
            </a:pPr>
            <a:r>
              <a:rPr lang="ru-RU" sz="2000" dirty="0"/>
              <a:t>Каждый наблюдатель фиксирует фактическое время начала и окончания работы «своей» команды на листе бумаги. Он также оказывает организационную помощь членам команды в случае возникновения затруднений и отмечает факты помощи членов команд друг другу при решении задач. </a:t>
            </a:r>
          </a:p>
          <a:p>
            <a:pPr marL="0" indent="0">
              <a:buNone/>
            </a:pPr>
            <a:r>
              <a:rPr lang="ru-RU" sz="2000" dirty="0"/>
              <a:t>Наблюдатели осуществляют сбор листов с решениями задач. Время окончания работы </a:t>
            </a:r>
            <a:r>
              <a:rPr lang="ru-RU" sz="2000" b="1" dirty="0"/>
              <a:t>команды</a:t>
            </a:r>
            <a:r>
              <a:rPr lang="ru-RU" sz="2000" dirty="0"/>
              <a:t> фиксируется после получения последнего листа с задачами от обучающегося 10-го класса. </a:t>
            </a:r>
          </a:p>
          <a:p>
            <a:pPr marL="0" indent="0">
              <a:buNone/>
            </a:pPr>
            <a:r>
              <a:rPr lang="ru-RU" sz="2000" b="1" dirty="0"/>
              <a:t>6. Проконтролируйте, </a:t>
            </a:r>
            <a:r>
              <a:rPr lang="ru-RU" sz="2000" dirty="0"/>
              <a:t>чтобы все наблюдатели передали листы с ответами в жюри.</a:t>
            </a:r>
          </a:p>
        </p:txBody>
      </p:sp>
    </p:spTree>
    <p:extLst>
      <p:ext uri="{BB962C8B-B14F-4D97-AF65-F5344CB8AC3E}">
        <p14:creationId xmlns:p14="http://schemas.microsoft.com/office/powerpoint/2010/main" val="80887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подробная 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42"/>
            <a:ext cx="10515600" cy="450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7. На ваше усмотрение, </a:t>
            </a:r>
            <a:r>
              <a:rPr lang="ru-RU" sz="2000" dirty="0"/>
              <a:t>продумайте, чем занять участников команд после окончания эстафеты на время работы жюри (до объявления результатов).</a:t>
            </a:r>
          </a:p>
          <a:p>
            <a:pPr marL="0" indent="0">
              <a:buNone/>
            </a:pPr>
            <a:r>
              <a:rPr lang="ru-RU" sz="2000" b="1" dirty="0"/>
              <a:t>8. Дополнительно </a:t>
            </a:r>
            <a:r>
              <a:rPr lang="ru-RU" sz="2000" dirty="0"/>
              <a:t>проинформируйте жюри, что правильным ответом выполнения каждой линейки задач является итоговый, финальный ответ 10-классника.</a:t>
            </a:r>
          </a:p>
          <a:p>
            <a:pPr marL="0" indent="0">
              <a:buNone/>
            </a:pPr>
            <a:r>
              <a:rPr lang="ru-RU" sz="2000" i="1" dirty="0"/>
              <a:t>Примечание: </a:t>
            </a:r>
            <a:r>
              <a:rPr lang="ru-RU" sz="2000" dirty="0"/>
              <a:t>в ключах для членов жюри представлены правильные ответы и по другим задачам, которые могут в дальнейшем использоваться для анализа вариантов и логики решения всех задач эстафеты.</a:t>
            </a:r>
          </a:p>
          <a:p>
            <a:pPr marL="0" indent="0">
              <a:buNone/>
            </a:pPr>
            <a:r>
              <a:rPr lang="ru-RU" sz="2000" b="1" dirty="0"/>
              <a:t>9. Таким образом, </a:t>
            </a:r>
            <a:r>
              <a:rPr lang="ru-RU" sz="2000" dirty="0"/>
              <a:t>победителем объявляется команда, которая получила максимальное число итоговых правильных ответов при выполнении восьми линеек задач за минимальное затраченное время на их решение. </a:t>
            </a:r>
          </a:p>
          <a:p>
            <a:pPr marL="0" indent="0">
              <a:buNone/>
            </a:pPr>
            <a:r>
              <a:rPr lang="ru-RU" sz="2000" dirty="0"/>
              <a:t>Если команды получают одинаковое число итоговых правильных ответов, учитывается время, потраченное командами на выполнение заданий. Кроме того, жюри может учитывать факты помощи членам команд при решении задач.</a:t>
            </a:r>
          </a:p>
        </p:txBody>
      </p:sp>
    </p:spTree>
    <p:extLst>
      <p:ext uri="{BB962C8B-B14F-4D97-AF65-F5344CB8AC3E}">
        <p14:creationId xmlns:p14="http://schemas.microsoft.com/office/powerpoint/2010/main" val="1022762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подробная 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42"/>
            <a:ext cx="10515600" cy="450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10. Организуйте </a:t>
            </a:r>
            <a:r>
              <a:rPr lang="ru-RU" sz="2000" dirty="0"/>
              <a:t>выдачу сертификатов всем участникам муниципального этапа и награждение команды-победителя.</a:t>
            </a:r>
          </a:p>
          <a:p>
            <a:pPr marL="0" indent="0">
              <a:buNone/>
            </a:pPr>
            <a:r>
              <a:rPr lang="ru-RU" sz="2000" dirty="0"/>
              <a:t>Награждение команд, занявших 2-е и 3-е место, а также вручение специальных призов, проводится по усмотрению организаторов муниципального этапа.</a:t>
            </a:r>
          </a:p>
          <a:p>
            <a:pPr marL="0" indent="0">
              <a:buNone/>
            </a:pPr>
            <a:r>
              <a:rPr lang="ru-RU" sz="2000" b="1" dirty="0"/>
              <a:t>11. После объявления </a:t>
            </a:r>
            <a:r>
              <a:rPr lang="ru-RU" sz="2000" dirty="0"/>
              <a:t>команды-победителя муниципальный координатор оперативно отправляет в КУРО данные, </a:t>
            </a:r>
            <a:r>
              <a:rPr lang="ru-RU" sz="2000" b="1" dirty="0"/>
              <a:t>заполнив Яндекс-форму </a:t>
            </a:r>
            <a:r>
              <a:rPr lang="ru-RU" sz="2000" dirty="0"/>
              <a:t>(адрес будет направлен муниципальным координаторам)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Указанные данные необходимо направить в КУРО </a:t>
            </a:r>
            <a:r>
              <a:rPr lang="ru-RU" sz="2000" b="1" dirty="0"/>
              <a:t>до 16.00 часов 06.12.2024</a:t>
            </a:r>
          </a:p>
        </p:txBody>
      </p:sp>
    </p:spTree>
    <p:extLst>
      <p:ext uri="{BB962C8B-B14F-4D97-AF65-F5344CB8AC3E}">
        <p14:creationId xmlns:p14="http://schemas.microsoft.com/office/powerpoint/2010/main" val="1732341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электронная форма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F8A90D-89BF-4903-825F-2D05E04AA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8" t="36246" r="30898" b="6537"/>
          <a:stretch/>
        </p:blipFill>
        <p:spPr>
          <a:xfrm>
            <a:off x="3524434" y="1109709"/>
            <a:ext cx="4669655" cy="3923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3D381D-846F-45BE-99E3-E610DEEF81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01" t="57476" r="31408" b="19741"/>
          <a:stretch/>
        </p:blipFill>
        <p:spPr>
          <a:xfrm>
            <a:off x="3524434" y="5033639"/>
            <a:ext cx="4607511" cy="15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5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Общеобразовательные организации - площадки проведения муниципального этапа РМН «Вершина»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454"/>
            <a:ext cx="10515600" cy="40127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200" dirty="0"/>
              <a:t>Создают условия для комфортной командной работы обучающихся и объективной оценки полученных результатов, в том числе:</a:t>
            </a:r>
          </a:p>
          <a:p>
            <a:r>
              <a:rPr lang="ru-RU" sz="4200" dirty="0"/>
              <a:t>обеспечивают размещение команд-участников муниципального этапа РМН «Вершина» и их сопровождающих</a:t>
            </a:r>
          </a:p>
          <a:p>
            <a:r>
              <a:rPr lang="ru-RU" sz="4200" dirty="0"/>
              <a:t>решают вопросы размещения автотранспорта, на котором прибыли команды обучающихся</a:t>
            </a:r>
          </a:p>
          <a:p>
            <a:r>
              <a:rPr lang="ru-RU" sz="4200" dirty="0"/>
              <a:t>осуществляют подготовку помещения для проведения муниципального этапа</a:t>
            </a:r>
          </a:p>
          <a:p>
            <a:r>
              <a:rPr lang="ru-RU" sz="4200" dirty="0"/>
              <a:t>осуществляют подготовку (совместно с муниципальным координатором) раздаточных материалов для команд обучающихся (задачи, бланки ответов, чистые листы бумаги для решения задач)</a:t>
            </a:r>
          </a:p>
        </p:txBody>
      </p:sp>
    </p:spTree>
    <p:extLst>
      <p:ext uri="{BB962C8B-B14F-4D97-AF65-F5344CB8AC3E}">
        <p14:creationId xmlns:p14="http://schemas.microsoft.com/office/powerpoint/2010/main" val="300571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Региональный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78"/>
            <a:ext cx="10515600" cy="4363883"/>
          </a:xfrm>
        </p:spPr>
        <p:txBody>
          <a:bodyPr>
            <a:normAutofit/>
          </a:bodyPr>
          <a:lstStyle/>
          <a:p>
            <a:r>
              <a:rPr lang="ru-RU" sz="2000" dirty="0"/>
              <a:t>Состоится в субботу, 7 декабря 2024 года, 12.00 в РУКО (главный корпус)</a:t>
            </a:r>
          </a:p>
          <a:p>
            <a:r>
              <a:rPr lang="ru-RU" sz="2000" dirty="0"/>
              <a:t>В региональном этапе очно участвуют капитаны победивших на муниципальном этапе команд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Капитан: </a:t>
            </a:r>
          </a:p>
          <a:p>
            <a:r>
              <a:rPr lang="ru-RU" sz="2000" dirty="0"/>
              <a:t>должен быть готов к решению задач для 10-классника</a:t>
            </a:r>
          </a:p>
          <a:p>
            <a:r>
              <a:rPr lang="ru-RU" sz="2000" dirty="0"/>
              <a:t>должен быть готов к решению тематических и творческих математических задач</a:t>
            </a:r>
          </a:p>
          <a:p>
            <a:r>
              <a:rPr lang="ru-RU" sz="2000" dirty="0"/>
              <a:t>иметь опыт участия в интеллектуальных соревнованиях (большое значение будет иметь правильность решения задач и скорость решения)</a:t>
            </a:r>
          </a:p>
          <a:p>
            <a:r>
              <a:rPr lang="ru-RU" sz="2000" dirty="0"/>
              <a:t>обладать стрессоустойчивостью (после каждого тура будет отсеиваться значительное число участников)</a:t>
            </a:r>
          </a:p>
          <a:p>
            <a:endParaRPr lang="ru-RU" sz="2000" dirty="0"/>
          </a:p>
          <a:p>
            <a:endParaRPr lang="ru-RU" sz="3500" dirty="0"/>
          </a:p>
          <a:p>
            <a:endParaRPr lang="ru-RU" sz="8000" dirty="0"/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1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78"/>
            <a:ext cx="10515600" cy="4363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Спасибо за внимание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dirty="0"/>
              <a:t>Соломатин Александр Михайлович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3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3 этапа РМН «Вершина»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4DB17B91-E5A0-429E-9407-7A967F234A50}"/>
              </a:ext>
            </a:extLst>
          </p:cNvPr>
          <p:cNvSpPr txBox="1">
            <a:spLocks/>
          </p:cNvSpPr>
          <p:nvPr/>
        </p:nvSpPr>
        <p:spPr>
          <a:xfrm>
            <a:off x="838200" y="3170846"/>
            <a:ext cx="10515600" cy="51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 этап </a:t>
            </a:r>
            <a:r>
              <a:rPr lang="ru-RU" dirty="0"/>
              <a:t>– муниципальный (</a:t>
            </a:r>
            <a:r>
              <a:rPr lang="ru-RU" b="1" dirty="0"/>
              <a:t>командная эстафета</a:t>
            </a:r>
            <a:r>
              <a:rPr lang="ru-RU" dirty="0"/>
              <a:t>)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F610E6F7-980E-48E6-9B67-CBC7AA6D0C87}"/>
              </a:ext>
            </a:extLst>
          </p:cNvPr>
          <p:cNvSpPr txBox="1">
            <a:spLocks/>
          </p:cNvSpPr>
          <p:nvPr/>
        </p:nvSpPr>
        <p:spPr>
          <a:xfrm>
            <a:off x="838200" y="4279408"/>
            <a:ext cx="10515600" cy="516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 этап </a:t>
            </a:r>
            <a:r>
              <a:rPr lang="ru-RU" dirty="0"/>
              <a:t>– региональный (</a:t>
            </a:r>
            <a:r>
              <a:rPr lang="ru-RU" b="1" dirty="0"/>
              <a:t>конкурс капитанов </a:t>
            </a:r>
            <a:r>
              <a:rPr lang="ru-RU" dirty="0"/>
              <a:t>на базе КУРО)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C770E968-BCD2-45C4-A703-1DAB4538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308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 этап </a:t>
            </a:r>
            <a:r>
              <a:rPr lang="ru-RU" dirty="0"/>
              <a:t>– школьный (</a:t>
            </a:r>
            <a:r>
              <a:rPr lang="ru-RU" b="1" dirty="0"/>
              <a:t>состоялся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8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04612" cy="391822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После завершения школьного этапа Организационный комитет (КУРО) на основании данных ФГИС «Моя школа» формирует рейтинг  школ по городским округам по доле охвата обучающихся 5-10 классов (не более 10 школ). </a:t>
            </a:r>
          </a:p>
          <a:p>
            <a:r>
              <a:rPr lang="ru-RU" dirty="0"/>
              <a:t>Школа, получившая право по итогам рейтинга на направление школьной команды на муниципальный этап:</a:t>
            </a:r>
          </a:p>
          <a:p>
            <a:r>
              <a:rPr lang="ru-RU" dirty="0"/>
              <a:t>самостоятельно формирует команду, в состав которой входят 6 обучающихся: по одному от каждой параллели 5, 6, 7, 8, 9, 10 </a:t>
            </a:r>
            <a:r>
              <a:rPr lang="ru-RU" i="1" dirty="0"/>
              <a:t>(продумайте вариант с запасными участниками) </a:t>
            </a:r>
          </a:p>
          <a:p>
            <a:r>
              <a:rPr lang="ru-RU" dirty="0"/>
              <a:t>для участия в муниципальном этапе готовится атрибутика (кепка, футболка и др.) с использованием бренд-бука</a:t>
            </a:r>
          </a:p>
          <a:p>
            <a:r>
              <a:rPr lang="ru-RU" dirty="0"/>
              <a:t>определяется ответственный за сопровождение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27225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4612" cy="346546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Муниципальный этап проводится в очном формате на базе школ – участников проекта «Математические классы Подмосковья», школ-флагманов. </a:t>
            </a:r>
          </a:p>
          <a:p>
            <a:r>
              <a:rPr lang="ru-RU" dirty="0"/>
              <a:t>Участники школьных команд выполняют задания, разработанные для 5-10 классов. </a:t>
            </a:r>
          </a:p>
          <a:p>
            <a:r>
              <a:rPr lang="ru-RU" dirty="0"/>
              <a:t>Определение команды-победителя осуществляется по сумме баллов за правильно решенные задачи с учетом затраченного времени. </a:t>
            </a:r>
          </a:p>
          <a:p>
            <a:r>
              <a:rPr lang="ru-RU" dirty="0"/>
              <a:t>По результатам муниципального этапа определяется одна команда-победитель. </a:t>
            </a:r>
          </a:p>
          <a:p>
            <a:r>
              <a:rPr lang="ru-RU" dirty="0"/>
              <a:t>Капитан команды-победителя (обучающийся 10 класса) направляется  на участие в региональном этапе РМН «Вершина».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52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организатор обеспечивает прохождение следующих контрольных точек: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19DD68B-9884-490A-8451-54DB349FF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543307"/>
              </p:ext>
            </p:extLst>
          </p:nvPr>
        </p:nvGraphicFramePr>
        <p:xfrm>
          <a:off x="950614" y="1825625"/>
          <a:ext cx="10403186" cy="466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3186">
                  <a:extLst>
                    <a:ext uri="{9D8B030D-6E8A-4147-A177-3AD203B41FA5}">
                      <a16:colId xmlns="" xmlns:a16="http://schemas.microsoft.com/office/drawing/2014/main" val="3630302986"/>
                    </a:ext>
                  </a:extLst>
                </a:gridCol>
              </a:tblGrid>
              <a:tr h="1014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После получения информации от КУРО о составе участников муниципального команда проводит консультирование школьных координаторов по вопросам подготовки школьных команд для участия в муниципальном этапе РМН «Вершина»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1905625"/>
                  </a:ext>
                </a:extLst>
              </a:tr>
              <a:tr h="811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Обеспечивает проведение муниципального этапа РМН «Вершина» совместно с администрацией общеобразовательной организации, являющейся площадкой для проведения муниципального этапа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9877521"/>
                  </a:ext>
                </a:extLst>
              </a:tr>
              <a:tr h="811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Осуществляет (совместно со школой – площадкой проведения муниципального этапа) подготовку раздаточных материалов для команд обучающихся (задачи, чистые листы бумаги для решения задач, ручки, карандаши)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5912332"/>
                  </a:ext>
                </a:extLst>
              </a:tr>
              <a:tr h="40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Обеспечивает работу наблюдателей, которые назначаются из числа сопровождающих других команд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2271101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Создает условия для работы жюри муниципального этапа, которое после анализа результатов определяет команду-победителя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6357342"/>
                  </a:ext>
                </a:extLst>
              </a:tr>
              <a:tr h="60877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Обеспечивает решение организационных вопросов направления капитанов команд – победителей муниципального этапа на региональный 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123111"/>
                  </a:ext>
                </a:extLst>
              </a:tr>
              <a:tr h="4058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Обеспечить сбор и последующее хранение информации о результатах муниципального этапа РМН «Вершина»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74662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EAC60EB4-3628-41EF-AFCF-B226DBC34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55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443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Жюри муниципального этапа РМН «Вершина»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22"/>
            <a:ext cx="10515600" cy="50119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5000" dirty="0"/>
              <a:t>Состав жюри муниципального этапа РМН «Вершина» (далее – жюри) назначается приказом руководителя муниципального органа управления образованием.</a:t>
            </a:r>
          </a:p>
          <a:p>
            <a:r>
              <a:rPr lang="ru-RU" sz="5000" dirty="0"/>
              <a:t>В состав жюри рекомендуется включать: учителей математики – участников проектов «Математические классы Подмосковья» и «Математическая школа полного дня»; муниципальных координаторов; представителей метод актива и ММС, МОО учителей математики; руководителей ШМО; учителей математики школ- площадкой для проведения муниципального этапа.</a:t>
            </a:r>
          </a:p>
          <a:p>
            <a:r>
              <a:rPr lang="ru-RU" sz="5000" dirty="0"/>
              <a:t>При определении состава жюри следует избегать конфликта интересов.</a:t>
            </a:r>
          </a:p>
          <a:p>
            <a:r>
              <a:rPr lang="ru-RU" sz="5000" dirty="0"/>
              <a:t>Численность состава жюри определяется по усмотрению муниципального органа управления образованием, но не может быть менее 7 человек.</a:t>
            </a:r>
          </a:p>
          <a:p>
            <a:r>
              <a:rPr lang="ru-RU" sz="5000" dirty="0"/>
              <a:t>В составе жюри назначается председатель, имеющий право решающего голоса, его заместитель, секретарь.</a:t>
            </a:r>
          </a:p>
          <a:p>
            <a:r>
              <a:rPr lang="ru-RU" sz="5000" dirty="0"/>
              <a:t>Жюри осуществляет объективную проверку результатов выполнения заданий командами-участниками, выявляет и объявляет команду-победителя.</a:t>
            </a:r>
          </a:p>
          <a:p>
            <a:r>
              <a:rPr lang="ru-RU" sz="5000" dirty="0"/>
              <a:t>Критерием определения команды-победителей является правильность выполнения заданий. Если команды получают одинаковое количество баллов, учитывается время, потраченное на выполнение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223910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подробная 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81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Вы получите две папки материалов для проведения Региональной математической недели «Вершина», приуроченной ко Дню математика и дню рождения Н.И. Лобачевского</a:t>
            </a:r>
          </a:p>
          <a:p>
            <a:pPr marL="0" indent="0">
              <a:buNone/>
            </a:pPr>
            <a:r>
              <a:rPr lang="ru-RU" dirty="0"/>
              <a:t>Папка </a:t>
            </a:r>
            <a:r>
              <a:rPr lang="ru-RU" b="1" dirty="0"/>
              <a:t>«Линейки для </a:t>
            </a:r>
            <a:r>
              <a:rPr lang="ru-RU" b="1" dirty="0" err="1"/>
              <a:t>мун</a:t>
            </a:r>
            <a:r>
              <a:rPr lang="ru-RU" b="1" dirty="0"/>
              <a:t> координаторов» </a:t>
            </a:r>
            <a:r>
              <a:rPr lang="ru-RU" dirty="0"/>
              <a:t>предназначена вам.</a:t>
            </a:r>
          </a:p>
          <a:p>
            <a:pPr marL="0" indent="0">
              <a:buNone/>
            </a:pPr>
            <a:r>
              <a:rPr lang="ru-RU" dirty="0"/>
              <a:t>Папку «</a:t>
            </a:r>
            <a:r>
              <a:rPr lang="ru-RU" b="1" dirty="0"/>
              <a:t>Задачи с ответами для жюри» </a:t>
            </a:r>
            <a:r>
              <a:rPr lang="ru-RU" dirty="0"/>
              <a:t>передайте председателю жюри муниципального этапа. Будьте внимательны – в этой папке даны ответы на все задачи муниципального этапа (утечка информации недопустима).</a:t>
            </a:r>
          </a:p>
          <a:p>
            <a:pPr marL="0" indent="0">
              <a:buNone/>
            </a:pPr>
            <a:r>
              <a:rPr lang="ru-RU" dirty="0"/>
              <a:t>Проинформируйте председателя жюри, что ему необходимо распечатать несколько (2-3) комплектов задач с ответами для оперативной проверки результатов работы школьных команд. </a:t>
            </a:r>
          </a:p>
          <a:p>
            <a:pPr marL="0" indent="0">
              <a:buNone/>
            </a:pPr>
            <a:r>
              <a:rPr lang="ru-RU" dirty="0"/>
              <a:t>Проинформируйте председателя жюри, что правильным ответом выполнения каждой линейки задач является итоговый, финальный ответ 10-классника. </a:t>
            </a:r>
          </a:p>
          <a:p>
            <a:pPr marL="0" indent="0">
              <a:buNone/>
            </a:pPr>
            <a:r>
              <a:rPr lang="ru-RU" dirty="0"/>
              <a:t>Проинформируйте председателя жюри, что ему необходимо подготовить итоговый протокол результатов выступления команд (форма протокола специально не устанавливается; вместе с тем, в нем необходимо указать число итоговых правильных ответов каждой команды и, при необходимости, время, потраченное командами на выполнение всех задач).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48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Муниципальный координатор: подробная инструкция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746"/>
            <a:ext cx="10515600" cy="450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Ваши действия по работе с папкой </a:t>
            </a:r>
            <a:r>
              <a:rPr lang="ru-RU" sz="2000" b="1" dirty="0"/>
              <a:t>«Линейки для </a:t>
            </a:r>
            <a:r>
              <a:rPr lang="ru-RU" sz="2000" b="1" dirty="0" err="1"/>
              <a:t>мун</a:t>
            </a:r>
            <a:r>
              <a:rPr lang="ru-RU" sz="2000" b="1" dirty="0"/>
              <a:t> координаторов».</a:t>
            </a:r>
          </a:p>
          <a:p>
            <a:pPr marL="0" indent="0">
              <a:buNone/>
            </a:pPr>
            <a:r>
              <a:rPr lang="ru-RU" sz="2000" dirty="0"/>
              <a:t>1</a:t>
            </a:r>
            <a:r>
              <a:rPr lang="ru-RU" sz="2000" b="1" dirty="0"/>
              <a:t>. Разархивируйте папку и распечатайте пакеты задач </a:t>
            </a:r>
            <a:r>
              <a:rPr lang="ru-RU" sz="2000" dirty="0"/>
              <a:t>для каждой команды на листах разного цвета. Число пакетов задач должно равняться числу команд – участников муниципального этапа + два резервных пакета (на случай непредвиденных обстоятельств).</a:t>
            </a:r>
          </a:p>
          <a:p>
            <a:pPr marL="0" indent="0">
              <a:buNone/>
            </a:pPr>
            <a:r>
              <a:rPr lang="ru-RU" sz="2000" b="1" dirty="0"/>
              <a:t>2. Каждая команда будет решать </a:t>
            </a:r>
            <a:r>
              <a:rPr lang="ru-RU" sz="2000" dirty="0"/>
              <a:t>задачи пакета, состоящего из 8 линеек, распечатанных на 8 листах разного цвета.</a:t>
            </a:r>
          </a:p>
          <a:p>
            <a:pPr marL="0" indent="0">
              <a:buNone/>
            </a:pPr>
            <a:r>
              <a:rPr lang="ru-RU" sz="2000" b="1" dirty="0"/>
              <a:t>3. Перед началом эстафеты </a:t>
            </a:r>
            <a:r>
              <a:rPr lang="ru-RU" sz="2000" dirty="0"/>
              <a:t>в помещении, подготовленном для проведения муниципального этапа, разложите распечатанные листы: линейки 1,2,3 – для 5-классника, по одной линейке – для всех остальных участников команды (файлы обозначены соответствующим образом: линейка для 6 класса, линейка для 7 класса и т.д.) </a:t>
            </a:r>
          </a:p>
          <a:p>
            <a:pPr marL="0" indent="0">
              <a:buNone/>
            </a:pPr>
            <a:r>
              <a:rPr lang="ru-RU" sz="2000" dirty="0"/>
              <a:t>Листы размещаются таким образом, чтобы тексты с задачами не были видны (текстом вниз).</a:t>
            </a:r>
          </a:p>
          <a:p>
            <a:pPr marL="0" indent="0">
              <a:buNone/>
            </a:pPr>
            <a:r>
              <a:rPr lang="ru-RU" sz="2000" dirty="0"/>
              <a:t>Обратите внимание: рядом с задачами должны находиться чистые листы для черновиков, ручки, карандаши. </a:t>
            </a:r>
          </a:p>
        </p:txBody>
      </p:sp>
    </p:spTree>
    <p:extLst>
      <p:ext uri="{BB962C8B-B14F-4D97-AF65-F5344CB8AC3E}">
        <p14:creationId xmlns:p14="http://schemas.microsoft.com/office/powerpoint/2010/main" val="247951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AC4E22-5BDC-4332-B1F4-C302ADDA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Примерная схема организации командной работы участников муниципального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0E6796-2FD7-4B56-B17E-CDA9DC994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278"/>
            <a:ext cx="10515600" cy="4363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42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B7FB726F-A303-45A8-8EC0-09058A59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6" t="24652" r="23908" b="33592"/>
          <a:stretch/>
        </p:blipFill>
        <p:spPr>
          <a:xfrm>
            <a:off x="1083077" y="1690688"/>
            <a:ext cx="8451540" cy="40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8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1567</Words>
  <Application>Microsoft Office PowerPoint</Application>
  <PresentationFormat>Произвольный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   О проведении   муниципального этапа региональной математической недели «Вершина», приуроченной ко Дню математика и дню рождения Н.И. Лобачевского </vt:lpstr>
      <vt:lpstr>3 этапа РМН «Вершина» </vt:lpstr>
      <vt:lpstr>Муниципальный этап</vt:lpstr>
      <vt:lpstr>Муниципальный этап</vt:lpstr>
      <vt:lpstr>Муниципальный организатор обеспечивает прохождение следующих контрольных точек:</vt:lpstr>
      <vt:lpstr>Жюри муниципального этапа РМН «Вершина»</vt:lpstr>
      <vt:lpstr>Муниципальный координатор: подробная инструкция</vt:lpstr>
      <vt:lpstr>Муниципальный координатор: подробная инструкция</vt:lpstr>
      <vt:lpstr>Примерная схема организации командной работы участников муниципального этапа</vt:lpstr>
      <vt:lpstr>Муниципальный координатор: инструкция для детей</vt:lpstr>
      <vt:lpstr>Муниципальный координатор: инструкция для детей</vt:lpstr>
      <vt:lpstr>Муниципальный координатор: подробная инструкция</vt:lpstr>
      <vt:lpstr>Муниципальный координатор: подробная инструкция</vt:lpstr>
      <vt:lpstr>Муниципальный координатор: подробная инструкция</vt:lpstr>
      <vt:lpstr>Муниципальный координатор: электронная форма </vt:lpstr>
      <vt:lpstr>Общеобразовательные организации - площадки проведения муниципального этапа РМН «Вершина»</vt:lpstr>
      <vt:lpstr>Региональный этап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Соломатин Александр Михайлович</dc:creator>
  <cp:lastModifiedBy>УМЦ</cp:lastModifiedBy>
  <cp:revision>80</cp:revision>
  <dcterms:created xsi:type="dcterms:W3CDTF">2024-10-17T04:48:01Z</dcterms:created>
  <dcterms:modified xsi:type="dcterms:W3CDTF">2025-04-08T15:50:36Z</dcterms:modified>
</cp:coreProperties>
</file>