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6" r:id="rId2"/>
  </p:sldMasterIdLst>
  <p:sldIdLst>
    <p:sldId id="278" r:id="rId3"/>
    <p:sldId id="285" r:id="rId4"/>
    <p:sldId id="279" r:id="rId5"/>
    <p:sldId id="280" r:id="rId6"/>
    <p:sldId id="281" r:id="rId7"/>
    <p:sldId id="282" r:id="rId8"/>
    <p:sldId id="283" r:id="rId9"/>
    <p:sldId id="284" r:id="rId10"/>
    <p:sldId id="265" r:id="rId11"/>
    <p:sldId id="266" r:id="rId12"/>
    <p:sldId id="267" r:id="rId13"/>
    <p:sldId id="268" r:id="rId14"/>
    <p:sldId id="275" r:id="rId15"/>
    <p:sldId id="274" r:id="rId16"/>
    <p:sldId id="273" r:id="rId17"/>
    <p:sldId id="272" r:id="rId18"/>
    <p:sldId id="271" r:id="rId19"/>
    <p:sldId id="276" r:id="rId20"/>
    <p:sldId id="277" r:id="rId21"/>
    <p:sldId id="262" r:id="rId22"/>
  </p:sldIdLst>
  <p:sldSz cx="20104100" cy="11309350"/>
  <p:notesSz cx="20104100" cy="11309350"/>
  <p:embeddedFontLst>
    <p:embeddedFont>
      <p:font typeface="Bookman Old Style" panose="02050604050505020204" pitchFamily="18" charset="0"/>
      <p:regular r:id="rId23"/>
      <p:bold r:id="rId24"/>
      <p:italic r:id="rId25"/>
      <p:boldItalic r:id="rId26"/>
    </p:embeddedFont>
    <p:embeddedFont>
      <p:font typeface="Druk Cyr" charset="-5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Neue Machina" panose="020B0604020202020204" charset="-52"/>
      <p:regular r:id="rId32"/>
      <p:bold r:id="rId33"/>
    </p:embeddedFont>
    <p:embeddedFont>
      <p:font typeface="Arial Black" panose="020B0A04020102020204" pitchFamily="34" charset="0"/>
      <p:bold r:id="rId3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911B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43"/>
  </p:normalViewPr>
  <p:slideViewPr>
    <p:cSldViewPr>
      <p:cViewPr varScale="1">
        <p:scale>
          <a:sx n="67" d="100"/>
          <a:sy n="67" d="100"/>
        </p:scale>
        <p:origin x="576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4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2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319222-5774-4295-9D37-415A8A8376F8}" type="doc">
      <dgm:prSet loTypeId="urn:microsoft.com/office/officeart/2005/8/layout/cycle7" loCatId="cycl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791408E2-90FD-48F5-81B1-7FFDE3B6CD81}">
      <dgm:prSet phldrT="[Текст]"/>
      <dgm:spPr/>
      <dgm:t>
        <a:bodyPr/>
        <a:lstStyle/>
        <a:p>
          <a:r>
            <a:rPr lang="ru-RU" b="1" dirty="0" smtClean="0">
              <a:solidFill>
                <a:srgbClr val="996633"/>
              </a:solidFill>
              <a:latin typeface="Arial Black" panose="020B0A04020102020204" pitchFamily="34" charset="0"/>
            </a:rPr>
            <a:t>Прогноз</a:t>
          </a:r>
          <a:endParaRPr lang="ru-RU" b="1" dirty="0">
            <a:solidFill>
              <a:srgbClr val="996633"/>
            </a:solidFill>
            <a:latin typeface="Arial Black" panose="020B0A04020102020204" pitchFamily="34" charset="0"/>
          </a:endParaRPr>
        </a:p>
      </dgm:t>
    </dgm:pt>
    <dgm:pt modelId="{25D23C26-33E9-46B0-BF04-D37F80D095D2}" type="parTrans" cxnId="{54F8549D-C528-45F5-8269-7EF528D4CF5F}">
      <dgm:prSet/>
      <dgm:spPr/>
      <dgm:t>
        <a:bodyPr/>
        <a:lstStyle/>
        <a:p>
          <a:endParaRPr lang="ru-RU"/>
        </a:p>
      </dgm:t>
    </dgm:pt>
    <dgm:pt modelId="{6B9841BA-9BB8-4B53-8EB2-E2600A7DA9D5}" type="sibTrans" cxnId="{54F8549D-C528-45F5-8269-7EF528D4CF5F}">
      <dgm:prSet/>
      <dgm:spPr/>
      <dgm:t>
        <a:bodyPr/>
        <a:lstStyle/>
        <a:p>
          <a:endParaRPr lang="ru-RU"/>
        </a:p>
      </dgm:t>
    </dgm:pt>
    <dgm:pt modelId="{A8C799F2-C935-4A44-9888-E17197EEAD5A}">
      <dgm:prSet phldrT="[Текст]"/>
      <dgm:spPr/>
      <dgm:t>
        <a:bodyPr/>
        <a:lstStyle/>
        <a:p>
          <a:r>
            <a:rPr lang="ru-RU" b="1" dirty="0" smtClean="0">
              <a:solidFill>
                <a:srgbClr val="996633"/>
              </a:solidFill>
              <a:latin typeface="Arial Black" panose="020B0A04020102020204" pitchFamily="34" charset="0"/>
            </a:rPr>
            <a:t>Образование</a:t>
          </a:r>
          <a:r>
            <a:rPr lang="ru-RU" dirty="0" smtClean="0">
              <a:solidFill>
                <a:srgbClr val="996633"/>
              </a:solidFill>
            </a:rPr>
            <a:t> </a:t>
          </a:r>
          <a:endParaRPr lang="ru-RU" dirty="0">
            <a:solidFill>
              <a:srgbClr val="996633"/>
            </a:solidFill>
          </a:endParaRPr>
        </a:p>
      </dgm:t>
    </dgm:pt>
    <dgm:pt modelId="{F8CFD7A3-0EBF-4F93-B39F-98434251EE8A}" type="parTrans" cxnId="{180CAF75-F878-4A7B-A43D-58E13B23BC83}">
      <dgm:prSet/>
      <dgm:spPr/>
      <dgm:t>
        <a:bodyPr/>
        <a:lstStyle/>
        <a:p>
          <a:endParaRPr lang="ru-RU"/>
        </a:p>
      </dgm:t>
    </dgm:pt>
    <dgm:pt modelId="{15A71D7D-8648-4FA6-958A-2FBDD89E2417}" type="sibTrans" cxnId="{180CAF75-F878-4A7B-A43D-58E13B23BC83}">
      <dgm:prSet/>
      <dgm:spPr/>
      <dgm:t>
        <a:bodyPr/>
        <a:lstStyle/>
        <a:p>
          <a:endParaRPr lang="ru-RU"/>
        </a:p>
      </dgm:t>
    </dgm:pt>
    <dgm:pt modelId="{F07784EA-7A74-4775-9C64-C60191B19DA0}">
      <dgm:prSet phldrT="[Текст]"/>
      <dgm:spPr/>
      <dgm:t>
        <a:bodyPr/>
        <a:lstStyle/>
        <a:p>
          <a:r>
            <a:rPr lang="ru-RU" b="1" dirty="0" smtClean="0">
              <a:solidFill>
                <a:srgbClr val="996633"/>
              </a:solidFill>
              <a:latin typeface="Arial Black" panose="020B0A04020102020204" pitchFamily="34" charset="0"/>
            </a:rPr>
            <a:t>Коммуникация</a:t>
          </a:r>
          <a:endParaRPr lang="ru-RU" b="1" dirty="0">
            <a:solidFill>
              <a:srgbClr val="996633"/>
            </a:solidFill>
            <a:latin typeface="Arial Black" panose="020B0A04020102020204" pitchFamily="34" charset="0"/>
          </a:endParaRPr>
        </a:p>
      </dgm:t>
    </dgm:pt>
    <dgm:pt modelId="{CE24745F-513E-49E1-95E6-B3FF81A70B4A}" type="parTrans" cxnId="{792E2E7D-74BE-45BF-B78C-EC70CD09C1C0}">
      <dgm:prSet/>
      <dgm:spPr/>
      <dgm:t>
        <a:bodyPr/>
        <a:lstStyle/>
        <a:p>
          <a:endParaRPr lang="ru-RU"/>
        </a:p>
      </dgm:t>
    </dgm:pt>
    <dgm:pt modelId="{B036E4B0-27FE-4D2B-B6F9-55E38D66027A}" type="sibTrans" cxnId="{792E2E7D-74BE-45BF-B78C-EC70CD09C1C0}">
      <dgm:prSet/>
      <dgm:spPr/>
      <dgm:t>
        <a:bodyPr/>
        <a:lstStyle/>
        <a:p>
          <a:endParaRPr lang="ru-RU"/>
        </a:p>
      </dgm:t>
    </dgm:pt>
    <dgm:pt modelId="{7E15D7A6-7E2A-45FD-84F6-B0ED26E45582}">
      <dgm:prSet phldrT="[Текст]"/>
      <dgm:spPr/>
      <dgm:t>
        <a:bodyPr/>
        <a:lstStyle/>
        <a:p>
          <a:r>
            <a:rPr lang="ru-RU" b="1" dirty="0" smtClean="0">
              <a:solidFill>
                <a:srgbClr val="996633"/>
              </a:solidFill>
              <a:latin typeface="Arial Black" panose="020B0A04020102020204" pitchFamily="34" charset="0"/>
            </a:rPr>
            <a:t>Диагностика</a:t>
          </a:r>
          <a:endParaRPr lang="ru-RU" b="1" dirty="0">
            <a:solidFill>
              <a:srgbClr val="996633"/>
            </a:solidFill>
            <a:latin typeface="Arial Black" panose="020B0A04020102020204" pitchFamily="34" charset="0"/>
          </a:endParaRPr>
        </a:p>
      </dgm:t>
    </dgm:pt>
    <dgm:pt modelId="{94A44945-BDD2-42F8-8A9D-B051EFD2EE6E}" type="parTrans" cxnId="{E3F6AE22-B112-463C-94AD-E20D0A0F8145}">
      <dgm:prSet/>
      <dgm:spPr/>
      <dgm:t>
        <a:bodyPr/>
        <a:lstStyle/>
        <a:p>
          <a:endParaRPr lang="ru-RU"/>
        </a:p>
      </dgm:t>
    </dgm:pt>
    <dgm:pt modelId="{4E50D73C-79A5-4AE8-9597-74F4668CD583}" type="sibTrans" cxnId="{E3F6AE22-B112-463C-94AD-E20D0A0F8145}">
      <dgm:prSet/>
      <dgm:spPr/>
      <dgm:t>
        <a:bodyPr/>
        <a:lstStyle/>
        <a:p>
          <a:endParaRPr lang="ru-RU"/>
        </a:p>
      </dgm:t>
    </dgm:pt>
    <dgm:pt modelId="{EB6FF73F-FA1A-4A06-9CDD-ECD304F08447}" type="pres">
      <dgm:prSet presAssocID="{18319222-5774-4295-9D37-415A8A8376F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7E1676-3EAA-4ABF-9C9D-75F1236ECBE7}" type="pres">
      <dgm:prSet presAssocID="{791408E2-90FD-48F5-81B1-7FFDE3B6CD8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F8F329-6039-43EB-83D0-130B9A585D92}" type="pres">
      <dgm:prSet presAssocID="{6B9841BA-9BB8-4B53-8EB2-E2600A7DA9D5}" presName="sibTrans" presStyleLbl="sibTrans2D1" presStyleIdx="0" presStyleCnt="4"/>
      <dgm:spPr/>
      <dgm:t>
        <a:bodyPr/>
        <a:lstStyle/>
        <a:p>
          <a:endParaRPr lang="ru-RU"/>
        </a:p>
      </dgm:t>
    </dgm:pt>
    <dgm:pt modelId="{5FEE083D-5604-4053-B743-4D9FF51F0EBC}" type="pres">
      <dgm:prSet presAssocID="{6B9841BA-9BB8-4B53-8EB2-E2600A7DA9D5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8D0A3A70-4D49-44B9-B29F-13FB1EECD3AC}" type="pres">
      <dgm:prSet presAssocID="{A8C799F2-C935-4A44-9888-E17197EEAD5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ACA2D6-B538-47B8-A804-427CAA14EE9E}" type="pres">
      <dgm:prSet presAssocID="{15A71D7D-8648-4FA6-958A-2FBDD89E2417}" presName="sibTrans" presStyleLbl="sibTrans2D1" presStyleIdx="1" presStyleCnt="4"/>
      <dgm:spPr/>
      <dgm:t>
        <a:bodyPr/>
        <a:lstStyle/>
        <a:p>
          <a:endParaRPr lang="ru-RU"/>
        </a:p>
      </dgm:t>
    </dgm:pt>
    <dgm:pt modelId="{DC661BD0-C5AB-4C65-8387-1AC196B8B96D}" type="pres">
      <dgm:prSet presAssocID="{15A71D7D-8648-4FA6-958A-2FBDD89E2417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4A6D4EEC-656F-4160-8301-EC110B6D2520}" type="pres">
      <dgm:prSet presAssocID="{F07784EA-7A74-4775-9C64-C60191B19DA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533FC1-47B7-4671-944D-B76C14051B6E}" type="pres">
      <dgm:prSet presAssocID="{B036E4B0-27FE-4D2B-B6F9-55E38D66027A}" presName="sibTrans" presStyleLbl="sibTrans2D1" presStyleIdx="2" presStyleCnt="4"/>
      <dgm:spPr/>
      <dgm:t>
        <a:bodyPr/>
        <a:lstStyle/>
        <a:p>
          <a:endParaRPr lang="ru-RU"/>
        </a:p>
      </dgm:t>
    </dgm:pt>
    <dgm:pt modelId="{313DB432-6F54-4C29-B18E-29C0D6E73241}" type="pres">
      <dgm:prSet presAssocID="{B036E4B0-27FE-4D2B-B6F9-55E38D66027A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817FF86D-91B5-42EE-A4E7-B0F67C0178AF}" type="pres">
      <dgm:prSet presAssocID="{7E15D7A6-7E2A-45FD-84F6-B0ED26E4558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FC5508-105B-43B0-8266-3B1FF684653A}" type="pres">
      <dgm:prSet presAssocID="{4E50D73C-79A5-4AE8-9597-74F4668CD583}" presName="sibTrans" presStyleLbl="sibTrans2D1" presStyleIdx="3" presStyleCnt="4"/>
      <dgm:spPr/>
      <dgm:t>
        <a:bodyPr/>
        <a:lstStyle/>
        <a:p>
          <a:endParaRPr lang="ru-RU"/>
        </a:p>
      </dgm:t>
    </dgm:pt>
    <dgm:pt modelId="{21E5F6C3-64B8-4085-BB4B-A86D72D4252C}" type="pres">
      <dgm:prSet presAssocID="{4E50D73C-79A5-4AE8-9597-74F4668CD583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754C2F54-A4C9-4F74-A077-95074A6E5606}" type="presOf" srcId="{15A71D7D-8648-4FA6-958A-2FBDD89E2417}" destId="{DC661BD0-C5AB-4C65-8387-1AC196B8B96D}" srcOrd="1" destOrd="0" presId="urn:microsoft.com/office/officeart/2005/8/layout/cycle7"/>
    <dgm:cxn modelId="{298AA496-599E-475C-BA67-DA8CE4F000B5}" type="presOf" srcId="{791408E2-90FD-48F5-81B1-7FFDE3B6CD81}" destId="{0E7E1676-3EAA-4ABF-9C9D-75F1236ECBE7}" srcOrd="0" destOrd="0" presId="urn:microsoft.com/office/officeart/2005/8/layout/cycle7"/>
    <dgm:cxn modelId="{D4999185-1556-41B5-99AC-6C990F19292A}" type="presOf" srcId="{B036E4B0-27FE-4D2B-B6F9-55E38D66027A}" destId="{313DB432-6F54-4C29-B18E-29C0D6E73241}" srcOrd="1" destOrd="0" presId="urn:microsoft.com/office/officeart/2005/8/layout/cycle7"/>
    <dgm:cxn modelId="{54F8549D-C528-45F5-8269-7EF528D4CF5F}" srcId="{18319222-5774-4295-9D37-415A8A8376F8}" destId="{791408E2-90FD-48F5-81B1-7FFDE3B6CD81}" srcOrd="0" destOrd="0" parTransId="{25D23C26-33E9-46B0-BF04-D37F80D095D2}" sibTransId="{6B9841BA-9BB8-4B53-8EB2-E2600A7DA9D5}"/>
    <dgm:cxn modelId="{180CAF75-F878-4A7B-A43D-58E13B23BC83}" srcId="{18319222-5774-4295-9D37-415A8A8376F8}" destId="{A8C799F2-C935-4A44-9888-E17197EEAD5A}" srcOrd="1" destOrd="0" parTransId="{F8CFD7A3-0EBF-4F93-B39F-98434251EE8A}" sibTransId="{15A71D7D-8648-4FA6-958A-2FBDD89E2417}"/>
    <dgm:cxn modelId="{1110093B-77E2-43B6-B7BA-3C06FE05AE4B}" type="presOf" srcId="{A8C799F2-C935-4A44-9888-E17197EEAD5A}" destId="{8D0A3A70-4D49-44B9-B29F-13FB1EECD3AC}" srcOrd="0" destOrd="0" presId="urn:microsoft.com/office/officeart/2005/8/layout/cycle7"/>
    <dgm:cxn modelId="{5EC95457-6A21-4B2A-B0BB-510524A1E431}" type="presOf" srcId="{6B9841BA-9BB8-4B53-8EB2-E2600A7DA9D5}" destId="{5FEE083D-5604-4053-B743-4D9FF51F0EBC}" srcOrd="1" destOrd="0" presId="urn:microsoft.com/office/officeart/2005/8/layout/cycle7"/>
    <dgm:cxn modelId="{C521BC1C-836A-4E6E-B7D8-68AC8B0E2ECD}" type="presOf" srcId="{B036E4B0-27FE-4D2B-B6F9-55E38D66027A}" destId="{0F533FC1-47B7-4671-944D-B76C14051B6E}" srcOrd="0" destOrd="0" presId="urn:microsoft.com/office/officeart/2005/8/layout/cycle7"/>
    <dgm:cxn modelId="{E3F6AE22-B112-463C-94AD-E20D0A0F8145}" srcId="{18319222-5774-4295-9D37-415A8A8376F8}" destId="{7E15D7A6-7E2A-45FD-84F6-B0ED26E45582}" srcOrd="3" destOrd="0" parTransId="{94A44945-BDD2-42F8-8A9D-B051EFD2EE6E}" sibTransId="{4E50D73C-79A5-4AE8-9597-74F4668CD583}"/>
    <dgm:cxn modelId="{792E2E7D-74BE-45BF-B78C-EC70CD09C1C0}" srcId="{18319222-5774-4295-9D37-415A8A8376F8}" destId="{F07784EA-7A74-4775-9C64-C60191B19DA0}" srcOrd="2" destOrd="0" parTransId="{CE24745F-513E-49E1-95E6-B3FF81A70B4A}" sibTransId="{B036E4B0-27FE-4D2B-B6F9-55E38D66027A}"/>
    <dgm:cxn modelId="{7EE51E31-8F3D-4950-842D-18F0A46E55DB}" type="presOf" srcId="{15A71D7D-8648-4FA6-958A-2FBDD89E2417}" destId="{86ACA2D6-B538-47B8-A804-427CAA14EE9E}" srcOrd="0" destOrd="0" presId="urn:microsoft.com/office/officeart/2005/8/layout/cycle7"/>
    <dgm:cxn modelId="{D2E69810-E3D7-4501-BA8D-D200F16AD304}" type="presOf" srcId="{18319222-5774-4295-9D37-415A8A8376F8}" destId="{EB6FF73F-FA1A-4A06-9CDD-ECD304F08447}" srcOrd="0" destOrd="0" presId="urn:microsoft.com/office/officeart/2005/8/layout/cycle7"/>
    <dgm:cxn modelId="{302E75A4-D73D-4E4C-8453-F0F7048909F6}" type="presOf" srcId="{4E50D73C-79A5-4AE8-9597-74F4668CD583}" destId="{FDFC5508-105B-43B0-8266-3B1FF684653A}" srcOrd="0" destOrd="0" presId="urn:microsoft.com/office/officeart/2005/8/layout/cycle7"/>
    <dgm:cxn modelId="{600F580E-59A6-4AEA-86E8-424A99B80939}" type="presOf" srcId="{F07784EA-7A74-4775-9C64-C60191B19DA0}" destId="{4A6D4EEC-656F-4160-8301-EC110B6D2520}" srcOrd="0" destOrd="0" presId="urn:microsoft.com/office/officeart/2005/8/layout/cycle7"/>
    <dgm:cxn modelId="{10CD3910-3FDF-43C7-84C0-FE04C97BAB60}" type="presOf" srcId="{7E15D7A6-7E2A-45FD-84F6-B0ED26E45582}" destId="{817FF86D-91B5-42EE-A4E7-B0F67C0178AF}" srcOrd="0" destOrd="0" presId="urn:microsoft.com/office/officeart/2005/8/layout/cycle7"/>
    <dgm:cxn modelId="{805F5B01-0898-4B20-BC56-FC5815727B65}" type="presOf" srcId="{4E50D73C-79A5-4AE8-9597-74F4668CD583}" destId="{21E5F6C3-64B8-4085-BB4B-A86D72D4252C}" srcOrd="1" destOrd="0" presId="urn:microsoft.com/office/officeart/2005/8/layout/cycle7"/>
    <dgm:cxn modelId="{944776E7-78CC-452C-9D96-E57E28D1C0DA}" type="presOf" srcId="{6B9841BA-9BB8-4B53-8EB2-E2600A7DA9D5}" destId="{C1F8F329-6039-43EB-83D0-130B9A585D92}" srcOrd="0" destOrd="0" presId="urn:microsoft.com/office/officeart/2005/8/layout/cycle7"/>
    <dgm:cxn modelId="{D5317890-031C-414B-BE15-3EC35A20A791}" type="presParOf" srcId="{EB6FF73F-FA1A-4A06-9CDD-ECD304F08447}" destId="{0E7E1676-3EAA-4ABF-9C9D-75F1236ECBE7}" srcOrd="0" destOrd="0" presId="urn:microsoft.com/office/officeart/2005/8/layout/cycle7"/>
    <dgm:cxn modelId="{D0CBFF91-D920-42C6-8D34-2821D316B4C9}" type="presParOf" srcId="{EB6FF73F-FA1A-4A06-9CDD-ECD304F08447}" destId="{C1F8F329-6039-43EB-83D0-130B9A585D92}" srcOrd="1" destOrd="0" presId="urn:microsoft.com/office/officeart/2005/8/layout/cycle7"/>
    <dgm:cxn modelId="{CAA3568C-D5C3-43EC-A3A0-066785DBCDD3}" type="presParOf" srcId="{C1F8F329-6039-43EB-83D0-130B9A585D92}" destId="{5FEE083D-5604-4053-B743-4D9FF51F0EBC}" srcOrd="0" destOrd="0" presId="urn:microsoft.com/office/officeart/2005/8/layout/cycle7"/>
    <dgm:cxn modelId="{B50F442E-4959-4DAC-9DB7-36F333C9AAB6}" type="presParOf" srcId="{EB6FF73F-FA1A-4A06-9CDD-ECD304F08447}" destId="{8D0A3A70-4D49-44B9-B29F-13FB1EECD3AC}" srcOrd="2" destOrd="0" presId="urn:microsoft.com/office/officeart/2005/8/layout/cycle7"/>
    <dgm:cxn modelId="{63A16DFF-AE2E-4AA0-8BAF-A9284C11B689}" type="presParOf" srcId="{EB6FF73F-FA1A-4A06-9CDD-ECD304F08447}" destId="{86ACA2D6-B538-47B8-A804-427CAA14EE9E}" srcOrd="3" destOrd="0" presId="urn:microsoft.com/office/officeart/2005/8/layout/cycle7"/>
    <dgm:cxn modelId="{8DD6164F-55C9-46DC-BA53-CDA260A45A3C}" type="presParOf" srcId="{86ACA2D6-B538-47B8-A804-427CAA14EE9E}" destId="{DC661BD0-C5AB-4C65-8387-1AC196B8B96D}" srcOrd="0" destOrd="0" presId="urn:microsoft.com/office/officeart/2005/8/layout/cycle7"/>
    <dgm:cxn modelId="{2CB998BF-D1F8-4427-8DF0-AFD5FCF2A971}" type="presParOf" srcId="{EB6FF73F-FA1A-4A06-9CDD-ECD304F08447}" destId="{4A6D4EEC-656F-4160-8301-EC110B6D2520}" srcOrd="4" destOrd="0" presId="urn:microsoft.com/office/officeart/2005/8/layout/cycle7"/>
    <dgm:cxn modelId="{9FB129E4-A382-4B42-BFB2-1F84CFCAA6F9}" type="presParOf" srcId="{EB6FF73F-FA1A-4A06-9CDD-ECD304F08447}" destId="{0F533FC1-47B7-4671-944D-B76C14051B6E}" srcOrd="5" destOrd="0" presId="urn:microsoft.com/office/officeart/2005/8/layout/cycle7"/>
    <dgm:cxn modelId="{A9355992-CE82-4277-9BFE-2411BF979155}" type="presParOf" srcId="{0F533FC1-47B7-4671-944D-B76C14051B6E}" destId="{313DB432-6F54-4C29-B18E-29C0D6E73241}" srcOrd="0" destOrd="0" presId="urn:microsoft.com/office/officeart/2005/8/layout/cycle7"/>
    <dgm:cxn modelId="{AA604BC2-A7DA-43E6-AE1A-B8E2997511EF}" type="presParOf" srcId="{EB6FF73F-FA1A-4A06-9CDD-ECD304F08447}" destId="{817FF86D-91B5-42EE-A4E7-B0F67C0178AF}" srcOrd="6" destOrd="0" presId="urn:microsoft.com/office/officeart/2005/8/layout/cycle7"/>
    <dgm:cxn modelId="{DA772C97-8605-40F9-ABC9-9942580E408E}" type="presParOf" srcId="{EB6FF73F-FA1A-4A06-9CDD-ECD304F08447}" destId="{FDFC5508-105B-43B0-8266-3B1FF684653A}" srcOrd="7" destOrd="0" presId="urn:microsoft.com/office/officeart/2005/8/layout/cycle7"/>
    <dgm:cxn modelId="{776E23FA-9FA6-4DE9-B2B5-EC5AF18C8E10}" type="presParOf" srcId="{FDFC5508-105B-43B0-8266-3B1FF684653A}" destId="{21E5F6C3-64B8-4085-BB4B-A86D72D4252C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7E1676-3EAA-4ABF-9C9D-75F1236ECBE7}">
      <dsp:nvSpPr>
        <dsp:cNvPr id="0" name=""/>
        <dsp:cNvSpPr/>
      </dsp:nvSpPr>
      <dsp:spPr>
        <a:xfrm>
          <a:off x="5521179" y="1784"/>
          <a:ext cx="2140241" cy="107012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996633"/>
              </a:solidFill>
              <a:latin typeface="Arial Black" panose="020B0A04020102020204" pitchFamily="34" charset="0"/>
            </a:rPr>
            <a:t>Прогноз</a:t>
          </a:r>
          <a:endParaRPr lang="ru-RU" sz="1800" b="1" kern="1200" dirty="0">
            <a:solidFill>
              <a:srgbClr val="996633"/>
            </a:solidFill>
            <a:latin typeface="Arial Black" panose="020B0A04020102020204" pitchFamily="34" charset="0"/>
          </a:endParaRPr>
        </a:p>
      </dsp:txBody>
      <dsp:txXfrm>
        <a:off x="5552522" y="33127"/>
        <a:ext cx="2077555" cy="1007434"/>
      </dsp:txXfrm>
    </dsp:sp>
    <dsp:sp modelId="{C1F8F329-6039-43EB-83D0-130B9A585D92}">
      <dsp:nvSpPr>
        <dsp:cNvPr id="0" name=""/>
        <dsp:cNvSpPr/>
      </dsp:nvSpPr>
      <dsp:spPr>
        <a:xfrm rot="2700000">
          <a:off x="7061736" y="1376551"/>
          <a:ext cx="1113081" cy="374542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7174099" y="1451459"/>
        <a:ext cx="888355" cy="224726"/>
      </dsp:txXfrm>
    </dsp:sp>
    <dsp:sp modelId="{8D0A3A70-4D49-44B9-B29F-13FB1EECD3AC}">
      <dsp:nvSpPr>
        <dsp:cNvPr id="0" name=""/>
        <dsp:cNvSpPr/>
      </dsp:nvSpPr>
      <dsp:spPr>
        <a:xfrm>
          <a:off x="7575134" y="2055739"/>
          <a:ext cx="2140241" cy="107012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996633"/>
              </a:solidFill>
              <a:latin typeface="Arial Black" panose="020B0A04020102020204" pitchFamily="34" charset="0"/>
            </a:rPr>
            <a:t>Образование</a:t>
          </a:r>
          <a:r>
            <a:rPr lang="ru-RU" sz="1800" kern="1200" dirty="0" smtClean="0">
              <a:solidFill>
                <a:srgbClr val="996633"/>
              </a:solidFill>
            </a:rPr>
            <a:t> </a:t>
          </a:r>
          <a:endParaRPr lang="ru-RU" sz="1800" kern="1200" dirty="0">
            <a:solidFill>
              <a:srgbClr val="996633"/>
            </a:solidFill>
          </a:endParaRPr>
        </a:p>
      </dsp:txBody>
      <dsp:txXfrm>
        <a:off x="7606477" y="2087082"/>
        <a:ext cx="2077555" cy="1007434"/>
      </dsp:txXfrm>
    </dsp:sp>
    <dsp:sp modelId="{86ACA2D6-B538-47B8-A804-427CAA14EE9E}">
      <dsp:nvSpPr>
        <dsp:cNvPr id="0" name=""/>
        <dsp:cNvSpPr/>
      </dsp:nvSpPr>
      <dsp:spPr>
        <a:xfrm rot="8100000">
          <a:off x="7061736" y="3430506"/>
          <a:ext cx="1113081" cy="374542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7174099" y="3505414"/>
        <a:ext cx="888355" cy="224726"/>
      </dsp:txXfrm>
    </dsp:sp>
    <dsp:sp modelId="{4A6D4EEC-656F-4160-8301-EC110B6D2520}">
      <dsp:nvSpPr>
        <dsp:cNvPr id="0" name=""/>
        <dsp:cNvSpPr/>
      </dsp:nvSpPr>
      <dsp:spPr>
        <a:xfrm>
          <a:off x="5521179" y="4109695"/>
          <a:ext cx="2140241" cy="107012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996633"/>
              </a:solidFill>
              <a:latin typeface="Arial Black" panose="020B0A04020102020204" pitchFamily="34" charset="0"/>
            </a:rPr>
            <a:t>Коммуникация</a:t>
          </a:r>
          <a:endParaRPr lang="ru-RU" sz="1800" b="1" kern="1200" dirty="0">
            <a:solidFill>
              <a:srgbClr val="996633"/>
            </a:solidFill>
            <a:latin typeface="Arial Black" panose="020B0A04020102020204" pitchFamily="34" charset="0"/>
          </a:endParaRPr>
        </a:p>
      </dsp:txBody>
      <dsp:txXfrm>
        <a:off x="5552522" y="4141038"/>
        <a:ext cx="2077555" cy="1007434"/>
      </dsp:txXfrm>
    </dsp:sp>
    <dsp:sp modelId="{0F533FC1-47B7-4671-944D-B76C14051B6E}">
      <dsp:nvSpPr>
        <dsp:cNvPr id="0" name=""/>
        <dsp:cNvSpPr/>
      </dsp:nvSpPr>
      <dsp:spPr>
        <a:xfrm rot="13500000">
          <a:off x="5007781" y="3430506"/>
          <a:ext cx="1113081" cy="374542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5120144" y="3505414"/>
        <a:ext cx="888355" cy="224726"/>
      </dsp:txXfrm>
    </dsp:sp>
    <dsp:sp modelId="{817FF86D-91B5-42EE-A4E7-B0F67C0178AF}">
      <dsp:nvSpPr>
        <dsp:cNvPr id="0" name=""/>
        <dsp:cNvSpPr/>
      </dsp:nvSpPr>
      <dsp:spPr>
        <a:xfrm>
          <a:off x="3467223" y="2055739"/>
          <a:ext cx="2140241" cy="107012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996633"/>
              </a:solidFill>
              <a:latin typeface="Arial Black" panose="020B0A04020102020204" pitchFamily="34" charset="0"/>
            </a:rPr>
            <a:t>Диагностика</a:t>
          </a:r>
          <a:endParaRPr lang="ru-RU" sz="1800" b="1" kern="1200" dirty="0">
            <a:solidFill>
              <a:srgbClr val="996633"/>
            </a:solidFill>
            <a:latin typeface="Arial Black" panose="020B0A04020102020204" pitchFamily="34" charset="0"/>
          </a:endParaRPr>
        </a:p>
      </dsp:txBody>
      <dsp:txXfrm>
        <a:off x="3498566" y="2087082"/>
        <a:ext cx="2077555" cy="1007434"/>
      </dsp:txXfrm>
    </dsp:sp>
    <dsp:sp modelId="{FDFC5508-105B-43B0-8266-3B1FF684653A}">
      <dsp:nvSpPr>
        <dsp:cNvPr id="0" name=""/>
        <dsp:cNvSpPr/>
      </dsp:nvSpPr>
      <dsp:spPr>
        <a:xfrm rot="18900000">
          <a:off x="5007781" y="1376551"/>
          <a:ext cx="1113081" cy="374542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5120144" y="1451459"/>
        <a:ext cx="888355" cy="2247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723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1005205" y="10517698"/>
            <a:ext cx="4623943" cy="276999"/>
          </a:xfrm>
        </p:spPr>
        <p:txBody>
          <a:bodyPr/>
          <a:lstStyle/>
          <a:p>
            <a:pPr defTabSz="914309"/>
            <a:fld id="{5975CF05-FC31-40FD-88B4-1F473BBFA9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09"/>
              <a:t>13.05.2025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6835394" y="10517698"/>
            <a:ext cx="6433312" cy="276999"/>
          </a:xfrm>
        </p:spPr>
        <p:txBody>
          <a:bodyPr/>
          <a:lstStyle/>
          <a:p>
            <a:pPr defTabSz="9143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4474954" y="10517698"/>
            <a:ext cx="4623943" cy="276999"/>
          </a:xfrm>
        </p:spPr>
        <p:txBody>
          <a:bodyPr/>
          <a:lstStyle/>
          <a:p>
            <a:pPr defTabSz="914309"/>
            <a:fld id="{04F3A308-9EBC-40E0-80EB-B421153BEA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465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300118" y="3332182"/>
            <a:ext cx="803981" cy="234015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56091"/>
            <a:ext cx="20014123" cy="10862064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012607" cy="11277949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07251" y="973874"/>
            <a:ext cx="4690946" cy="2492062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9177458"/>
            <a:ext cx="20104099" cy="2131097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20104099" cy="11308556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52476" y="831965"/>
            <a:ext cx="4690946" cy="249206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900"/>
            <a:ext cx="17088486" cy="16158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8"/>
            <a:ext cx="1407287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368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541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300119" y="3332182"/>
            <a:ext cx="803981" cy="234015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56091"/>
            <a:ext cx="20014123" cy="10862064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" y="2"/>
            <a:ext cx="11012607" cy="11277949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07251" y="973874"/>
            <a:ext cx="4690946" cy="2492062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" y="9177460"/>
            <a:ext cx="20104099" cy="2131097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" y="0"/>
            <a:ext cx="20104099" cy="11308556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52476" y="831967"/>
            <a:ext cx="4690946" cy="249206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2"/>
            <a:ext cx="874528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2" y="2601152"/>
            <a:ext cx="874528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480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787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45450" y="955972"/>
            <a:ext cx="8013199" cy="16249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45451" y="955972"/>
            <a:ext cx="8013199" cy="16249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6" y="2601152"/>
            <a:ext cx="1809369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8"/>
            <a:ext cx="643331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8"/>
            <a:ext cx="462394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5/13/2025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4" y="10517698"/>
            <a:ext cx="462394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421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8.png"/><Relationship Id="rId7" Type="http://schemas.openxmlformats.org/officeDocument/2006/relationships/image" Target="../media/image2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925" y="10016886"/>
            <a:ext cx="9888569" cy="12924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5531" y="10027998"/>
            <a:ext cx="9888569" cy="129246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40941" y="2530475"/>
            <a:ext cx="1854918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309"/>
            <a:r>
              <a:rPr lang="ru-RU" sz="4800" b="1" dirty="0" smtClean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</a:rPr>
              <a:t>ОРГАНИЗАЦИЯ РАБОТЫ </a:t>
            </a:r>
          </a:p>
          <a:p>
            <a:pPr lvl="0" algn="ctr" defTabSz="914309"/>
            <a:r>
              <a:rPr lang="ru-RU" sz="4800" b="1" dirty="0" smtClean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</a:rPr>
              <a:t>В ПРОФИЛЬНЫХ ПСИХОЛОГО-ПЕДАГОГИЧЕСКИХ КЛАССАХ</a:t>
            </a:r>
          </a:p>
          <a:p>
            <a:pPr lvl="0" algn="ctr" defTabSz="914309"/>
            <a:r>
              <a:rPr lang="ru-RU" sz="4800" b="1" dirty="0" smtClean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</a:rPr>
              <a:t>МБОУ «СРЕДНЯЯ ОБЩЕОБРАЗОВАТЕЛЬНАЯ ШКОЛА №15» г. КАЛУГИ </a:t>
            </a:r>
            <a:endParaRPr lang="ru-RU" sz="4800" b="1" dirty="0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56650" y="6873875"/>
            <a:ext cx="107652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309"/>
            <a:r>
              <a:rPr lang="ru-RU" sz="2800" b="1" dirty="0" smtClean="0">
                <a:solidFill>
                  <a:prstClr val="black"/>
                </a:solidFill>
              </a:rPr>
              <a:t>БАРАНОВА ТАТЬЯНА ВИКТОРОВНА, </a:t>
            </a:r>
          </a:p>
          <a:p>
            <a:pPr lvl="0" defTabSz="914309"/>
            <a:r>
              <a:rPr lang="ru-RU" sz="2800" b="1" dirty="0" smtClean="0">
                <a:solidFill>
                  <a:prstClr val="black"/>
                </a:solidFill>
              </a:rPr>
              <a:t>заместитель директора </a:t>
            </a:r>
            <a:r>
              <a:rPr lang="ru-RU" sz="2800" b="1" dirty="0">
                <a:solidFill>
                  <a:prstClr val="black"/>
                </a:solidFill>
              </a:rPr>
              <a:t>по </a:t>
            </a:r>
            <a:r>
              <a:rPr lang="ru-RU" sz="2800" b="1" dirty="0" smtClean="0">
                <a:solidFill>
                  <a:prstClr val="black"/>
                </a:solidFill>
              </a:rPr>
              <a:t>УВР </a:t>
            </a:r>
          </a:p>
          <a:p>
            <a:pPr lvl="0" defTabSz="914309"/>
            <a:r>
              <a:rPr lang="ru-RU" sz="2800" b="1" dirty="0" smtClean="0">
                <a:solidFill>
                  <a:prstClr val="black"/>
                </a:solidFill>
              </a:rPr>
              <a:t>МБОУ «Средняя общеобразовательная школа №</a:t>
            </a:r>
            <a:r>
              <a:rPr lang="ru-RU" sz="2800" b="1" dirty="0">
                <a:solidFill>
                  <a:prstClr val="black"/>
                </a:solidFill>
              </a:rPr>
              <a:t>15» г. </a:t>
            </a:r>
            <a:r>
              <a:rPr lang="ru-RU" sz="2800" b="1" dirty="0" smtClean="0">
                <a:solidFill>
                  <a:prstClr val="black"/>
                </a:solidFill>
              </a:rPr>
              <a:t>Калуги </a:t>
            </a:r>
            <a:endParaRPr lang="ru-RU" sz="2800" b="1" dirty="0">
              <a:solidFill>
                <a:prstClr val="black"/>
              </a:solidFill>
            </a:endParaRPr>
          </a:p>
          <a:p>
            <a:pPr lvl="0" defTabSz="914309"/>
            <a:endParaRPr lang="ru-RU" sz="2800" b="1" dirty="0" smtClean="0">
              <a:solidFill>
                <a:prstClr val="black"/>
              </a:solidFill>
            </a:endParaRPr>
          </a:p>
          <a:p>
            <a:pPr lvl="0" defTabSz="914309"/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93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" y="10016886"/>
            <a:ext cx="9888569" cy="12924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1065" y="10016886"/>
            <a:ext cx="9888569" cy="129246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394450" y="47307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0500" b="1" kern="0" spc="-5" dirty="0" smtClean="0">
                <a:solidFill>
                  <a:srgbClr val="911B03"/>
                </a:solidFill>
                <a:latin typeface="Bookman Old Style" panose="02050604050505020204" pitchFamily="18" charset="0"/>
              </a:rPr>
              <a:t>Октябрь</a:t>
            </a:r>
            <a:r>
              <a:rPr lang="ru-RU" sz="10500" b="1" dirty="0" smtClean="0">
                <a:latin typeface="Bookman Old Style" panose="02050604050505020204" pitchFamily="18" charset="0"/>
                <a:cs typeface="Times New Roman" panose="02020603050405020304" pitchFamily="18" charset="0"/>
              </a:rPr>
              <a:t> </a:t>
            </a:r>
            <a:endParaRPr lang="ru-RU" sz="10500" b="1" dirty="0"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6"/>
          <p:cNvSpPr txBox="1"/>
          <p:nvPr/>
        </p:nvSpPr>
        <p:spPr>
          <a:xfrm>
            <a:off x="2546350" y="2185555"/>
            <a:ext cx="15468600" cy="233756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869950" marR="5080" indent="-857250" algn="ctr">
              <a:lnSpc>
                <a:spcPct val="101299"/>
              </a:lnSpc>
              <a:spcBef>
                <a:spcPts val="90"/>
              </a:spcBef>
              <a:buFont typeface="Wingdings" panose="05000000000000000000" pitchFamily="2" charset="2"/>
              <a:buChar char="v"/>
            </a:pPr>
            <a:r>
              <a:rPr lang="ru-RU" sz="6000" b="1" spc="-30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Лагерь «Белка» </a:t>
            </a:r>
          </a:p>
          <a:p>
            <a:pPr marL="12700" marR="5080" algn="ctr">
              <a:lnSpc>
                <a:spcPct val="101299"/>
              </a:lnSpc>
              <a:spcBef>
                <a:spcPts val="90"/>
              </a:spcBef>
            </a:pPr>
            <a:r>
              <a:rPr lang="ru-RU" sz="4400" b="1" spc="-30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проба себя в роли вожатого</a:t>
            </a:r>
          </a:p>
          <a:p>
            <a:pPr marL="12700" marR="5080" algn="ctr">
              <a:lnSpc>
                <a:spcPct val="101299"/>
              </a:lnSpc>
              <a:spcBef>
                <a:spcPts val="90"/>
              </a:spcBef>
            </a:pPr>
            <a:endParaRPr lang="ru-RU" sz="4400" b="1" spc="-30" dirty="0" smtClean="0">
              <a:solidFill>
                <a:srgbClr val="996633"/>
              </a:solidFill>
              <a:latin typeface="Neue Machina"/>
              <a:cs typeface="Neue Machina"/>
            </a:endParaRPr>
          </a:p>
        </p:txBody>
      </p:sp>
      <p:pic>
        <p:nvPicPr>
          <p:cNvPr id="4098" name="Picture 2" descr="C:\Users\Olga - PC\Downloads\photo1702833989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11" y="6492875"/>
            <a:ext cx="4130309" cy="30977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Olga - PC\Downloads\photo1702833934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3505" y="4268751"/>
            <a:ext cx="3989011" cy="53186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Olga - PC\Downloads\photo1702833735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0" y="4268750"/>
            <a:ext cx="3989012" cy="53186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Olga - PC\Downloads\photo1702833765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96" y="2593975"/>
            <a:ext cx="4113530" cy="30851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Olga - PC\Downloads\photo1702833793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8191" y="6235598"/>
            <a:ext cx="4267200" cy="3200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Olga - PC\Downloads\photo1702833846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8933" y="2412526"/>
            <a:ext cx="4425717" cy="33192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908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" y="10016886"/>
            <a:ext cx="9888569" cy="12924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1065" y="10016886"/>
            <a:ext cx="9888569" cy="129246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394450" y="631203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0500" b="1" kern="0" spc="-5" dirty="0" smtClean="0">
                <a:solidFill>
                  <a:srgbClr val="911B03"/>
                </a:solidFill>
                <a:latin typeface="Bookman Old Style" panose="02050604050505020204" pitchFamily="18" charset="0"/>
              </a:rPr>
              <a:t>Ноябрь</a:t>
            </a:r>
            <a:r>
              <a:rPr lang="ru-RU" sz="10500" b="1" dirty="0" smtClean="0">
                <a:latin typeface="Bookman Old Style" panose="02050604050505020204" pitchFamily="18" charset="0"/>
                <a:cs typeface="Times New Roman" panose="02020603050405020304" pitchFamily="18" charset="0"/>
              </a:rPr>
              <a:t> </a:t>
            </a:r>
            <a:endParaRPr lang="ru-RU" sz="10500" b="1" dirty="0"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6"/>
          <p:cNvSpPr txBox="1"/>
          <p:nvPr/>
        </p:nvSpPr>
        <p:spPr>
          <a:xfrm>
            <a:off x="2546350" y="2987675"/>
            <a:ext cx="15468600" cy="188949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869950" marR="5080" indent="-857250" algn="ctr">
              <a:lnSpc>
                <a:spcPct val="101299"/>
              </a:lnSpc>
              <a:spcBef>
                <a:spcPts val="90"/>
              </a:spcBef>
              <a:buFont typeface="Wingdings" panose="05000000000000000000" pitchFamily="2" charset="2"/>
              <a:buChar char="v"/>
            </a:pPr>
            <a:r>
              <a:rPr lang="ru-RU" sz="6000" b="1" spc="-30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Неделя психологии</a:t>
            </a:r>
          </a:p>
          <a:p>
            <a:pPr marL="12700" marR="5080" algn="ctr">
              <a:lnSpc>
                <a:spcPct val="101299"/>
              </a:lnSpc>
              <a:spcBef>
                <a:spcPts val="90"/>
              </a:spcBef>
            </a:pPr>
            <a:endParaRPr lang="ru-RU" sz="6000" b="1" spc="-30" dirty="0" smtClean="0">
              <a:solidFill>
                <a:srgbClr val="996633"/>
              </a:solidFill>
              <a:latin typeface="Neue Machina"/>
              <a:cs typeface="Neue Machina"/>
            </a:endParaRPr>
          </a:p>
        </p:txBody>
      </p:sp>
      <p:pic>
        <p:nvPicPr>
          <p:cNvPr id="2050" name="Picture 2" descr="C:\Users\Olga - PC\Downloads\photo1702833417 (1)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5"/>
          <a:stretch/>
        </p:blipFill>
        <p:spPr bwMode="auto">
          <a:xfrm>
            <a:off x="13684250" y="4369061"/>
            <a:ext cx="6279984" cy="45034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Olga - PC\Downloads\photo1702833417 (2)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4369061"/>
            <a:ext cx="6653824" cy="44133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Olga - PC\Downloads\photo1702833417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300" y="5135372"/>
            <a:ext cx="6401631" cy="28807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765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" y="10016886"/>
            <a:ext cx="9888569" cy="12924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1065" y="10016886"/>
            <a:ext cx="9888569" cy="129246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394450" y="631203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0500" b="1" kern="0" spc="-5" dirty="0" smtClean="0">
                <a:solidFill>
                  <a:srgbClr val="911B03"/>
                </a:solidFill>
                <a:latin typeface="Bookman Old Style" panose="02050604050505020204" pitchFamily="18" charset="0"/>
              </a:rPr>
              <a:t>Декабрь</a:t>
            </a:r>
            <a:r>
              <a:rPr lang="ru-RU" sz="10500" b="1" dirty="0" smtClean="0">
                <a:latin typeface="Bookman Old Style" panose="02050604050505020204" pitchFamily="18" charset="0"/>
                <a:cs typeface="Times New Roman" panose="02020603050405020304" pitchFamily="18" charset="0"/>
              </a:rPr>
              <a:t> </a:t>
            </a:r>
            <a:endParaRPr lang="ru-RU" sz="10500" b="1" dirty="0"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6"/>
          <p:cNvSpPr txBox="1"/>
          <p:nvPr/>
        </p:nvSpPr>
        <p:spPr>
          <a:xfrm>
            <a:off x="1898650" y="2582652"/>
            <a:ext cx="16116300" cy="37546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869950" marR="5080" indent="-857250" algn="ctr">
              <a:lnSpc>
                <a:spcPct val="101299"/>
              </a:lnSpc>
              <a:spcBef>
                <a:spcPts val="90"/>
              </a:spcBef>
              <a:buFont typeface="Wingdings" panose="05000000000000000000" pitchFamily="2" charset="2"/>
              <a:buChar char="v"/>
            </a:pPr>
            <a:r>
              <a:rPr lang="ru-RU" sz="6000" b="1" spc="-30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Российская психолого-педагогическая олимпиада школьников имени К.Д. Ушинского</a:t>
            </a:r>
          </a:p>
          <a:p>
            <a:pPr marL="12700" marR="5080" algn="ctr">
              <a:lnSpc>
                <a:spcPct val="101299"/>
              </a:lnSpc>
              <a:spcBef>
                <a:spcPts val="90"/>
              </a:spcBef>
            </a:pPr>
            <a:endParaRPr lang="ru-RU" sz="6000" b="1" spc="-30" dirty="0" smtClean="0">
              <a:solidFill>
                <a:srgbClr val="996633"/>
              </a:solidFill>
              <a:latin typeface="Neue Machina"/>
              <a:cs typeface="Neue Machina"/>
            </a:endParaRPr>
          </a:p>
        </p:txBody>
      </p:sp>
      <p:pic>
        <p:nvPicPr>
          <p:cNvPr id="3076" name="Picture 4" descr="C:\Users\Olga - PC\Downloads\photo1702833546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144" y="5807075"/>
            <a:ext cx="3028950" cy="4038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Olga - PC\Downloads\photo1702833546 (1)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2499" y="5985192"/>
            <a:ext cx="4965700" cy="3724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180" y="5985192"/>
            <a:ext cx="5056505" cy="37923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44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" y="10016886"/>
            <a:ext cx="9888569" cy="12924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1065" y="10016886"/>
            <a:ext cx="9888569" cy="129246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394450" y="631203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0500" b="1" kern="0" spc="-5" dirty="0" smtClean="0">
                <a:solidFill>
                  <a:srgbClr val="911B03"/>
                </a:solidFill>
                <a:latin typeface="Bookman Old Style" panose="02050604050505020204" pitchFamily="18" charset="0"/>
              </a:rPr>
              <a:t>Январь</a:t>
            </a:r>
            <a:r>
              <a:rPr lang="ru-RU" sz="10500" b="1" dirty="0" smtClean="0">
                <a:latin typeface="Bookman Old Style" panose="02050604050505020204" pitchFamily="18" charset="0"/>
                <a:cs typeface="Times New Roman" panose="02020603050405020304" pitchFamily="18" charset="0"/>
              </a:rPr>
              <a:t> </a:t>
            </a:r>
            <a:endParaRPr lang="ru-RU" sz="10500" b="1" dirty="0"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6"/>
          <p:cNvSpPr txBox="1"/>
          <p:nvPr/>
        </p:nvSpPr>
        <p:spPr>
          <a:xfrm>
            <a:off x="2546350" y="2987675"/>
            <a:ext cx="15468600" cy="28220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869950" marR="5080" indent="-857250" algn="ctr">
              <a:lnSpc>
                <a:spcPct val="101299"/>
              </a:lnSpc>
              <a:spcBef>
                <a:spcPts val="90"/>
              </a:spcBef>
              <a:buFont typeface="Wingdings" panose="05000000000000000000" pitchFamily="2" charset="2"/>
              <a:buChar char="v"/>
            </a:pPr>
            <a:r>
              <a:rPr lang="ru-RU" sz="6000" b="1" spc="-30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Метафорическая деловая </a:t>
            </a:r>
            <a:r>
              <a:rPr lang="ru-RU" sz="6000" b="1" spc="-30" dirty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игра «Я б в наставники пошел…»</a:t>
            </a:r>
          </a:p>
          <a:p>
            <a:pPr marL="12700" marR="5080" algn="ctr">
              <a:lnSpc>
                <a:spcPct val="101299"/>
              </a:lnSpc>
              <a:spcBef>
                <a:spcPts val="90"/>
              </a:spcBef>
            </a:pPr>
            <a:endParaRPr lang="ru-RU" sz="6000" b="1" spc="-30" dirty="0" smtClean="0">
              <a:solidFill>
                <a:srgbClr val="996633"/>
              </a:solidFill>
              <a:latin typeface="Neue Machina"/>
              <a:cs typeface="Neue Machin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904537" y="5792267"/>
            <a:ext cx="70802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i="1" dirty="0">
                <a:solidFill>
                  <a:srgbClr val="996633"/>
                </a:solidFill>
                <a:latin typeface="Bookman Old Style" panose="02050604050505020204" pitchFamily="18" charset="0"/>
              </a:rPr>
              <a:t>«..И попал он в другую сказку – к Василисам Премудрым. Пожалели они его и решили научить своим премудростям.</a:t>
            </a:r>
          </a:p>
          <a:p>
            <a:pPr fontAlgn="base"/>
            <a:r>
              <a:rPr lang="ru-RU" sz="2800" b="1" i="1" dirty="0">
                <a:solidFill>
                  <a:srgbClr val="996633"/>
                </a:solidFill>
                <a:latin typeface="Bookman Old Style" panose="02050604050505020204" pitchFamily="18" charset="0"/>
              </a:rPr>
              <a:t>– Опять учиться? – испугался Вовка. – Не хочу!..»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7" t="9395" r="11415" b="24268"/>
          <a:stretch/>
        </p:blipFill>
        <p:spPr>
          <a:xfrm>
            <a:off x="603250" y="5372294"/>
            <a:ext cx="5410200" cy="42079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8"/>
          <a:stretch/>
        </p:blipFill>
        <p:spPr>
          <a:xfrm>
            <a:off x="6623050" y="5394325"/>
            <a:ext cx="3292475" cy="41859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229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" y="10016886"/>
            <a:ext cx="9888569" cy="12924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1065" y="10016886"/>
            <a:ext cx="9888569" cy="129246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394450" y="631203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0500" b="1" kern="0" spc="-5" dirty="0" smtClean="0">
                <a:solidFill>
                  <a:srgbClr val="911B03"/>
                </a:solidFill>
                <a:latin typeface="Bookman Old Style" panose="02050604050505020204" pitchFamily="18" charset="0"/>
              </a:rPr>
              <a:t>Февраль</a:t>
            </a:r>
            <a:r>
              <a:rPr lang="ru-RU" sz="10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6"/>
          <p:cNvSpPr txBox="1"/>
          <p:nvPr/>
        </p:nvSpPr>
        <p:spPr>
          <a:xfrm>
            <a:off x="2300319" y="3008630"/>
            <a:ext cx="15468600" cy="471282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869950" marR="5080" indent="-857250" algn="ctr">
              <a:lnSpc>
                <a:spcPct val="101299"/>
              </a:lnSpc>
              <a:spcBef>
                <a:spcPts val="90"/>
              </a:spcBef>
              <a:buFont typeface="Wingdings" panose="05000000000000000000" pitchFamily="2" charset="2"/>
              <a:buChar char="v"/>
            </a:pPr>
            <a:r>
              <a:rPr lang="ru-RU" sz="6000" b="1" spc="-30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Дебаты</a:t>
            </a:r>
          </a:p>
          <a:p>
            <a:pPr marL="12700" marR="5080" algn="ctr">
              <a:lnSpc>
                <a:spcPct val="101299"/>
              </a:lnSpc>
              <a:spcBef>
                <a:spcPts val="90"/>
              </a:spcBef>
            </a:pPr>
            <a:r>
              <a:rPr lang="ru-RU" sz="6000" b="1" spc="-30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Тема</a:t>
            </a:r>
            <a:r>
              <a:rPr lang="ru-RU" sz="6000" b="1" spc="-30" dirty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: «Современный учитель: профессия или призвание</a:t>
            </a:r>
            <a:r>
              <a:rPr lang="ru-RU" sz="6000" b="1" spc="-30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?»</a:t>
            </a:r>
          </a:p>
          <a:p>
            <a:pPr marL="12700" marR="5080" algn="ctr">
              <a:lnSpc>
                <a:spcPct val="101299"/>
              </a:lnSpc>
              <a:spcBef>
                <a:spcPts val="90"/>
              </a:spcBef>
            </a:pPr>
            <a:endParaRPr lang="ru-RU" sz="6000" b="1" spc="-30" dirty="0">
              <a:solidFill>
                <a:srgbClr val="996633"/>
              </a:solidFill>
              <a:latin typeface="Bookman Old Style" panose="02050604050505020204" pitchFamily="18" charset="0"/>
              <a:cs typeface="Neue Machina"/>
            </a:endParaRPr>
          </a:p>
          <a:p>
            <a:pPr marL="12700" marR="5080" algn="ctr">
              <a:lnSpc>
                <a:spcPct val="101299"/>
              </a:lnSpc>
              <a:spcBef>
                <a:spcPts val="90"/>
              </a:spcBef>
            </a:pPr>
            <a:r>
              <a:rPr lang="ru-RU" sz="6000" b="1" spc="-30" dirty="0" smtClean="0">
                <a:solidFill>
                  <a:srgbClr val="FF0000"/>
                </a:solidFill>
                <a:latin typeface="Bookman Old Style" panose="02050604050505020204" pitchFamily="18" charset="0"/>
                <a:cs typeface="Neue Machina"/>
              </a:rPr>
              <a:t>Дополнить 2-3 темы</a:t>
            </a:r>
          </a:p>
        </p:txBody>
      </p:sp>
    </p:spTree>
    <p:extLst>
      <p:ext uri="{BB962C8B-B14F-4D97-AF65-F5344CB8AC3E}">
        <p14:creationId xmlns:p14="http://schemas.microsoft.com/office/powerpoint/2010/main" val="280229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" y="10016886"/>
            <a:ext cx="9888569" cy="12924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1065" y="10016886"/>
            <a:ext cx="9888569" cy="129246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394450" y="631203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0500" b="1" kern="0" spc="-5" dirty="0" smtClean="0">
                <a:solidFill>
                  <a:srgbClr val="911B03"/>
                </a:solidFill>
                <a:latin typeface="Bookman Old Style" panose="02050604050505020204" pitchFamily="18" charset="0"/>
              </a:rPr>
              <a:t>Март</a:t>
            </a:r>
            <a:r>
              <a:rPr lang="ru-RU" sz="10500" b="1" dirty="0" smtClean="0">
                <a:latin typeface="Bookman Old Style" panose="02050604050505020204" pitchFamily="18" charset="0"/>
                <a:cs typeface="Times New Roman" panose="02020603050405020304" pitchFamily="18" charset="0"/>
              </a:rPr>
              <a:t> </a:t>
            </a:r>
            <a:endParaRPr lang="ru-RU" sz="10500" b="1" dirty="0"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6"/>
          <p:cNvSpPr txBox="1"/>
          <p:nvPr/>
        </p:nvSpPr>
        <p:spPr>
          <a:xfrm>
            <a:off x="2546350" y="2534819"/>
            <a:ext cx="15811500" cy="84387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869950" marR="5080" indent="-857250" algn="ctr">
              <a:lnSpc>
                <a:spcPct val="101299"/>
              </a:lnSpc>
              <a:spcBef>
                <a:spcPts val="90"/>
              </a:spcBef>
              <a:buFont typeface="Wingdings" panose="05000000000000000000" pitchFamily="2" charset="2"/>
              <a:buChar char="v"/>
            </a:pPr>
            <a:r>
              <a:rPr lang="ru-RU" sz="6000" b="1" spc="-30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Круглый стол </a:t>
            </a:r>
          </a:p>
          <a:p>
            <a:pPr marL="12700" marR="5080" algn="ctr">
              <a:lnSpc>
                <a:spcPct val="101299"/>
              </a:lnSpc>
              <a:spcBef>
                <a:spcPts val="90"/>
              </a:spcBef>
            </a:pPr>
            <a:r>
              <a:rPr lang="ru-RU" sz="6000" b="1" spc="-30" dirty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(</a:t>
            </a:r>
            <a:r>
              <a:rPr lang="ru-RU" sz="6000" b="1" spc="-30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молодые педагоги школы и обучающиеся педагогической группы) </a:t>
            </a:r>
          </a:p>
          <a:p>
            <a:pPr marL="12700" marR="5080" algn="ctr">
              <a:lnSpc>
                <a:spcPct val="101299"/>
              </a:lnSpc>
              <a:spcBef>
                <a:spcPts val="90"/>
              </a:spcBef>
            </a:pPr>
            <a:endParaRPr lang="ru-RU" sz="6000" b="1" spc="-30" dirty="0" smtClean="0">
              <a:solidFill>
                <a:srgbClr val="996633"/>
              </a:solidFill>
              <a:latin typeface="Bookman Old Style" panose="02050604050505020204" pitchFamily="18" charset="0"/>
              <a:cs typeface="Neue Machina"/>
            </a:endParaRPr>
          </a:p>
          <a:p>
            <a:pPr marL="12700" marR="5080" algn="ctr">
              <a:lnSpc>
                <a:spcPct val="101299"/>
              </a:lnSpc>
              <a:spcBef>
                <a:spcPts val="90"/>
              </a:spcBef>
            </a:pPr>
            <a:r>
              <a:rPr lang="ru-RU" sz="6000" b="1" spc="-30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«С уверенностью вперед!»</a:t>
            </a:r>
          </a:p>
          <a:p>
            <a:pPr marL="12700" marR="5080" algn="ctr">
              <a:lnSpc>
                <a:spcPct val="101299"/>
              </a:lnSpc>
              <a:spcBef>
                <a:spcPts val="90"/>
              </a:spcBef>
            </a:pPr>
            <a:r>
              <a:rPr lang="ru-RU" sz="6000" b="1" spc="-30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«Школа молодого учителя»</a:t>
            </a:r>
          </a:p>
          <a:p>
            <a:pPr marL="12700" marR="5080" algn="ctr">
              <a:lnSpc>
                <a:spcPct val="101299"/>
              </a:lnSpc>
              <a:spcBef>
                <a:spcPts val="90"/>
              </a:spcBef>
            </a:pPr>
            <a:r>
              <a:rPr lang="ru-RU" sz="6000" b="1" spc="-30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«Мой педагогический путь»</a:t>
            </a:r>
          </a:p>
          <a:p>
            <a:pPr marL="12700" marR="5080" algn="ctr">
              <a:lnSpc>
                <a:spcPct val="101299"/>
              </a:lnSpc>
              <a:spcBef>
                <a:spcPts val="90"/>
              </a:spcBef>
            </a:pPr>
            <a:endParaRPr lang="ru-RU" sz="6000" b="1" spc="-30" dirty="0" smtClean="0">
              <a:solidFill>
                <a:srgbClr val="996633"/>
              </a:solidFill>
              <a:latin typeface="Neue Machina"/>
              <a:cs typeface="Neue Machina"/>
            </a:endParaRPr>
          </a:p>
        </p:txBody>
      </p:sp>
    </p:spTree>
    <p:extLst>
      <p:ext uri="{BB962C8B-B14F-4D97-AF65-F5344CB8AC3E}">
        <p14:creationId xmlns:p14="http://schemas.microsoft.com/office/powerpoint/2010/main" val="280229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" y="10016886"/>
            <a:ext cx="9888569" cy="12924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1065" y="10016886"/>
            <a:ext cx="9888569" cy="129246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394450" y="631203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0500" b="1" kern="0" spc="-5" dirty="0" smtClean="0">
                <a:solidFill>
                  <a:srgbClr val="911B03"/>
                </a:solidFill>
                <a:latin typeface="Bookman Old Style" panose="02050604050505020204" pitchFamily="18" charset="0"/>
              </a:rPr>
              <a:t>Апрель</a:t>
            </a:r>
            <a:r>
              <a:rPr lang="ru-RU" sz="10500" b="1" dirty="0" smtClean="0">
                <a:latin typeface="Bookman Old Style" panose="02050604050505020204" pitchFamily="18" charset="0"/>
                <a:cs typeface="Times New Roman" panose="02020603050405020304" pitchFamily="18" charset="0"/>
              </a:rPr>
              <a:t> </a:t>
            </a:r>
            <a:endParaRPr lang="ru-RU" sz="10500" b="1" dirty="0"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6"/>
          <p:cNvSpPr txBox="1"/>
          <p:nvPr/>
        </p:nvSpPr>
        <p:spPr>
          <a:xfrm>
            <a:off x="2546350" y="2987675"/>
            <a:ext cx="15468600" cy="28220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869950" marR="5080" indent="-857250" algn="ctr">
              <a:lnSpc>
                <a:spcPct val="101299"/>
              </a:lnSpc>
              <a:spcBef>
                <a:spcPts val="90"/>
              </a:spcBef>
              <a:buFont typeface="Wingdings" panose="05000000000000000000" pitchFamily="2" charset="2"/>
              <a:buChar char="v"/>
            </a:pPr>
            <a:r>
              <a:rPr lang="ru-RU" sz="6000" b="1" spc="-30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День открытых дверей </a:t>
            </a:r>
          </a:p>
          <a:p>
            <a:pPr marL="12700" marR="5080" algn="ctr">
              <a:lnSpc>
                <a:spcPct val="101299"/>
              </a:lnSpc>
              <a:spcBef>
                <a:spcPts val="90"/>
              </a:spcBef>
            </a:pPr>
            <a:r>
              <a:rPr lang="ru-RU" sz="6000" b="1" spc="-30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для обучающихся 9 классов </a:t>
            </a:r>
          </a:p>
          <a:p>
            <a:pPr marL="12700" marR="5080" algn="ctr">
              <a:lnSpc>
                <a:spcPct val="101299"/>
              </a:lnSpc>
              <a:spcBef>
                <a:spcPts val="90"/>
              </a:spcBef>
            </a:pPr>
            <a:endParaRPr lang="ru-RU" sz="6000" b="1" spc="-30" dirty="0" smtClean="0">
              <a:solidFill>
                <a:srgbClr val="996633"/>
              </a:solidFill>
              <a:latin typeface="Neue Machina"/>
              <a:cs typeface="Neue Machin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5"/>
          <a:stretch/>
        </p:blipFill>
        <p:spPr>
          <a:xfrm>
            <a:off x="6175678" y="5426075"/>
            <a:ext cx="8209943" cy="4137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0229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" y="10016886"/>
            <a:ext cx="9888569" cy="12924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1065" y="10016886"/>
            <a:ext cx="9888569" cy="129246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394450" y="631203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0500" b="1" kern="0" spc="-5" dirty="0" smtClean="0">
                <a:solidFill>
                  <a:srgbClr val="911B03"/>
                </a:solidFill>
                <a:latin typeface="Bookman Old Style" panose="02050604050505020204" pitchFamily="18" charset="0"/>
              </a:rPr>
              <a:t>Май</a:t>
            </a:r>
            <a:r>
              <a:rPr lang="ru-RU" sz="10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6"/>
          <p:cNvSpPr txBox="1"/>
          <p:nvPr/>
        </p:nvSpPr>
        <p:spPr>
          <a:xfrm>
            <a:off x="2546350" y="2987675"/>
            <a:ext cx="15468600" cy="90127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869950" marR="5080" indent="-857250" algn="ctr">
              <a:lnSpc>
                <a:spcPct val="101299"/>
              </a:lnSpc>
              <a:spcBef>
                <a:spcPts val="90"/>
              </a:spcBef>
              <a:buFont typeface="Wingdings" panose="05000000000000000000" pitchFamily="2" charset="2"/>
              <a:buChar char="v"/>
            </a:pPr>
            <a:r>
              <a:rPr lang="ru-RU" sz="6000" b="1" spc="-30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Форсайт-сессия «Новый год»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182592165"/>
              </p:ext>
            </p:extLst>
          </p:nvPr>
        </p:nvGraphicFramePr>
        <p:xfrm>
          <a:off x="3727450" y="4130675"/>
          <a:ext cx="131826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80229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" y="10016886"/>
            <a:ext cx="9888569" cy="12924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1065" y="10016886"/>
            <a:ext cx="9888569" cy="12924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650" y="473075"/>
            <a:ext cx="3511600" cy="1786283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194050" y="2101228"/>
            <a:ext cx="155448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kern="0" spc="-5" dirty="0" smtClean="0">
                <a:solidFill>
                  <a:srgbClr val="911B03"/>
                </a:solidFill>
                <a:latin typeface="Bookman Old Style" panose="02050604050505020204" pitchFamily="18" charset="0"/>
              </a:rPr>
              <a:t>Портфолио учащихся</a:t>
            </a:r>
          </a:p>
          <a:p>
            <a:r>
              <a:rPr lang="ru-RU" sz="10500" b="1" kern="0" spc="-5" dirty="0" smtClean="0">
                <a:solidFill>
                  <a:srgbClr val="911B03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«Мой путь в профессию учителя»</a:t>
            </a:r>
            <a:r>
              <a:rPr lang="ru-RU" sz="10500" b="1" dirty="0" smtClean="0">
                <a:latin typeface="Bookman Old Style" panose="02050604050505020204" pitchFamily="18" charset="0"/>
                <a:cs typeface="Times New Roman" panose="02020603050405020304" pitchFamily="18" charset="0"/>
              </a:rPr>
              <a:t> </a:t>
            </a:r>
            <a:endParaRPr lang="ru-RU" sz="10500" b="1" dirty="0"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42250" y="5578475"/>
            <a:ext cx="10668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996633"/>
                </a:solidFill>
                <a:latin typeface="Bookman Old Style" panose="02050604050505020204" pitchFamily="18" charset="0"/>
              </a:rPr>
              <a:t>Учитель - это несоизмеримо больше</a:t>
            </a:r>
            <a:r>
              <a:rPr lang="ru-RU" sz="2800" b="1" dirty="0" smtClean="0">
                <a:solidFill>
                  <a:srgbClr val="996633"/>
                </a:solidFill>
                <a:latin typeface="Bookman Old Style" panose="02050604050505020204" pitchFamily="18" charset="0"/>
              </a:rPr>
              <a:t>,</a:t>
            </a:r>
            <a:r>
              <a:rPr lang="ru-RU" sz="2800" b="1" dirty="0">
                <a:solidFill>
                  <a:srgbClr val="996633"/>
                </a:solidFill>
                <a:latin typeface="Bookman Old Style" panose="02050604050505020204" pitchFamily="18" charset="0"/>
              </a:rPr>
              <a:t> </a:t>
            </a:r>
            <a:endParaRPr lang="ru-RU" sz="2800" b="1" dirty="0" smtClean="0">
              <a:solidFill>
                <a:srgbClr val="996633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996633"/>
                </a:solidFill>
                <a:latin typeface="Bookman Old Style" panose="02050604050505020204" pitchFamily="18" charset="0"/>
              </a:rPr>
              <a:t>Это </a:t>
            </a:r>
            <a:r>
              <a:rPr lang="ru-RU" sz="2800" b="1" dirty="0">
                <a:solidFill>
                  <a:srgbClr val="996633"/>
                </a:solidFill>
                <a:latin typeface="Bookman Old Style" panose="02050604050505020204" pitchFamily="18" charset="0"/>
              </a:rPr>
              <a:t>состояние души.</a:t>
            </a:r>
            <a:r>
              <a:rPr lang="ru-RU" sz="2800" b="1" dirty="0" smtClean="0">
                <a:solidFill>
                  <a:srgbClr val="996633"/>
                </a:solidFill>
                <a:latin typeface="Bookman Old Style" panose="02050604050505020204" pitchFamily="18" charset="0"/>
              </a:rPr>
              <a:t> </a:t>
            </a:r>
            <a:endParaRPr lang="ru-RU" sz="2800" b="1" dirty="0">
              <a:solidFill>
                <a:srgbClr val="996633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800" b="1" dirty="0">
                <a:solidFill>
                  <a:srgbClr val="996633"/>
                </a:solidFill>
                <a:latin typeface="Bookman Old Style" panose="02050604050505020204" pitchFamily="18" charset="0"/>
              </a:rPr>
              <a:t>      </a:t>
            </a:r>
            <a:r>
              <a:rPr lang="ru-RU" sz="2800" b="1" dirty="0" smtClean="0">
                <a:solidFill>
                  <a:srgbClr val="996633"/>
                </a:solidFill>
                <a:latin typeface="Bookman Old Style" panose="02050604050505020204" pitchFamily="18" charset="0"/>
              </a:rPr>
              <a:t>Душа </a:t>
            </a:r>
            <a:r>
              <a:rPr lang="ru-RU" sz="2800" b="1" dirty="0">
                <a:solidFill>
                  <a:srgbClr val="996633"/>
                </a:solidFill>
                <a:latin typeface="Bookman Old Style" panose="02050604050505020204" pitchFamily="18" charset="0"/>
              </a:rPr>
              <a:t>учителя содержит в себе частичку поэта и </a:t>
            </a:r>
            <a:r>
              <a:rPr lang="ru-RU" sz="2800" b="1" dirty="0" smtClean="0">
                <a:solidFill>
                  <a:srgbClr val="996633"/>
                </a:solidFill>
                <a:latin typeface="Bookman Old Style" panose="02050604050505020204" pitchFamily="18" charset="0"/>
              </a:rPr>
              <a:t>художника, мудреца и сказочника</a:t>
            </a:r>
            <a:r>
              <a:rPr lang="ru-RU" sz="2800" b="1" dirty="0">
                <a:solidFill>
                  <a:srgbClr val="996633"/>
                </a:solidFill>
                <a:latin typeface="Bookman Old Style" panose="02050604050505020204" pitchFamily="18" charset="0"/>
              </a:rPr>
              <a:t>, артиста и режиссёра</a:t>
            </a:r>
            <a:r>
              <a:rPr lang="ru-RU" sz="2800" b="1" dirty="0" smtClean="0">
                <a:solidFill>
                  <a:srgbClr val="996633"/>
                </a:solidFill>
                <a:latin typeface="Bookman Old Style" panose="02050604050505020204" pitchFamily="18" charset="0"/>
              </a:rPr>
              <a:t>...</a:t>
            </a:r>
          </a:p>
          <a:p>
            <a:pPr algn="ctr"/>
            <a:endParaRPr lang="ru-RU" sz="2800" b="1" dirty="0">
              <a:solidFill>
                <a:srgbClr val="996633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996633"/>
                </a:solidFill>
                <a:latin typeface="Bookman Old Style" panose="02050604050505020204" pitchFamily="18" charset="0"/>
              </a:rPr>
              <a:t>А </a:t>
            </a:r>
            <a:r>
              <a:rPr lang="ru-RU" sz="2800" b="1" dirty="0">
                <a:solidFill>
                  <a:srgbClr val="996633"/>
                </a:solidFill>
                <a:latin typeface="Bookman Old Style" panose="02050604050505020204" pitchFamily="18" charset="0"/>
              </a:rPr>
              <a:t>так посмотришь, вроде бы обычный человек</a:t>
            </a:r>
            <a:r>
              <a:rPr lang="ru-RU" sz="2800" b="1" dirty="0" smtClean="0">
                <a:solidFill>
                  <a:srgbClr val="996633"/>
                </a:solidFill>
                <a:latin typeface="Bookman Old Style" panose="02050604050505020204" pitchFamily="18" charset="0"/>
              </a:rPr>
              <a:t>! </a:t>
            </a:r>
            <a:r>
              <a:rPr lang="ru-RU" sz="2800" b="1" dirty="0">
                <a:solidFill>
                  <a:srgbClr val="996633"/>
                </a:solidFill>
                <a:latin typeface="Bookman Old Style" panose="020506040505050202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98002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948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925" y="10016886"/>
            <a:ext cx="9888569" cy="12924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5531" y="10027998"/>
            <a:ext cx="9888569" cy="12924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4060" r="1608"/>
          <a:stretch/>
        </p:blipFill>
        <p:spPr>
          <a:xfrm>
            <a:off x="223275" y="2443128"/>
            <a:ext cx="7080250" cy="736605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8070850" y="1463675"/>
            <a:ext cx="11430000" cy="8032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Цель Концепции</a:t>
            </a:r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:</a:t>
            </a:r>
          </a:p>
          <a:p>
            <a:pPr algn="just"/>
            <a:r>
              <a:rPr lang="ru-RU" sz="3600" dirty="0"/>
              <a:t>совершенствование системы подготовки педагогических кадров в Российской Федерации в соответствии с национальными целями и задачами развития страны, современными направлениями научно-технологического развития и с учетом актуальной исследовательской повестки в сфере образования, актуального контекста развития общего образования для формирования возможностей самореализации и развития талантов у детей и молодежи, личностного роста, поддержки образовательно-воспитательного потенциала семьи, вхождения Российской Федерации в число 10 лучших стран мира по качеству общего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80644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4202" y="0"/>
            <a:ext cx="19507570" cy="11308556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1207251" y="973874"/>
            <a:ext cx="18896965" cy="7726680"/>
            <a:chOff x="1207251" y="973874"/>
            <a:chExt cx="18896965" cy="772668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918186" y="3489246"/>
              <a:ext cx="3185913" cy="521111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07251" y="973874"/>
              <a:ext cx="4690946" cy="249206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49" y="10021714"/>
            <a:ext cx="9888569" cy="12924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4418" y="10021714"/>
            <a:ext cx="9888569" cy="12924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051" y="2604467"/>
            <a:ext cx="7200900" cy="69723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5166534" y="298141"/>
            <a:ext cx="144716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Алгоритм действий общеобразовательных организаций по открытию ППК в рамках различных профилей при реализации образовательных программ СОО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470104" y="2511855"/>
            <a:ext cx="10802146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/>
              <a:t>Изучение образовательных потребностей и интересов учащихся 7 - 9-х классов с целью определения выбора уровня (базовый, углубленный) изучения учебных предметов, профилей обучения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470104" y="4128742"/>
            <a:ext cx="10802146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/>
              <a:t>Анализ необходимой системы условий, оценка возможностей реализации выбранных профилей обучения, учебных предметов на углубленном уровне в соответствии с требованиями ФГОС СОО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466931" y="5774018"/>
            <a:ext cx="10805320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/>
              <a:t>Внесение изменений в Программу развития образовательной организации и в План мероприятий по созданию, организации работы и анализа результатов работы профильных классов необходимые изменения в имеющихся условиях для реализации выбранных профилей обучения.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495506" y="7808920"/>
            <a:ext cx="10776745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/>
              <a:t>Решение о реализации учебных планов одного или нескольких профилей обучения, разработка учебных планов любого профиля "Психолого-педагогической направленности"</a:t>
            </a:r>
          </a:p>
        </p:txBody>
      </p:sp>
    </p:spTree>
    <p:extLst>
      <p:ext uri="{BB962C8B-B14F-4D97-AF65-F5344CB8AC3E}">
        <p14:creationId xmlns:p14="http://schemas.microsoft.com/office/powerpoint/2010/main" val="402311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" y="10042286"/>
            <a:ext cx="9888569" cy="12924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6370" y="10042286"/>
            <a:ext cx="9888569" cy="12924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650" y="3137866"/>
            <a:ext cx="7086600" cy="59055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8070850" y="497667"/>
            <a:ext cx="133103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МОДЕЛИ ОРГАНИЗАЦИИ ПСИХОЛОГО-ПЕДАГОГИЧЕСКИХ КЛАССОВ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573811" y="1604570"/>
            <a:ext cx="2723310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dirty="0" err="1"/>
              <a:t>внутришкольная</a:t>
            </a:r>
            <a:endParaRPr lang="ru-RU" sz="2800" dirty="0"/>
          </a:p>
          <a:p>
            <a:r>
              <a:rPr lang="ru-RU" sz="2800" dirty="0"/>
              <a:t> </a:t>
            </a:r>
            <a:r>
              <a:rPr lang="ru-RU" sz="2800" dirty="0" err="1"/>
              <a:t>профилизация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386038" y="1616673"/>
            <a:ext cx="2819399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/>
              <a:t>модель сетевого взаимодействия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6378044" y="1616673"/>
            <a:ext cx="3040256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800" dirty="0"/>
              <a:t>модель</a:t>
            </a:r>
            <a:r>
              <a:rPr lang="ru-RU" dirty="0"/>
              <a:t> </a:t>
            </a:r>
          </a:p>
          <a:p>
            <a:r>
              <a:rPr lang="ru-RU" sz="2800" dirty="0"/>
              <a:t>ресурсного центра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/>
          </p:nvPr>
        </p:nvGraphicFramePr>
        <p:xfrm>
          <a:off x="7912100" y="3957940"/>
          <a:ext cx="11506200" cy="585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76550">
                  <a:extLst>
                    <a:ext uri="{9D8B030D-6E8A-4147-A177-3AD203B41FA5}">
                      <a16:colId xmlns:a16="http://schemas.microsoft.com/office/drawing/2014/main" val="7901739"/>
                    </a:ext>
                  </a:extLst>
                </a:gridCol>
                <a:gridCol w="2876550">
                  <a:extLst>
                    <a:ext uri="{9D8B030D-6E8A-4147-A177-3AD203B41FA5}">
                      <a16:colId xmlns:a16="http://schemas.microsoft.com/office/drawing/2014/main" val="3836592785"/>
                    </a:ext>
                  </a:extLst>
                </a:gridCol>
                <a:gridCol w="2876550">
                  <a:extLst>
                    <a:ext uri="{9D8B030D-6E8A-4147-A177-3AD203B41FA5}">
                      <a16:colId xmlns:a16="http://schemas.microsoft.com/office/drawing/2014/main" val="1602496019"/>
                    </a:ext>
                  </a:extLst>
                </a:gridCol>
                <a:gridCol w="2876550">
                  <a:extLst>
                    <a:ext uri="{9D8B030D-6E8A-4147-A177-3AD203B41FA5}">
                      <a16:colId xmlns:a16="http://schemas.microsoft.com/office/drawing/2014/main" val="2401808298"/>
                    </a:ext>
                  </a:extLst>
                </a:gridCol>
              </a:tblGrid>
              <a:tr h="7010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Компонент процесса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1-й этап, пропедевтический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2-й этап, </a:t>
                      </a:r>
                      <a:r>
                        <a:rPr lang="ru-RU" sz="2000" dirty="0" err="1" smtClean="0"/>
                        <a:t>предпрофильный</a:t>
                      </a:r>
                      <a:r>
                        <a:rPr lang="ru-RU" sz="2000" dirty="0" smtClean="0"/>
                        <a:t>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3-й этап, профильный 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4584696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Классы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6–7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8–9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10–11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961325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Приоритет в образовательной деятельности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/>
                        <a:t>Надпредметный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/>
                        <a:t>Межпредметный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Предметный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6171139"/>
                  </a:ext>
                </a:extLst>
              </a:tr>
              <a:tr h="37490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Механизм реализации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Внеурочная деятельность / дополнительное образование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Внеурочная деятельность / дополнительное образование / курсы в рамках части учебного плана, формируемой участниками образовательной деятельности / социальная практика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Внеурочная деятельность / дополнительное образование / курсы в рамках обязательной части и части учебного плана, формируемой участниками образовательной деятельности / социальная практика 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4914791"/>
                  </a:ext>
                </a:extLst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7232651" y="3004541"/>
            <a:ext cx="128380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ЭТАПЫ ПРОФИЛИЗАЦИИ ОБРАЗОВАТЕЛЬНОЙ ДЕЯТЕЛЬНОСТИ </a:t>
            </a:r>
          </a:p>
          <a:p>
            <a:pPr algn="ctr"/>
            <a:r>
              <a:rPr lang="ru-RU" sz="2400" b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В ПРОЦЕССЕ СОЗДАНИЯ И ФУНКЦИОНИРОВАНИЯ ПСИХОЛОГО-ПЕДАГОГИЧЕСКИХ КЛАССОВ 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9297122" y="1020887"/>
            <a:ext cx="2431329" cy="5836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4014451" y="1020887"/>
            <a:ext cx="2363594" cy="5836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8" idx="0"/>
          </p:cNvCxnSpPr>
          <p:nvPr/>
        </p:nvCxnSpPr>
        <p:spPr>
          <a:xfrm>
            <a:off x="12795251" y="1020886"/>
            <a:ext cx="487" cy="5957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191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" y="10027998"/>
            <a:ext cx="9888569" cy="12924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4619" y="10016886"/>
            <a:ext cx="9888569" cy="129246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489451" y="263526"/>
            <a:ext cx="150114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09"/>
            <a:r>
              <a:rPr lang="ru-RU" sz="48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Calibri"/>
              </a:rPr>
              <a:t>ПЕДАГОГИЧЕСКАЯ ОДАРЕННОСТЬ </a:t>
            </a:r>
          </a:p>
          <a:p>
            <a:pPr algn="ctr" defTabSz="914309"/>
            <a:r>
              <a:rPr lang="ru-RU" sz="3600" dirty="0">
                <a:solidFill>
                  <a:prstClr val="black"/>
                </a:solidFill>
                <a:latin typeface="Calibri"/>
              </a:rPr>
              <a:t>психологическая предпосылка развития педагогических способностей, представляющая собой сложное взаимодействие универсальных и специальных компонентов, обеспечивающих потенциальную возможность достижения успеха в педагогической деятельности</a:t>
            </a:r>
          </a:p>
          <a:p>
            <a:pPr defTabSz="914309"/>
            <a:endParaRPr lang="ru-RU" sz="4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90050" y="3834010"/>
            <a:ext cx="10444013" cy="5693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09"/>
            <a:r>
              <a:rPr lang="ru-RU" sz="2800" b="1" dirty="0">
                <a:solidFill>
                  <a:prstClr val="black"/>
                </a:solidFill>
                <a:latin typeface="Calibri"/>
              </a:rPr>
              <a:t>ОБЩИЕ КОМПОНЕНТЫ:</a:t>
            </a:r>
          </a:p>
          <a:p>
            <a:pPr defTabSz="914309"/>
            <a:r>
              <a:rPr lang="ru-RU" sz="2800" dirty="0">
                <a:solidFill>
                  <a:prstClr val="black"/>
                </a:solidFill>
                <a:latin typeface="Calibri"/>
              </a:rPr>
              <a:t>креативность, </a:t>
            </a:r>
          </a:p>
          <a:p>
            <a:pPr defTabSz="914309"/>
            <a:r>
              <a:rPr lang="ru-RU" sz="2800" dirty="0">
                <a:solidFill>
                  <a:prstClr val="black"/>
                </a:solidFill>
                <a:latin typeface="Calibri"/>
              </a:rPr>
              <a:t>активность, </a:t>
            </a:r>
          </a:p>
          <a:p>
            <a:pPr defTabSz="914309"/>
            <a:r>
              <a:rPr lang="ru-RU" sz="2800" dirty="0">
                <a:solidFill>
                  <a:prstClr val="black"/>
                </a:solidFill>
                <a:latin typeface="Calibri"/>
              </a:rPr>
              <a:t>уровень развития познавательных процессов</a:t>
            </a:r>
          </a:p>
          <a:p>
            <a:pPr defTabSz="914309"/>
            <a:endParaRPr lang="ru-RU" sz="2800" b="1" dirty="0">
              <a:solidFill>
                <a:prstClr val="black"/>
              </a:solidFill>
              <a:latin typeface="Calibri"/>
            </a:endParaRPr>
          </a:p>
          <a:p>
            <a:pPr defTabSz="914309"/>
            <a:r>
              <a:rPr lang="ru-RU" sz="2800" b="1" dirty="0">
                <a:solidFill>
                  <a:prstClr val="black"/>
                </a:solidFill>
                <a:latin typeface="Calibri"/>
              </a:rPr>
              <a:t>СПЕЦИАЛЬНЫЕ КОМПОНЕНТЫ:</a:t>
            </a:r>
          </a:p>
          <a:p>
            <a:pPr defTabSz="914309"/>
            <a:r>
              <a:rPr lang="ru-RU" sz="2800" dirty="0">
                <a:solidFill>
                  <a:prstClr val="black"/>
                </a:solidFill>
                <a:latin typeface="Calibri"/>
              </a:rPr>
              <a:t>педагогические, коммуникативные и организаторские склонности,</a:t>
            </a:r>
          </a:p>
          <a:p>
            <a:pPr defTabSz="914309"/>
            <a:r>
              <a:rPr lang="ru-RU" sz="2800" dirty="0">
                <a:solidFill>
                  <a:prstClr val="black"/>
                </a:solidFill>
                <a:latin typeface="Calibri"/>
              </a:rPr>
              <a:t>артистизм, </a:t>
            </a:r>
          </a:p>
          <a:p>
            <a:pPr defTabSz="914309"/>
            <a:r>
              <a:rPr lang="ru-RU" sz="2800" dirty="0">
                <a:solidFill>
                  <a:prstClr val="black"/>
                </a:solidFill>
                <a:latin typeface="Calibri"/>
              </a:rPr>
              <a:t>речевые способности, </a:t>
            </a:r>
          </a:p>
          <a:p>
            <a:pPr defTabSz="914309"/>
            <a:r>
              <a:rPr lang="ru-RU" sz="2800" dirty="0" err="1">
                <a:solidFill>
                  <a:prstClr val="black"/>
                </a:solidFill>
                <a:latin typeface="Calibri"/>
              </a:rPr>
              <a:t>эмпатия</a:t>
            </a:r>
            <a:r>
              <a:rPr lang="ru-RU" sz="2800" dirty="0">
                <a:solidFill>
                  <a:prstClr val="black"/>
                </a:solidFill>
                <a:latin typeface="Calibri"/>
              </a:rPr>
              <a:t>, </a:t>
            </a:r>
          </a:p>
          <a:p>
            <a:pPr defTabSz="914309"/>
            <a:r>
              <a:rPr lang="ru-RU" sz="2800" dirty="0">
                <a:solidFill>
                  <a:prstClr val="black"/>
                </a:solidFill>
                <a:latin typeface="Calibri"/>
              </a:rPr>
              <a:t>интерес к педагогической деятельности</a:t>
            </a:r>
          </a:p>
          <a:p>
            <a:pPr defTabSz="914309"/>
            <a:endParaRPr lang="ru-RU" sz="2800" dirty="0">
              <a:solidFill>
                <a:prstClr val="black"/>
              </a:solidFill>
              <a:latin typeface="Calibri"/>
            </a:endParaRPr>
          </a:p>
          <a:p>
            <a:pPr defTabSz="914309"/>
            <a:endParaRPr lang="ru-RU" sz="28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660" y="3810395"/>
            <a:ext cx="9166391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5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70850" y="950718"/>
            <a:ext cx="616431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КОГО ВЗЯТЬ С СОБОЙ?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2450" y="340263"/>
            <a:ext cx="2185988" cy="21859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22450" y="2526252"/>
            <a:ext cx="16948932" cy="8710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2.2.1.	Содействовать Школе в </a:t>
            </a:r>
            <a:r>
              <a:rPr lang="ru-RU" sz="2800" b="1" dirty="0"/>
              <a:t>выявлении обучающихся, мотивированных</a:t>
            </a:r>
            <a:r>
              <a:rPr lang="ru-RU" sz="2800" dirty="0"/>
              <a:t> к освоению предпрофессиональных умений в сфере предпрофессиональной деятельности.</a:t>
            </a:r>
          </a:p>
          <a:p>
            <a:r>
              <a:rPr lang="ru-RU" sz="2800" dirty="0"/>
              <a:t>2.2.2.	Разрабатывать для освоения обучающимися предпрофессиональных классов </a:t>
            </a:r>
            <a:r>
              <a:rPr lang="ru-RU" sz="2800" b="1" dirty="0"/>
              <a:t>программы прикладных практико-ориентированных учебных курсов</a:t>
            </a:r>
            <a:r>
              <a:rPr lang="ru-RU" sz="2800" dirty="0"/>
              <a:t> в сфере предпрофессиональной деятельности и </a:t>
            </a:r>
            <a:r>
              <a:rPr lang="ru-RU" sz="2800" b="1" dirty="0"/>
              <a:t>способствовать их реализации.</a:t>
            </a:r>
          </a:p>
          <a:p>
            <a:r>
              <a:rPr lang="ru-RU" sz="2800" dirty="0"/>
              <a:t>2.2.3.	Проводить для обучающихся предпрофессиональных классов </a:t>
            </a:r>
            <a:r>
              <a:rPr lang="ru-RU" sz="2800" b="1" dirty="0"/>
              <a:t>конференции, семинары, практики, мастер-классы, экскурсии </a:t>
            </a:r>
            <a:r>
              <a:rPr lang="ru-RU" sz="2800" dirty="0"/>
              <a:t>и другие мероприятия в целях ознакомления обучающихся с содержанием профессиональной деятельности в сфере предпрофессиональной подготовки и формирования предпрофессиональных умений.</a:t>
            </a:r>
          </a:p>
          <a:p>
            <a:r>
              <a:rPr lang="ru-RU" sz="2800" dirty="0"/>
              <a:t>2.2.4.	Осуществлять </a:t>
            </a:r>
            <a:r>
              <a:rPr lang="ru-RU" sz="2800" b="1" dirty="0"/>
              <a:t>руководство проектными и исследовательскими работами </a:t>
            </a:r>
            <a:r>
              <a:rPr lang="ru-RU" sz="2800" dirty="0"/>
              <a:t>обучающихся предпрофессиональных классов.</a:t>
            </a:r>
          </a:p>
          <a:p>
            <a:r>
              <a:rPr lang="ru-RU" sz="2800" dirty="0"/>
              <a:t>2.2.5.	Способствовать подготовке обучающихся предпрофессиональных классов к участию в городских предпрофессиональных конференциях, олимпиадах и других мероприятиях Проекта.</a:t>
            </a:r>
          </a:p>
          <a:p>
            <a:r>
              <a:rPr lang="ru-RU" sz="2800" dirty="0"/>
              <a:t>2.2.6.	Предоставлять Школе </a:t>
            </a:r>
            <a:r>
              <a:rPr lang="ru-RU" sz="2800" b="1" dirty="0"/>
              <a:t>актуальную информацию о мероприятиях, проводимых в рамках Проекта</a:t>
            </a:r>
            <a:r>
              <a:rPr lang="ru-RU" sz="2800" dirty="0"/>
              <a:t>.</a:t>
            </a:r>
          </a:p>
          <a:p>
            <a:r>
              <a:rPr lang="ru-RU" sz="2800" dirty="0"/>
              <a:t>2.2.7.	Обеспечивать участие сотрудников вуза в проведении консультаций, конференций, семинаров, практик, мастер-классов, экскурсий и других мероприятий для обучающихся предпрофессиональных классов.</a:t>
            </a:r>
          </a:p>
          <a:p>
            <a:r>
              <a:rPr lang="ru-RU" sz="2800" dirty="0"/>
              <a:t>2.2.8.	Предоставлять возможность ознакомления педагогов Школы и обучающихся предпрофессиональных классов с </a:t>
            </a:r>
            <a:r>
              <a:rPr lang="ru-RU" sz="2800" b="1" dirty="0"/>
              <a:t>информационно-библиотечными ресурсами </a:t>
            </a:r>
            <a:r>
              <a:rPr lang="ru-RU" sz="2800" dirty="0"/>
              <a:t>вуза.</a:t>
            </a:r>
          </a:p>
          <a:p>
            <a:r>
              <a:rPr lang="ru-RU" sz="2800" dirty="0"/>
              <a:t>2.2.9.	Приглашать представителей Школы к участию в работе учебно-методических семинаров, круглых столов.</a:t>
            </a:r>
          </a:p>
        </p:txBody>
      </p:sp>
    </p:spTree>
    <p:extLst>
      <p:ext uri="{BB962C8B-B14F-4D97-AF65-F5344CB8AC3E}">
        <p14:creationId xmlns:p14="http://schemas.microsoft.com/office/powerpoint/2010/main" val="3420611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925" y="10016886"/>
            <a:ext cx="9888569" cy="12924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5531" y="10027998"/>
            <a:ext cx="9888569" cy="129246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359796" y="304008"/>
            <a:ext cx="5277697" cy="180949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507937">
              <a:defRPr/>
            </a:pPr>
            <a:r>
              <a:rPr lang="ru-RU" sz="3958" b="1" kern="0" dirty="0">
                <a:solidFill>
                  <a:srgbClr val="002060"/>
                </a:solidFill>
                <a:latin typeface="Bookman Old Style" panose="02050604050505020204" pitchFamily="18" charset="0"/>
              </a:rPr>
              <a:t>Педагог-психолог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07783" y="2631337"/>
            <a:ext cx="4574004" cy="180949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507937">
              <a:defRPr/>
            </a:pPr>
            <a:r>
              <a:rPr lang="ru-RU" sz="2968" kern="0" dirty="0">
                <a:solidFill>
                  <a:srgbClr val="002060"/>
                </a:solidFill>
                <a:latin typeface="Bookman Old Style" panose="02050604050505020204" pitchFamily="18" charset="0"/>
              </a:rPr>
              <a:t>выявление педагогически одаренных школьников</a:t>
            </a:r>
            <a:endParaRPr lang="ru-RU" sz="2968" b="1" kern="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11642" y="2646962"/>
            <a:ext cx="4574004" cy="180949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507937">
              <a:defRPr/>
            </a:pPr>
            <a:r>
              <a:rPr lang="ru-RU" sz="2968" kern="0" dirty="0">
                <a:solidFill>
                  <a:srgbClr val="002060"/>
                </a:solidFill>
                <a:latin typeface="Bookman Old Style" panose="02050604050505020204" pitchFamily="18" charset="0"/>
              </a:rPr>
              <a:t>формирование  готовности к самоопределению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2694075" y="2631337"/>
            <a:ext cx="4574004" cy="180949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507937">
              <a:defRPr/>
            </a:pPr>
            <a:r>
              <a:rPr lang="ru-RU" sz="2968" kern="0" dirty="0">
                <a:solidFill>
                  <a:srgbClr val="002060"/>
                </a:solidFill>
                <a:latin typeface="Bookman Old Style" panose="02050604050505020204" pitchFamily="18" charset="0"/>
              </a:rPr>
              <a:t>интеграция в профессиональное сообщество на этапе обучения в школе</a:t>
            </a:r>
            <a:endParaRPr lang="ru-RU" sz="2968" b="1" kern="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81788" y="4902550"/>
            <a:ext cx="5277697" cy="138225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507937">
              <a:defRPr/>
            </a:pPr>
            <a:r>
              <a:rPr lang="ru-RU" sz="2968" kern="0" dirty="0">
                <a:solidFill>
                  <a:srgbClr val="002060"/>
                </a:solidFill>
                <a:latin typeface="Bookman Old Style" panose="02050604050505020204" pitchFamily="18" charset="0"/>
              </a:rPr>
              <a:t>формировать  представления</a:t>
            </a:r>
            <a:endParaRPr lang="ru-RU" sz="2968" b="1" kern="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84963" y="6559407"/>
            <a:ext cx="5277697" cy="138225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507937">
              <a:defRPr/>
            </a:pPr>
            <a:r>
              <a:rPr lang="ru-RU" sz="2968" kern="0" dirty="0">
                <a:solidFill>
                  <a:srgbClr val="002060"/>
                </a:solidFill>
                <a:latin typeface="Bookman Old Style" panose="02050604050505020204" pitchFamily="18" charset="0"/>
              </a:rPr>
              <a:t>предоставлять возможности профессиональных проб</a:t>
            </a:r>
            <a:endParaRPr lang="ru-RU" sz="2968" b="1" kern="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381788" y="8216263"/>
            <a:ext cx="5277697" cy="138225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507937">
              <a:defRPr/>
            </a:pPr>
            <a:r>
              <a:rPr lang="ru-RU" sz="2968" kern="0" dirty="0">
                <a:solidFill>
                  <a:srgbClr val="002060"/>
                </a:solidFill>
                <a:latin typeface="Bookman Old Style" panose="02050604050505020204" pitchFamily="18" charset="0"/>
              </a:rPr>
              <a:t>развивать надпрофессиональные навыки</a:t>
            </a:r>
            <a:endParaRPr lang="ru-RU" sz="2968" b="1" kern="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5050804" y="2454275"/>
            <a:ext cx="10071604" cy="0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179729" y="4664075"/>
            <a:ext cx="10071604" cy="0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847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55851" y="774970"/>
            <a:ext cx="194937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507846"/>
            <a:r>
              <a:rPr lang="ru-RU" sz="48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Calibri" panose="020F0502020204030204"/>
              </a:rPr>
              <a:t>НАСТАВНИЧЕСТВО В ШКОЛЕ. ЧТО ЭТО?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9450" y="2949748"/>
            <a:ext cx="9077001" cy="5065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507846"/>
            <a:r>
              <a:rPr lang="ru-RU" sz="4617" b="1" u="sng" dirty="0">
                <a:solidFill>
                  <a:prstClr val="black"/>
                </a:solidFill>
                <a:latin typeface="Calibri" panose="020F0502020204030204"/>
              </a:rPr>
              <a:t>Наставничество</a:t>
            </a:r>
            <a:r>
              <a:rPr lang="ru-RU" sz="4617" dirty="0">
                <a:solidFill>
                  <a:prstClr val="black"/>
                </a:solidFill>
                <a:latin typeface="Calibri" panose="020F0502020204030204"/>
              </a:rPr>
              <a:t> -  перспективная образовательная </a:t>
            </a:r>
            <a:r>
              <a:rPr lang="ru-RU" sz="4617" b="1" dirty="0">
                <a:solidFill>
                  <a:prstClr val="black"/>
                </a:solidFill>
                <a:latin typeface="Calibri" panose="020F0502020204030204"/>
              </a:rPr>
              <a:t>технология</a:t>
            </a:r>
            <a:r>
              <a:rPr lang="ru-RU" sz="4617" dirty="0">
                <a:solidFill>
                  <a:prstClr val="black"/>
                </a:solidFill>
                <a:latin typeface="Calibri" panose="020F0502020204030204"/>
              </a:rPr>
              <a:t>, позволяющая передавать знания </a:t>
            </a:r>
          </a:p>
          <a:p>
            <a:pPr defTabSz="1507846"/>
            <a:r>
              <a:rPr lang="ru-RU" sz="4617" dirty="0">
                <a:solidFill>
                  <a:prstClr val="black"/>
                </a:solidFill>
                <a:latin typeface="Calibri" panose="020F0502020204030204"/>
              </a:rPr>
              <a:t>и формировать необходимые </a:t>
            </a:r>
            <a:r>
              <a:rPr lang="ru-RU" sz="4617" b="1" u="sng" dirty="0">
                <a:solidFill>
                  <a:prstClr val="black"/>
                </a:solidFill>
                <a:latin typeface="Calibri" panose="020F0502020204030204"/>
              </a:rPr>
              <a:t>навыки и осознанность </a:t>
            </a:r>
          </a:p>
          <a:p>
            <a:pPr defTabSz="1507846"/>
            <a:r>
              <a:rPr lang="ru-RU" sz="4617" dirty="0">
                <a:solidFill>
                  <a:prstClr val="black"/>
                </a:solidFill>
                <a:latin typeface="Calibri" panose="020F0502020204030204"/>
              </a:rPr>
              <a:t>БЫСТРЕЕ, ЧЕМ ТРАДИЦИОННЫЕ СПОСОБЫ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014451" y="7974532"/>
            <a:ext cx="5277326" cy="1447495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507846"/>
            <a:r>
              <a:rPr lang="ru-RU" sz="4287" dirty="0">
                <a:solidFill>
                  <a:prstClr val="black"/>
                </a:solidFill>
                <a:latin typeface="Calibri" panose="020F0502020204030204"/>
              </a:rPr>
              <a:t>НАСТАВНИК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334046" y="7997632"/>
            <a:ext cx="5342665" cy="1447495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507846"/>
            <a:r>
              <a:rPr lang="ru-RU" sz="4287" dirty="0">
                <a:solidFill>
                  <a:prstClr val="black"/>
                </a:solidFill>
                <a:latin typeface="Calibri" panose="020F0502020204030204"/>
              </a:rPr>
              <a:t>СОПРОВОЖДАЕМЫЙ</a:t>
            </a:r>
          </a:p>
        </p:txBody>
      </p:sp>
      <p:sp>
        <p:nvSpPr>
          <p:cNvPr id="9" name="Двойная стрелка влево/вправо 8"/>
          <p:cNvSpPr/>
          <p:nvPr/>
        </p:nvSpPr>
        <p:spPr>
          <a:xfrm>
            <a:off x="12824718" y="8510287"/>
            <a:ext cx="975049" cy="422186"/>
          </a:xfrm>
          <a:prstGeom prst="left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07846"/>
            <a:endParaRPr lang="ru-RU" sz="2968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1" y="1844676"/>
            <a:ext cx="7477317" cy="60130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88" y="10016886"/>
            <a:ext cx="9894666" cy="12924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0453" y="10007261"/>
            <a:ext cx="9888569" cy="129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08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" y="10016886"/>
            <a:ext cx="9888569" cy="12924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1065" y="10016886"/>
            <a:ext cx="9888569" cy="129246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394450" y="631203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0500" b="1" kern="0" spc="-5" dirty="0">
                <a:solidFill>
                  <a:srgbClr val="911B03"/>
                </a:solidFill>
                <a:latin typeface="Bookman Old Style" panose="02050604050505020204" pitchFamily="18" charset="0"/>
              </a:rPr>
              <a:t>Сентябрь</a:t>
            </a:r>
            <a:r>
              <a:rPr lang="ru-RU" sz="10500" b="1" dirty="0" smtClean="0">
                <a:latin typeface="Bookman Old Style" panose="02050604050505020204" pitchFamily="18" charset="0"/>
                <a:cs typeface="Times New Roman" panose="02020603050405020304" pitchFamily="18" charset="0"/>
              </a:rPr>
              <a:t> </a:t>
            </a:r>
            <a:endParaRPr lang="ru-RU" sz="10500" b="1" dirty="0"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6"/>
          <p:cNvSpPr txBox="1"/>
          <p:nvPr/>
        </p:nvSpPr>
        <p:spPr>
          <a:xfrm>
            <a:off x="5060171" y="3110904"/>
            <a:ext cx="13754100" cy="563256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869950" marR="5080" indent="-857250" algn="ctr">
              <a:lnSpc>
                <a:spcPct val="101299"/>
              </a:lnSpc>
              <a:spcBef>
                <a:spcPts val="90"/>
              </a:spcBef>
              <a:buFont typeface="Wingdings" panose="05000000000000000000" pitchFamily="2" charset="2"/>
              <a:buChar char="v"/>
            </a:pPr>
            <a:r>
              <a:rPr lang="ru-RU" sz="6000" b="1" spc="-30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Тренинг «Я – будущий педагог»</a:t>
            </a:r>
          </a:p>
          <a:p>
            <a:pPr marL="12700" marR="5080" algn="ctr">
              <a:lnSpc>
                <a:spcPct val="101299"/>
              </a:lnSpc>
              <a:spcBef>
                <a:spcPts val="90"/>
              </a:spcBef>
            </a:pPr>
            <a:endParaRPr lang="ru-RU" sz="6000" b="1" spc="-30" dirty="0" smtClean="0">
              <a:solidFill>
                <a:srgbClr val="996633"/>
              </a:solidFill>
              <a:latin typeface="Bookman Old Style" panose="02050604050505020204" pitchFamily="18" charset="0"/>
              <a:cs typeface="Neue Machina"/>
            </a:endParaRPr>
          </a:p>
          <a:p>
            <a:pPr marL="869950" marR="5080" indent="-857250" algn="ctr">
              <a:lnSpc>
                <a:spcPct val="101299"/>
              </a:lnSpc>
              <a:spcBef>
                <a:spcPts val="90"/>
              </a:spcBef>
              <a:buFont typeface="Wingdings" panose="05000000000000000000" pitchFamily="2" charset="2"/>
              <a:buChar char="v"/>
            </a:pPr>
            <a:r>
              <a:rPr lang="ru-RU" sz="6000" b="1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Подготовка </a:t>
            </a:r>
            <a:r>
              <a:rPr lang="ru-RU" sz="6000" b="1" dirty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специального выпуска школьной газеты </a:t>
            </a:r>
            <a:r>
              <a:rPr lang="ru-RU" sz="6000" b="1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«Пятнашка» </a:t>
            </a:r>
            <a:r>
              <a:rPr lang="ru-RU" sz="6000" b="1" dirty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ко </a:t>
            </a:r>
            <a:r>
              <a:rPr lang="ru-RU" sz="6000" b="1" dirty="0" smtClean="0">
                <a:solidFill>
                  <a:srgbClr val="996633"/>
                </a:solidFill>
                <a:latin typeface="Bookman Old Style" panose="02050604050505020204" pitchFamily="18" charset="0"/>
                <a:cs typeface="Neue Machina"/>
              </a:rPr>
              <a:t>Дню Учителя</a:t>
            </a:r>
            <a:endParaRPr sz="6000" b="1" dirty="0">
              <a:solidFill>
                <a:srgbClr val="996633"/>
              </a:solidFill>
              <a:latin typeface="Bookman Old Style" panose="02050604050505020204" pitchFamily="18" charset="0"/>
              <a:cs typeface="Neue Machina"/>
            </a:endParaRPr>
          </a:p>
        </p:txBody>
      </p:sp>
      <p:pic>
        <p:nvPicPr>
          <p:cNvPr id="1027" name="Picture 3" descr="C:\Users\Olga - PC\Downloads\photo1702834689 (1)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" y="2761339"/>
            <a:ext cx="5027097" cy="728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625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527</TotalTime>
  <Words>610</Words>
  <Application>Microsoft Office PowerPoint</Application>
  <PresentationFormat>Произвольный</PresentationFormat>
  <Paragraphs>116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Bookman Old Style</vt:lpstr>
      <vt:lpstr>Druk Cyr</vt:lpstr>
      <vt:lpstr>Wingdings</vt:lpstr>
      <vt:lpstr>Calibri</vt:lpstr>
      <vt:lpstr>Neue Machina</vt:lpstr>
      <vt:lpstr>Times New Roman</vt:lpstr>
      <vt:lpstr>Arial Black</vt:lpstr>
      <vt:lpstr>Office Theme</vt:lpstr>
      <vt:lpstr>1_Office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user</dc:creator>
  <cp:lastModifiedBy>user</cp:lastModifiedBy>
  <cp:revision>41</cp:revision>
  <dcterms:created xsi:type="dcterms:W3CDTF">2023-01-13T17:17:54Z</dcterms:created>
  <dcterms:modified xsi:type="dcterms:W3CDTF">2025-05-13T11:51:06Z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2023-01-13T00:00:00Z</vt:filetime>
  </property>
  <property fmtid="{D5CDD505-2E9C-101B-9397-08002B2CF9AE}" pid="3" name="Creator">
    <vt:lpwstr>Adobe Illustrator 26.4 (Macintosh)</vt:lpwstr>
  </property>
  <property fmtid="{D5CDD505-2E9C-101B-9397-08002B2CF9AE}" pid="4" name="LastSaved">
    <vt:filetime>2023-01-13T00:00:00Z</vt:filetime>
  </property>
</Properties>
</file>