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notesMasterIdLst>
    <p:notesMasterId r:id="rId15"/>
  </p:notesMasterIdLst>
  <p:sldIdLst>
    <p:sldId id="257" r:id="rId5"/>
    <p:sldId id="2598" r:id="rId6"/>
    <p:sldId id="2599" r:id="rId7"/>
    <p:sldId id="2600" r:id="rId8"/>
    <p:sldId id="577" r:id="rId9"/>
    <p:sldId id="2601" r:id="rId10"/>
    <p:sldId id="2602" r:id="rId11"/>
    <p:sldId id="2603" r:id="rId12"/>
    <p:sldId id="2597" r:id="rId13"/>
    <p:sldId id="28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olya\Downloads\Attachments_i@olyamishin.ru_2024-12-09_17-22-36\&#1055;&#1077;&#1076;&#1082;&#1083;&#1072;&#1089;&#1089;-&#1087;&#1088;&#1086;%20&#1085;&#1072;&#108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21E-4A30-BE52-6979C66DD83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21E-4A30-BE52-6979C66DD83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21E-4A30-BE52-6979C66DD83C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C21E-4A30-BE52-6979C66DD83C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C21E-4A30-BE52-6979C66DD83C}"/>
                </c:ext>
              </c:extLst>
            </c:dLbl>
            <c:dLbl>
              <c:idx val="2"/>
              <c:layout>
                <c:manualLayout>
                  <c:x val="-8.3333333333333332E-3"/>
                  <c:y val="5.092592592592592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809733158355204"/>
                      <c:h val="0.390555555555555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21E-4A30-BE52-6979C66DD8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Лист1!$F$39:$F$41</c:f>
              <c:strCache>
                <c:ptCount val="3"/>
                <c:pt idx="0">
                  <c:v>Я учитель - новатор</c:v>
                </c:pt>
                <c:pt idx="1">
                  <c:v>Я учитель - наставник</c:v>
                </c:pt>
                <c:pt idx="2">
                  <c:v>Я учитель - воспитатель</c:v>
                </c:pt>
              </c:strCache>
            </c:strRef>
          </c:cat>
          <c:val>
            <c:numRef>
              <c:f>Лист1!$G$39:$G$41</c:f>
              <c:numCache>
                <c:formatCode>General</c:formatCode>
                <c:ptCount val="3"/>
                <c:pt idx="0">
                  <c:v>15</c:v>
                </c:pt>
                <c:pt idx="1">
                  <c:v>18</c:v>
                </c:pt>
                <c:pt idx="2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21E-4A30-BE52-6979C66DD83C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04AED3-19DC-4C64-8E0C-08CA7EA49A59}" type="doc">
      <dgm:prSet loTypeId="urn:microsoft.com/office/officeart/2005/8/layout/hierarchy3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CA7082-E140-4924-8FBB-77236F6E78EA}">
      <dgm:prSet phldrT="[Текст]"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РАСПРЕДЕЛЁННЫЙ </a:t>
          </a:r>
        </a:p>
        <a:p>
          <a:r>
            <a:rPr lang="ru-RU">
              <a:latin typeface="Times New Roman" panose="02020603050405020304" pitchFamily="18" charset="0"/>
              <a:cs typeface="Times New Roman" panose="02020603050405020304" pitchFamily="18" charset="0"/>
            </a:rPr>
            <a:t>(НА БАЗЕ ОДНОЙ ШКОЛЫ)</a:t>
          </a:r>
          <a:endParaRPr lang="ru-RU" dirty="0"/>
        </a:p>
      </dgm:t>
    </dgm:pt>
    <dgm:pt modelId="{BBB57FAE-6602-4AC8-8557-FF698DEEBD9D}" type="parTrans" cxnId="{B72D5071-902E-4A5A-8FDA-817F54825FCB}">
      <dgm:prSet/>
      <dgm:spPr/>
      <dgm:t>
        <a:bodyPr/>
        <a:lstStyle/>
        <a:p>
          <a:endParaRPr lang="ru-RU"/>
        </a:p>
      </dgm:t>
    </dgm:pt>
    <dgm:pt modelId="{C1C8A884-44E3-450E-89F3-B6BB02950ECE}" type="sibTrans" cxnId="{B72D5071-902E-4A5A-8FDA-817F54825FCB}">
      <dgm:prSet/>
      <dgm:spPr/>
      <dgm:t>
        <a:bodyPr/>
        <a:lstStyle/>
        <a:p>
          <a:endParaRPr lang="ru-RU"/>
        </a:p>
      </dgm:t>
    </dgm:pt>
    <dgm:pt modelId="{DC0A6883-1764-4698-AACC-ED56806BE196}">
      <dgm:prSet phldrT="[Текст]"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СЕТЕВОЙ</a:t>
          </a:r>
        </a:p>
        <a:p>
          <a:r>
            <a:rPr lang="ru-RU">
              <a:latin typeface="Times New Roman" panose="02020603050405020304" pitchFamily="18" charset="0"/>
              <a:cs typeface="Times New Roman" panose="02020603050405020304" pitchFamily="18" charset="0"/>
            </a:rPr>
            <a:t>(НА БАЗЕ РАЗНЫХ ШКОЛ)</a:t>
          </a:r>
          <a:endParaRPr lang="ru-RU" dirty="0"/>
        </a:p>
      </dgm:t>
    </dgm:pt>
    <dgm:pt modelId="{0B04006B-49E9-4843-804C-1490EF9E9036}" type="parTrans" cxnId="{597AEA52-9062-4723-91A6-312E75EF846F}">
      <dgm:prSet/>
      <dgm:spPr/>
      <dgm:t>
        <a:bodyPr/>
        <a:lstStyle/>
        <a:p>
          <a:endParaRPr lang="ru-RU"/>
        </a:p>
      </dgm:t>
    </dgm:pt>
    <dgm:pt modelId="{B1B8B8A4-87EF-408D-829D-76A7E30938BD}" type="sibTrans" cxnId="{597AEA52-9062-4723-91A6-312E75EF846F}">
      <dgm:prSet/>
      <dgm:spPr/>
      <dgm:t>
        <a:bodyPr/>
        <a:lstStyle/>
        <a:p>
          <a:endParaRPr lang="ru-RU"/>
        </a:p>
      </dgm:t>
    </dgm:pt>
    <dgm:pt modelId="{D0F6A636-7497-43B5-AED0-7B31F64379FF}" type="pres">
      <dgm:prSet presAssocID="{2404AED3-19DC-4C64-8E0C-08CA7EA49A5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C792F57-D6C4-48AB-A4C9-EAF28D9898B1}" type="pres">
      <dgm:prSet presAssocID="{29CA7082-E140-4924-8FBB-77236F6E78EA}" presName="root" presStyleCnt="0"/>
      <dgm:spPr/>
    </dgm:pt>
    <dgm:pt modelId="{4A24502D-D9F0-4DF6-BA46-B8F4F0802992}" type="pres">
      <dgm:prSet presAssocID="{29CA7082-E140-4924-8FBB-77236F6E78EA}" presName="rootComposite" presStyleCnt="0"/>
      <dgm:spPr/>
    </dgm:pt>
    <dgm:pt modelId="{F425C6BA-717B-4D14-963D-D92BFA3DAE94}" type="pres">
      <dgm:prSet presAssocID="{29CA7082-E140-4924-8FBB-77236F6E78EA}" presName="rootText" presStyleLbl="node1" presStyleIdx="0" presStyleCnt="2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85C2905E-4530-4FD0-8D5E-81660F90941E}" type="pres">
      <dgm:prSet presAssocID="{29CA7082-E140-4924-8FBB-77236F6E78EA}" presName="rootConnector" presStyleLbl="node1" presStyleIdx="0" presStyleCnt="2"/>
      <dgm:spPr/>
      <dgm:t>
        <a:bodyPr/>
        <a:lstStyle/>
        <a:p>
          <a:endParaRPr lang="ru-RU"/>
        </a:p>
      </dgm:t>
    </dgm:pt>
    <dgm:pt modelId="{DED3ED35-EA1F-406F-82C4-9BC8FFBAE9E7}" type="pres">
      <dgm:prSet presAssocID="{29CA7082-E140-4924-8FBB-77236F6E78EA}" presName="childShape" presStyleCnt="0"/>
      <dgm:spPr/>
    </dgm:pt>
    <dgm:pt modelId="{09E7E914-463D-4E67-A8C8-57CB8989583F}" type="pres">
      <dgm:prSet presAssocID="{DC0A6883-1764-4698-AACC-ED56806BE196}" presName="root" presStyleCnt="0"/>
      <dgm:spPr/>
    </dgm:pt>
    <dgm:pt modelId="{4A3EBE9B-1C9B-43D5-A75C-4D7AACFFCFE4}" type="pres">
      <dgm:prSet presAssocID="{DC0A6883-1764-4698-AACC-ED56806BE196}" presName="rootComposite" presStyleCnt="0"/>
      <dgm:spPr/>
    </dgm:pt>
    <dgm:pt modelId="{031B877D-9418-44F2-8C67-33A1398D8238}" type="pres">
      <dgm:prSet presAssocID="{DC0A6883-1764-4698-AACC-ED56806BE196}" presName="rootText" presStyleLbl="node1" presStyleIdx="1" presStyleCnt="2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9421D745-76F8-4EC0-B265-4030E756D619}" type="pres">
      <dgm:prSet presAssocID="{DC0A6883-1764-4698-AACC-ED56806BE196}" presName="rootConnector" presStyleLbl="node1" presStyleIdx="1" presStyleCnt="2"/>
      <dgm:spPr/>
      <dgm:t>
        <a:bodyPr/>
        <a:lstStyle/>
        <a:p>
          <a:endParaRPr lang="ru-RU"/>
        </a:p>
      </dgm:t>
    </dgm:pt>
    <dgm:pt modelId="{61C61B54-2447-492A-B71D-0A5C9CBCABB9}" type="pres">
      <dgm:prSet presAssocID="{DC0A6883-1764-4698-AACC-ED56806BE196}" presName="childShape" presStyleCnt="0"/>
      <dgm:spPr/>
    </dgm:pt>
  </dgm:ptLst>
  <dgm:cxnLst>
    <dgm:cxn modelId="{B72D5071-902E-4A5A-8FDA-817F54825FCB}" srcId="{2404AED3-19DC-4C64-8E0C-08CA7EA49A59}" destId="{29CA7082-E140-4924-8FBB-77236F6E78EA}" srcOrd="0" destOrd="0" parTransId="{BBB57FAE-6602-4AC8-8557-FF698DEEBD9D}" sibTransId="{C1C8A884-44E3-450E-89F3-B6BB02950ECE}"/>
    <dgm:cxn modelId="{C4FA0F05-9EA1-46D0-B751-2FCA97DC8B54}" type="presOf" srcId="{29CA7082-E140-4924-8FBB-77236F6E78EA}" destId="{85C2905E-4530-4FD0-8D5E-81660F90941E}" srcOrd="1" destOrd="0" presId="urn:microsoft.com/office/officeart/2005/8/layout/hierarchy3"/>
    <dgm:cxn modelId="{3E11D280-1338-495F-8141-832DE4F173CC}" type="presOf" srcId="{DC0A6883-1764-4698-AACC-ED56806BE196}" destId="{9421D745-76F8-4EC0-B265-4030E756D619}" srcOrd="1" destOrd="0" presId="urn:microsoft.com/office/officeart/2005/8/layout/hierarchy3"/>
    <dgm:cxn modelId="{01137B70-757B-4DC5-913E-450A17FA1DD2}" type="presOf" srcId="{2404AED3-19DC-4C64-8E0C-08CA7EA49A59}" destId="{D0F6A636-7497-43B5-AED0-7B31F64379FF}" srcOrd="0" destOrd="0" presId="urn:microsoft.com/office/officeart/2005/8/layout/hierarchy3"/>
    <dgm:cxn modelId="{345665D2-2F3A-467D-A9B4-949FF7E25064}" type="presOf" srcId="{29CA7082-E140-4924-8FBB-77236F6E78EA}" destId="{F425C6BA-717B-4D14-963D-D92BFA3DAE94}" srcOrd="0" destOrd="0" presId="urn:microsoft.com/office/officeart/2005/8/layout/hierarchy3"/>
    <dgm:cxn modelId="{2917D660-AFC1-470A-8F2A-E56A063F303E}" type="presOf" srcId="{DC0A6883-1764-4698-AACC-ED56806BE196}" destId="{031B877D-9418-44F2-8C67-33A1398D8238}" srcOrd="0" destOrd="0" presId="urn:microsoft.com/office/officeart/2005/8/layout/hierarchy3"/>
    <dgm:cxn modelId="{597AEA52-9062-4723-91A6-312E75EF846F}" srcId="{2404AED3-19DC-4C64-8E0C-08CA7EA49A59}" destId="{DC0A6883-1764-4698-AACC-ED56806BE196}" srcOrd="1" destOrd="0" parTransId="{0B04006B-49E9-4843-804C-1490EF9E9036}" sibTransId="{B1B8B8A4-87EF-408D-829D-76A7E30938BD}"/>
    <dgm:cxn modelId="{5C2CFB0D-0C38-4F96-A396-8C52D37D2E5A}" type="presParOf" srcId="{D0F6A636-7497-43B5-AED0-7B31F64379FF}" destId="{AC792F57-D6C4-48AB-A4C9-EAF28D9898B1}" srcOrd="0" destOrd="0" presId="urn:microsoft.com/office/officeart/2005/8/layout/hierarchy3"/>
    <dgm:cxn modelId="{A5CF8AF3-0CF5-4FDD-833C-C1F996A06162}" type="presParOf" srcId="{AC792F57-D6C4-48AB-A4C9-EAF28D9898B1}" destId="{4A24502D-D9F0-4DF6-BA46-B8F4F0802992}" srcOrd="0" destOrd="0" presId="urn:microsoft.com/office/officeart/2005/8/layout/hierarchy3"/>
    <dgm:cxn modelId="{955618D7-9265-4F4D-94A6-D754309E1DAB}" type="presParOf" srcId="{4A24502D-D9F0-4DF6-BA46-B8F4F0802992}" destId="{F425C6BA-717B-4D14-963D-D92BFA3DAE94}" srcOrd="0" destOrd="0" presId="urn:microsoft.com/office/officeart/2005/8/layout/hierarchy3"/>
    <dgm:cxn modelId="{4ABDCBB4-F2E9-4E69-98F3-4E094F39048A}" type="presParOf" srcId="{4A24502D-D9F0-4DF6-BA46-B8F4F0802992}" destId="{85C2905E-4530-4FD0-8D5E-81660F90941E}" srcOrd="1" destOrd="0" presId="urn:microsoft.com/office/officeart/2005/8/layout/hierarchy3"/>
    <dgm:cxn modelId="{606070E6-4658-4FBA-AC75-6AA39F25D510}" type="presParOf" srcId="{AC792F57-D6C4-48AB-A4C9-EAF28D9898B1}" destId="{DED3ED35-EA1F-406F-82C4-9BC8FFBAE9E7}" srcOrd="1" destOrd="0" presId="urn:microsoft.com/office/officeart/2005/8/layout/hierarchy3"/>
    <dgm:cxn modelId="{C76B51A5-050B-4BC9-9413-A7A0FD942615}" type="presParOf" srcId="{D0F6A636-7497-43B5-AED0-7B31F64379FF}" destId="{09E7E914-463D-4E67-A8C8-57CB8989583F}" srcOrd="1" destOrd="0" presId="urn:microsoft.com/office/officeart/2005/8/layout/hierarchy3"/>
    <dgm:cxn modelId="{08B7B495-6867-4D47-B848-DCB5EBFD6E5C}" type="presParOf" srcId="{09E7E914-463D-4E67-A8C8-57CB8989583F}" destId="{4A3EBE9B-1C9B-43D5-A75C-4D7AACFFCFE4}" srcOrd="0" destOrd="0" presId="urn:microsoft.com/office/officeart/2005/8/layout/hierarchy3"/>
    <dgm:cxn modelId="{738469A1-014F-43D7-BB21-365B8A9DA2C4}" type="presParOf" srcId="{4A3EBE9B-1C9B-43D5-A75C-4D7AACFFCFE4}" destId="{031B877D-9418-44F2-8C67-33A1398D8238}" srcOrd="0" destOrd="0" presId="urn:microsoft.com/office/officeart/2005/8/layout/hierarchy3"/>
    <dgm:cxn modelId="{2D1F6953-7A65-4DD9-B3CF-2A750CCE36B9}" type="presParOf" srcId="{4A3EBE9B-1C9B-43D5-A75C-4D7AACFFCFE4}" destId="{9421D745-76F8-4EC0-B265-4030E756D619}" srcOrd="1" destOrd="0" presId="urn:microsoft.com/office/officeart/2005/8/layout/hierarchy3"/>
    <dgm:cxn modelId="{DA589604-9822-43AC-9F13-26C7B2920E73}" type="presParOf" srcId="{09E7E914-463D-4E67-A8C8-57CB8989583F}" destId="{61C61B54-2447-492A-B71D-0A5C9CBCABB9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25C6BA-717B-4D14-963D-D92BFA3DAE94}">
      <dsp:nvSpPr>
        <dsp:cNvPr id="0" name=""/>
        <dsp:cNvSpPr/>
      </dsp:nvSpPr>
      <dsp:spPr>
        <a:xfrm>
          <a:off x="992" y="1806442"/>
          <a:ext cx="3611562" cy="18057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РАСПРЕДЕЛЁННЫЙ 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>
              <a:latin typeface="Times New Roman" panose="02020603050405020304" pitchFamily="18" charset="0"/>
              <a:cs typeface="Times New Roman" panose="02020603050405020304" pitchFamily="18" charset="0"/>
            </a:rPr>
            <a:t>(НА БАЗЕ ОДНОЙ ШКОЛЫ)</a:t>
          </a:r>
          <a:endParaRPr lang="ru-RU" sz="2900" kern="1200" dirty="0"/>
        </a:p>
      </dsp:txBody>
      <dsp:txXfrm>
        <a:off x="992" y="1806442"/>
        <a:ext cx="3611562" cy="1805781"/>
      </dsp:txXfrm>
    </dsp:sp>
    <dsp:sp modelId="{031B877D-9418-44F2-8C67-33A1398D8238}">
      <dsp:nvSpPr>
        <dsp:cNvPr id="0" name=""/>
        <dsp:cNvSpPr/>
      </dsp:nvSpPr>
      <dsp:spPr>
        <a:xfrm>
          <a:off x="4515445" y="1806442"/>
          <a:ext cx="3611562" cy="18057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СЕТЕВОЙ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>
              <a:latin typeface="Times New Roman" panose="02020603050405020304" pitchFamily="18" charset="0"/>
              <a:cs typeface="Times New Roman" panose="02020603050405020304" pitchFamily="18" charset="0"/>
            </a:rPr>
            <a:t>(НА БАЗЕ РАЗНЫХ ШКОЛ)</a:t>
          </a:r>
          <a:endParaRPr lang="ru-RU" sz="2900" kern="1200" dirty="0"/>
        </a:p>
      </dsp:txBody>
      <dsp:txXfrm>
        <a:off x="4515445" y="1806442"/>
        <a:ext cx="3611562" cy="18057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D09F5-E598-447A-A3E6-5C4C87AE45AB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F9CE6-DA46-4013-8B1F-175DD39A1F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670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8EB6A-241F-46FC-898B-DCE01B99640B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F612-7883-4145-A120-3246CBA85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45949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8EB6A-241F-46FC-898B-DCE01B99640B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F612-7883-4145-A120-3246CBA85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258841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8EB6A-241F-46FC-898B-DCE01B99640B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F612-7883-4145-A120-3246CBA85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741301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D03CA3-2A74-46B0-B10F-83080569EF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A22426E-9F4C-443F-9167-5278C6C0DB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A1E3CC-2F77-4F25-A25E-E0E9B55E8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2B644-834E-49D1-9F99-D8D22AC72A22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63ADE9-092C-442A-965F-59D611DA5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789713-8D1A-4B2C-9C9B-A9BFB5141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92F60-4E8C-48AF-908C-3E2AB94782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159603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9D5846-658E-4E93-8804-11FE0D477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3F8C3D-D9A0-453B-A1AB-AB0309453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39A022-F5A0-4944-ADC8-C486DB624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2B644-834E-49D1-9F99-D8D22AC72A22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1E4E0C-5B0C-49BE-B67E-212BB5436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D85100-B5B2-461D-B08D-212FDE9CB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92F60-4E8C-48AF-908C-3E2AB94782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806901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CC6D19-639E-4614-8A51-D1D6921B7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0D67F9-699A-4002-9145-A316F2528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B03EC3-4166-4D3A-AEAC-25243615F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2B644-834E-49D1-9F99-D8D22AC72A22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F58D78-347C-4055-B926-F0B25E62E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B8F7A5-EC64-4B4C-98AD-FAE43E3BD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92F60-4E8C-48AF-908C-3E2AB94782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887657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0AA4E-A58B-423A-B318-9C899118B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D413B2-5610-4B37-A484-026CD97649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3F28972-40F0-438C-8EB9-63C0E49C85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8C692FD-A516-418B-8E84-279A8C1E1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2B644-834E-49D1-9F99-D8D22AC72A22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67EB42A-4387-4277-9EF3-870850282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2ECED11-36F7-4FDA-85FA-94484B784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92F60-4E8C-48AF-908C-3E2AB94782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271792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3F23BD-381D-48B7-A26A-A3E094E9D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0EE0985-43C6-43C7-96EC-B4EC90E8D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C20024D-E905-4CCE-A42A-C1D62925D1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E50A373-401F-41EA-BD18-D75A5DAB5F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8FDE086-DD2E-4131-91A6-26214E7C76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8474B05-6F74-4D70-8C23-906B7B031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2B644-834E-49D1-9F99-D8D22AC72A22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6E77A8D-EE98-4A0A-9C3F-D1BF8597E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3177B93-81B2-4F73-9B41-7A49E20DF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92F60-4E8C-48AF-908C-3E2AB94782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706273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1B53D2-B56E-4D90-B35D-3268067FA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8CCF574-B075-406D-A48B-5E2067449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2B644-834E-49D1-9F99-D8D22AC72A22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03C1B3D-2C02-4E41-9744-71BAD6CC2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2CF5411-1229-492A-AF00-E1E873137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92F60-4E8C-48AF-908C-3E2AB94782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748100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82FD093-FABB-49E1-B57D-4F29EE893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2B644-834E-49D1-9F99-D8D22AC72A22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294C489-72AE-42DB-9190-DF1477ACC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834F907-8A09-4AF1-B521-F6A207349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92F60-4E8C-48AF-908C-3E2AB94782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644850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374B4F-960B-4BF5-A1E0-C6CA25F57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850945-A04C-4D59-B67B-56CA41325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A2839BD-0046-4028-8369-653B4B3506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4613CB-7663-4551-8AF7-A3ACFA16E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2B644-834E-49D1-9F99-D8D22AC72A22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29874B4-3563-46C2-A505-E71A123CA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B92CEE-4C85-473B-A175-63B85F25E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92F60-4E8C-48AF-908C-3E2AB94782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35429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8EB6A-241F-46FC-898B-DCE01B99640B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F612-7883-4145-A120-3246CBA85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01423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CFA595-5459-473D-8BA9-E83752670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EE28A15-1BE1-431D-8BB2-BDB770C926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3F5D6EB-15E0-421D-8C25-F6D486044B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D45FE08-6756-474E-8237-A95D18E51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2B644-834E-49D1-9F99-D8D22AC72A22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984D8C-1263-453C-8E4A-B55261993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659828-2847-4FEE-8237-470FC08E5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92F60-4E8C-48AF-908C-3E2AB94782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882428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0080E0-21F4-4CD9-9039-E0BDA47E5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908846D-3817-49DB-AAF3-65E5225D2B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A41B7C-BE25-41BD-9305-1ADCF1480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2B644-834E-49D1-9F99-D8D22AC72A22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134D42-A11E-4912-8400-ACD1D9AF6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CB404B-796A-4EFD-9359-17F8CBB49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92F60-4E8C-48AF-908C-3E2AB94782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974647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E47196B-F6AD-4C5A-9D3B-CC868539FE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3D8454-FE42-4C27-B065-FCAD03B540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218DA0-602D-4604-A1B2-40A518089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2B644-834E-49D1-9F99-D8D22AC72A22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6A3B9E-1F75-42C0-9AD6-707AC517C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FA56F2-3511-473D-ACAB-AC824F629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92F60-4E8C-48AF-908C-3E2AB94782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594100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8A15A1-09A0-085F-F91F-27A3FC5BA6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8C1717F-7241-36FC-93A3-CA8626418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1D9D18-2533-B72C-CB54-B86CAC5E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7C20BA-265C-F125-1296-59911A0B6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2DCA9D-DA52-B601-ECBA-B5C423217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15023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51174A-4732-F336-39B1-05B4F3CDE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0F688D-91EF-0897-8A4A-1BA5545439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B42D71-30F2-7E7B-3F58-AE1CA3E53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26DB31-2B82-C1FA-1001-47F3BDE5E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0EF8A0-8A1E-A1AA-A1C6-C612AC133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60714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F42A32-D6EE-3C0A-D5AC-CFF956E07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B420A4-B03D-8605-120F-18FC1AE1A7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43E0BE-63BE-0CE7-7919-5ACFD1ABB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98209E-A456-F38F-4E25-2F9F9660E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FBA494-EE6F-D96A-594C-BDC9BAEE0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31175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DA5F55-B890-F6F1-100F-3BD671B15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C9C1E6-847E-E72A-EDB3-CF5F0B56A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6B9DB4F-3B89-D7BC-0BFF-0FA2F439B7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994EA5F-597D-4D31-CA2A-35E77EAF7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F1C065A-F193-0FDB-EB06-FBA80D395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5FA51C4-7D24-79A6-E289-E9CD25850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81296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1FE020-1036-DAD7-B56E-1B34EC759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4BBFB8C-9C60-8F5C-EC9E-C39247006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C5EA0E-67DB-618C-10C7-20B92C62B2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20C7E33-36F2-CC36-969B-4F4E80437C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63E3E0-0B44-D58C-E625-CB7591949D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C1F931A-39CD-7F12-8FA6-0067D0861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BF2BB7B-9E7B-DC9F-5CAB-FCD86BEB2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C41E37B-0A25-92A2-1815-910315B70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52219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3B69EB-C627-2A84-B3E8-06F8B326F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895C79C-D95F-8FE3-701A-0B320E9D2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318093A-7923-6230-B47F-33A2B3421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4C53A92-24A2-4FF8-4F90-32E1FCAD5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63967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D05B696-0B97-3D5F-F1F7-66B7F4B7D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4033A69-258E-011B-A29A-82794B453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D3595F-E425-8149-E99E-887305367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54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8EB6A-241F-46FC-898B-DCE01B99640B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F612-7883-4145-A120-3246CBA85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514896"/>
      </p:ext>
    </p:extLst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CECBE7-F677-4D69-02B5-320FCEFB7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F52656-62CF-E201-5B1D-7C7D6101D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3E93788-0BDA-047E-1618-0CB586172A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4DFCC8-B583-EBF8-353C-0163B20E1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FB4604-0C0C-6E5B-FFF2-70492777F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5F7651-579E-C62F-2C01-70FBE4FBD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3572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7542C8-577A-434A-EDC7-918F22840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28B2274-C8EC-2C5F-1638-0A5C931601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0A62D16-5538-1042-9B91-527B3D587D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2427DA8-D5B8-EBCC-1F62-2E37E3DB5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9EF0C5-6C33-D463-C7FF-907062B09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E0D26E6-425F-A15C-3610-1BFC95EF7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928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E73BA6-3F5F-78DD-DFC6-DFE605D14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780B915-CE0F-3426-3477-5E0F81EC2A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2D343C-ED26-A3EE-9D29-14312E7B0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FD3EA7-0728-3519-4B6F-CEECA5DD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F45432-111E-F0D3-D591-98CDF1506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00861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F93C27-36A1-F047-43E3-03D114B3DA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51F31DF-D984-5517-1F1D-E2DB8F89D8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0EC3A4-872B-2476-204A-6D38AF450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6DA96C-8C1F-A6DF-1D98-530F8458C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46EEC4-C38F-048E-EA53-F39C1CFAF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72666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8A15A1-09A0-085F-F91F-27A3FC5BA6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8C1717F-7241-36FC-93A3-CA8626418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1D9D18-2533-B72C-CB54-B86CAC5E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7C20BA-265C-F125-1296-59911A0B6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2DCA9D-DA52-B601-ECBA-B5C423217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66789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51174A-4732-F336-39B1-05B4F3CDE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0F688D-91EF-0897-8A4A-1BA5545439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B42D71-30F2-7E7B-3F58-AE1CA3E53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26DB31-2B82-C1FA-1001-47F3BDE5E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0EF8A0-8A1E-A1AA-A1C6-C612AC133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98375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F42A32-D6EE-3C0A-D5AC-CFF956E07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B420A4-B03D-8605-120F-18FC1AE1A7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43E0BE-63BE-0CE7-7919-5ACFD1ABB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98209E-A456-F38F-4E25-2F9F9660E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FBA494-EE6F-D96A-594C-BDC9BAEE0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53766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DA5F55-B890-F6F1-100F-3BD671B15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C9C1E6-847E-E72A-EDB3-CF5F0B56A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6B9DB4F-3B89-D7BC-0BFF-0FA2F439B7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994EA5F-597D-4D31-CA2A-35E77EAF7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F1C065A-F193-0FDB-EB06-FBA80D395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5FA51C4-7D24-79A6-E289-E9CD25850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1722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1FE020-1036-DAD7-B56E-1B34EC759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4BBFB8C-9C60-8F5C-EC9E-C39247006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C5EA0E-67DB-618C-10C7-20B92C62B2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20C7E33-36F2-CC36-969B-4F4E80437C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63E3E0-0B44-D58C-E625-CB7591949D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C1F931A-39CD-7F12-8FA6-0067D0861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BF2BB7B-9E7B-DC9F-5CAB-FCD86BEB2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C41E37B-0A25-92A2-1815-910315B70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09147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3B69EB-C627-2A84-B3E8-06F8B326F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895C79C-D95F-8FE3-701A-0B320E9D2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318093A-7923-6230-B47F-33A2B3421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4C53A92-24A2-4FF8-4F90-32E1FCAD5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9158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8EB6A-241F-46FC-898B-DCE01B99640B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F612-7883-4145-A120-3246CBA85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478305"/>
      </p:ext>
    </p:extLst>
  </p:cSld>
  <p:clrMapOvr>
    <a:masterClrMapping/>
  </p:clrMapOvr>
  <p:transition spd="slow"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D05B696-0B97-3D5F-F1F7-66B7F4B7D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4033A69-258E-011B-A29A-82794B453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D3595F-E425-8149-E99E-887305367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82192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CECBE7-F677-4D69-02B5-320FCEFB7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F52656-62CF-E201-5B1D-7C7D6101D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3E93788-0BDA-047E-1618-0CB586172A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4DFCC8-B583-EBF8-353C-0163B20E1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FB4604-0C0C-6E5B-FFF2-70492777F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5F7651-579E-C62F-2C01-70FBE4FBD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90748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7542C8-577A-434A-EDC7-918F22840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28B2274-C8EC-2C5F-1638-0A5C931601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0A62D16-5538-1042-9B91-527B3D587D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2427DA8-D5B8-EBCC-1F62-2E37E3DB5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9EF0C5-6C33-D463-C7FF-907062B09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E0D26E6-425F-A15C-3610-1BFC95EF7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4943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E73BA6-3F5F-78DD-DFC6-DFE605D14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780B915-CE0F-3426-3477-5E0F81EC2A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2D343C-ED26-A3EE-9D29-14312E7B0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FD3EA7-0728-3519-4B6F-CEECA5DD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F45432-111E-F0D3-D591-98CDF1506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06372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F93C27-36A1-F047-43E3-03D114B3DA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51F31DF-D984-5517-1F1D-E2DB8F89D8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0EC3A4-872B-2476-204A-6D38AF450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6DA96C-8C1F-A6DF-1D98-530F8458C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46EEC4-C38F-048E-EA53-F39C1CFAF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5971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8EB6A-241F-46FC-898B-DCE01B99640B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F612-7883-4145-A120-3246CBA85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53602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8EB6A-241F-46FC-898B-DCE01B99640B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F612-7883-4145-A120-3246CBA85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220158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8EB6A-241F-46FC-898B-DCE01B99640B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F612-7883-4145-A120-3246CBA85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148064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8EB6A-241F-46FC-898B-DCE01B99640B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F612-7883-4145-A120-3246CBA85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616117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8EB6A-241F-46FC-898B-DCE01B99640B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F612-7883-4145-A120-3246CBA85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7132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8EB6A-241F-46FC-898B-DCE01B99640B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FF612-7883-4145-A120-3246CBA85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131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BD68EF-B3B5-4998-AF03-3C3789C8A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BCFD97-8BFE-417C-AC9F-19500923FD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D2FDD0-07D3-46C3-B99F-B26A78DC3D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2B644-834E-49D1-9F99-D8D22AC72A22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95A6E7-B439-4828-A86E-CF5A052573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08010A7-9E14-4DB3-802C-96FC185D3E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92F60-4E8C-48AF-908C-3E2AB94782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19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451FCB-68E4-2B4C-6831-C3D720CB1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0E67B73-87BE-6DD1-2467-B654835C5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4C2577-1772-EADA-72B4-434B71EDE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141297-C434-5E5B-8F09-D8978E588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76C39D-901A-B5BA-6F75-F111716F6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2671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451FCB-68E4-2B4C-6831-C3D720CB1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0E67B73-87BE-6DD1-2467-B654835C5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4C2577-1772-EADA-72B4-434B71EDE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A378A-43A2-4230-9E50-F831893FF8DF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13.05.2025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141297-C434-5E5B-8F09-D8978E588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76C39D-901A-B5BA-6F75-F111716F6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E4690F-F9BB-44D9-84AD-BA062C9171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0940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cpomo.ggtu.ru/?ysclid=m709w2girr712996462" TargetMode="External"/><Relationship Id="rId2" Type="http://schemas.openxmlformats.org/officeDocument/2006/relationships/hyperlink" Target="mailto:rcpomo@ggtu.ru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9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roasoumo.ru/tntrepreneurial" TargetMode="External"/><Relationship Id="rId5" Type="http://schemas.openxmlformats.org/officeDocument/2006/relationships/hyperlink" Target="https://rcpomo.ggtu.ru/metod-kabinet/" TargetMode="External"/><Relationship Id="rId4" Type="http://schemas.microsoft.com/office/2007/relationships/hdphoto" Target="../media/hdphoto3.wdp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microsoft.com/office/2007/relationships/hdphoto" Target="../media/hdphoto6.wd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5.wdp"/><Relationship Id="rId10" Type="http://schemas.openxmlformats.org/officeDocument/2006/relationships/image" Target="../media/image17.jpeg"/><Relationship Id="rId4" Type="http://schemas.openxmlformats.org/officeDocument/2006/relationships/image" Target="../media/image13.png"/><Relationship Id="rId9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hyperlink" Target="https://disk.yandex.ru/d/FiqVSdqDRysirQ" TargetMode="Externa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gif"/><Relationship Id="rId4" Type="http://schemas.openxmlformats.org/officeDocument/2006/relationships/hyperlink" Target="https://rcpomo.ggtu.ru/metod-kabi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C994B4-9721-4148-9EEC-6793CECDE8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3" y="-1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9D95E49-763A-4886-B038-82F7347405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bg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41CEA24-8518-4C08-A11E-B7E64FB31F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78324" y="699899"/>
            <a:ext cx="10713676" cy="543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28AB17-F6FA-4C53-B3E3-D0A39D4A33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11365990" y="5610"/>
            <a:ext cx="0" cy="685800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BD7A0A7-097D-413D-83EB-B72288429AA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481" l="0" r="99118">
                        <a14:backgroundMark x1="14736" y1="88442" x2="14736" y2="88442"/>
                      </a14:backgroundRemoval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83341" y="205671"/>
            <a:ext cx="7952541" cy="685800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EFADC67-92A1-44FB-8691-D8CD71A21E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18001"/>
            <a:ext cx="12192000" cy="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92F58A-194F-4015-9DC3-E050A538C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4131" y="2456009"/>
            <a:ext cx="8530962" cy="212728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«Организация работы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 с </a:t>
            </a:r>
            <a:r>
              <a:rPr lang="ru-RU" sz="3600" b="1" dirty="0">
                <a:solidFill>
                  <a:srgbClr val="002060"/>
                </a:solidFill>
              </a:rPr>
              <a:t>обучающимися </a:t>
            </a:r>
            <a:r>
              <a:rPr lang="ru-RU" sz="3600" b="1" dirty="0" smtClean="0">
                <a:solidFill>
                  <a:srgbClr val="002060"/>
                </a:solidFill>
              </a:rPr>
              <a:t>профильных психолого-педагогических классов»</a:t>
            </a:r>
            <a:r>
              <a:rPr lang="ru-RU" sz="3600" b="1" dirty="0">
                <a:solidFill>
                  <a:srgbClr val="002060"/>
                </a:solidFill>
              </a:rPr>
              <a:t/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 </a:t>
            </a:r>
            <a:endParaRPr lang="en-US" sz="3600" b="1" kern="1200" dirty="0">
              <a:solidFill>
                <a:schemeClr val="tx2">
                  <a:lumMod val="75000"/>
                </a:schemeClr>
              </a:solidFill>
              <a:ea typeface="+mj-ea"/>
              <a:cs typeface="+mj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AA74EAB-FD76-4F40-A962-CEADC30542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1425172"/>
            <a:ext cx="1469410" cy="4695345"/>
          </a:xfrm>
          <a:prstGeom prst="rect">
            <a:avLst/>
          </a:prstGeom>
          <a:solidFill>
            <a:schemeClr val="accent1">
              <a:alpha val="25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1234BD-E994-4FE6-AD99-875D17E80963}"/>
              </a:ext>
            </a:extLst>
          </p:cNvPr>
          <p:cNvSpPr txBox="1"/>
          <p:nvPr/>
        </p:nvSpPr>
        <p:spPr>
          <a:xfrm>
            <a:off x="1643612" y="-24884"/>
            <a:ext cx="872559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Министерство образования Московской области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Ресурсный центр педагогического образования Московской области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Центр наставнической деятельности и работы с молодыми специалистами </a:t>
            </a:r>
            <a:r>
              <a:rPr lang="ru-RU" sz="1400" dirty="0" err="1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г.о</a:t>
            </a:r>
            <a:r>
              <a:rPr lang="ru-RU" sz="1400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. Балашиха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285F0D-39E9-41FF-9376-E97D19088391}"/>
              </a:ext>
            </a:extLst>
          </p:cNvPr>
          <p:cNvSpPr txBox="1"/>
          <p:nvPr/>
        </p:nvSpPr>
        <p:spPr>
          <a:xfrm>
            <a:off x="4983373" y="6410794"/>
            <a:ext cx="13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 мая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2025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B5F34DC-AB24-483B-BA58-584D99E2C7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8" y="83008"/>
            <a:ext cx="1167193" cy="116719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F933252-1341-40CD-AE45-EA232385F4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575" y="2015236"/>
            <a:ext cx="1763123" cy="1320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одзаголовок 2">
            <a:extLst>
              <a:ext uri="{FF2B5EF4-FFF2-40B4-BE49-F238E27FC236}">
                <a16:creationId xmlns:a16="http://schemas.microsoft.com/office/drawing/2014/main" id="{093CAFFC-9384-407B-AB20-34B05BCD97A8}"/>
              </a:ext>
            </a:extLst>
          </p:cNvPr>
          <p:cNvSpPr txBox="1">
            <a:spLocks/>
          </p:cNvSpPr>
          <p:nvPr/>
        </p:nvSpPr>
        <p:spPr>
          <a:xfrm>
            <a:off x="7557797" y="6114041"/>
            <a:ext cx="3808193" cy="1284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Мишина Ольга Степановна - директор Ресурсного центра педагогического образования МО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D1A2E2-43D2-849E-84B7-4B68806A4A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406" y="3776869"/>
            <a:ext cx="1030050" cy="1199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E0767BA-B5A9-244E-5C87-EB9FCCDBE0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01202" y="669898"/>
            <a:ext cx="1749344" cy="189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5736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859AD3-1DA7-4F89-872E-4CC2D6131EDF}"/>
              </a:ext>
            </a:extLst>
          </p:cNvPr>
          <p:cNvSpPr txBox="1"/>
          <p:nvPr/>
        </p:nvSpPr>
        <p:spPr>
          <a:xfrm>
            <a:off x="466722" y="586855"/>
            <a:ext cx="3201366" cy="33874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all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Спасибо</a:t>
            </a:r>
            <a:r>
              <a:rPr kumimoji="0" lang="en-US" sz="4000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all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за</a:t>
            </a:r>
            <a:r>
              <a:rPr kumimoji="0" lang="en-US" sz="4000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all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внимание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8059D6-693B-49A7-AF0B-DAC0530B4852}"/>
              </a:ext>
            </a:extLst>
          </p:cNvPr>
          <p:cNvSpPr txBox="1"/>
          <p:nvPr/>
        </p:nvSpPr>
        <p:spPr>
          <a:xfrm>
            <a:off x="4174679" y="4079232"/>
            <a:ext cx="4905290" cy="4249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Мишина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Ольга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Степановна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директор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РЦПОМО 8(499)955-25-20 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доб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336)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E-mail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rcpomo@ggtu.ru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7DEEDA-8B77-6F42-B7E5-E66D6157B69E}"/>
              </a:ext>
            </a:extLst>
          </p:cNvPr>
          <p:cNvSpPr txBox="1"/>
          <p:nvPr/>
        </p:nvSpPr>
        <p:spPr>
          <a:xfrm>
            <a:off x="4174679" y="4974489"/>
            <a:ext cx="60943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3"/>
              </a:rPr>
              <a:t>Сайт Ресурсного центра педагогического образования Московской области</a:t>
            </a: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531DF2E-FCC5-658D-8F9D-F8D4E6689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423" y="1658470"/>
            <a:ext cx="2697546" cy="2697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56945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315176"/>
            <a:ext cx="12192000" cy="52185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-5425"/>
            <a:ext cx="12192000" cy="1108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228492"/>
            <a:ext cx="12192000" cy="10747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649820" y="956891"/>
            <a:ext cx="11176470" cy="5893"/>
          </a:xfrm>
          <a:prstGeom prst="line">
            <a:avLst/>
          </a:prstGeom>
          <a:ln>
            <a:solidFill>
              <a:srgbClr val="5AD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C2C3898-E1D2-9D78-DB5D-226665834187}"/>
              </a:ext>
            </a:extLst>
          </p:cNvPr>
          <p:cNvSpPr txBox="1"/>
          <p:nvPr/>
        </p:nvSpPr>
        <p:spPr>
          <a:xfrm>
            <a:off x="8211130" y="4611392"/>
            <a:ext cx="358750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305 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в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57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Муниципалитетах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(по состоянию на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март 2025)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/>
          <a:srcRect l="5509" t="10772" r="55363" b="4149"/>
          <a:stretch/>
        </p:blipFill>
        <p:spPr>
          <a:xfrm>
            <a:off x="1164098" y="1093211"/>
            <a:ext cx="6395810" cy="391119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86" t="9851" r="9905" b="8849"/>
          <a:stretch/>
        </p:blipFill>
        <p:spPr>
          <a:xfrm>
            <a:off x="562272" y="4826519"/>
            <a:ext cx="1203653" cy="12185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95663" y="5103834"/>
            <a:ext cx="39326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https://rcpomo.ggtu.ru/metod-kabinet/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282750" y="5611720"/>
            <a:ext cx="36944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https://iroasoumo.ru/tntrepreneurial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8397189" y="1003957"/>
            <a:ext cx="3226317" cy="3676107"/>
            <a:chOff x="7541680" y="1020924"/>
            <a:chExt cx="3209925" cy="3620160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7541680" y="1020924"/>
              <a:ext cx="3209925" cy="3620160"/>
              <a:chOff x="11137939" y="155838"/>
              <a:chExt cx="1007561" cy="1092760"/>
            </a:xfrm>
          </p:grpSpPr>
          <p:pic>
            <p:nvPicPr>
              <p:cNvPr id="2" name="Рисунок 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1137939" y="155838"/>
                <a:ext cx="1007561" cy="1092759"/>
              </a:xfrm>
              <a:prstGeom prst="rect">
                <a:avLst/>
              </a:prstGeom>
            </p:spPr>
          </p:pic>
          <p:sp>
            <p:nvSpPr>
              <p:cNvPr id="17" name="Прямоугольник 16"/>
              <p:cNvSpPr/>
              <p:nvPr/>
            </p:nvSpPr>
            <p:spPr>
              <a:xfrm>
                <a:off x="11665057" y="1126368"/>
                <a:ext cx="458156" cy="1222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МО</a:t>
                </a:r>
              </a:p>
            </p:txBody>
          </p:sp>
        </p:grpSp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8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59" t="7958" r="8559" b="8559"/>
            <a:stretch/>
          </p:blipFill>
          <p:spPr>
            <a:xfrm>
              <a:off x="9811567" y="1145902"/>
              <a:ext cx="619365" cy="628408"/>
            </a:xfrm>
            <a:prstGeom prst="rect">
              <a:avLst/>
            </a:prstGeom>
          </p:spPr>
        </p:pic>
      </p:grpSp>
      <p:sp>
        <p:nvSpPr>
          <p:cNvPr id="23" name="Прямоугольник 22"/>
          <p:cNvSpPr/>
          <p:nvPr/>
        </p:nvSpPr>
        <p:spPr>
          <a:xfrm>
            <a:off x="8397189" y="5917282"/>
            <a:ext cx="3218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https://t.me/+6IYexL_l5L9iMzA6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636466" y="6343739"/>
            <a:ext cx="2987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sng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https://vk.com/pedklass_mo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/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2859100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304020DA-C66A-2A3C-F8D8-4A1704D7F1A9}"/>
              </a:ext>
            </a:extLst>
          </p:cNvPr>
          <p:cNvGraphicFramePr/>
          <p:nvPr>
            <p:extLst/>
          </p:nvPr>
        </p:nvGraphicFramePr>
        <p:xfrm>
          <a:off x="1830028" y="-39519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63CEC3B-EA51-176F-17F9-43D74FE0C34C}"/>
              </a:ext>
            </a:extLst>
          </p:cNvPr>
          <p:cNvSpPr txBox="1">
            <a:spLocks/>
          </p:cNvSpPr>
          <p:nvPr/>
        </p:nvSpPr>
        <p:spPr>
          <a:xfrm>
            <a:off x="4722812" y="365629"/>
            <a:ext cx="2746376" cy="165819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-120" normalizeH="0" baseline="0" noProof="0" dirty="0">
                <a:ln>
                  <a:noFill/>
                </a:ln>
                <a:solidFill>
                  <a:srgbClr val="0F9E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ФОРМАТ</a:t>
            </a:r>
            <a:endParaRPr kumimoji="0" lang="ru-RU" sz="4400" b="0" i="0" u="none" strike="noStrike" kern="1200" cap="none" spc="-120" normalizeH="0" baseline="0" noProof="0" dirty="0">
              <a:ln>
                <a:noFill/>
              </a:ln>
              <a:solidFill>
                <a:srgbClr val="0F9ED5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" name="Объект 4">
            <a:extLst>
              <a:ext uri="{FF2B5EF4-FFF2-40B4-BE49-F238E27FC236}">
                <a16:creationId xmlns:a16="http://schemas.microsoft.com/office/drawing/2014/main" id="{A7F55818-3827-D0E0-8D15-4A525FD6B04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" t="4009" r="38"/>
          <a:stretch/>
        </p:blipFill>
        <p:spPr>
          <a:xfrm>
            <a:off x="1277221" y="3727168"/>
            <a:ext cx="3926184" cy="2876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849FD8-4917-62E9-0F9F-124BA973EE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39" y="3727168"/>
            <a:ext cx="4265777" cy="28827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6144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315176"/>
            <a:ext cx="12192000" cy="52185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-5425"/>
            <a:ext cx="12192000" cy="1108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FD71C4-B200-4DCA-B419-7818052B15E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AC4FE-471E-8B2D-2AC3-07C4568E3C01}"/>
              </a:ext>
            </a:extLst>
          </p:cNvPr>
          <p:cNvSpPr txBox="1"/>
          <p:nvPr/>
        </p:nvSpPr>
        <p:spPr>
          <a:xfrm>
            <a:off x="904875" y="1102021"/>
            <a:ext cx="22832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«Умные каникулы»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9AEB9E-264A-B0A0-4493-3C48271734B6}"/>
              </a:ext>
            </a:extLst>
          </p:cNvPr>
          <p:cNvSpPr txBox="1"/>
          <p:nvPr/>
        </p:nvSpPr>
        <p:spPr>
          <a:xfrm>
            <a:off x="269587" y="1597453"/>
            <a:ext cx="32556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«Университетские субботы»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8BA6B4-2C98-0771-013A-BE59C344A7E2}"/>
              </a:ext>
            </a:extLst>
          </p:cNvPr>
          <p:cNvSpPr txBox="1"/>
          <p:nvPr/>
        </p:nvSpPr>
        <p:spPr>
          <a:xfrm>
            <a:off x="1551695" y="2106945"/>
            <a:ext cx="1635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Педклассы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73D676-7927-1CB8-C5B9-8697FC50A2C8}"/>
              </a:ext>
            </a:extLst>
          </p:cNvPr>
          <p:cNvSpPr txBox="1"/>
          <p:nvPr/>
        </p:nvSpPr>
        <p:spPr>
          <a:xfrm>
            <a:off x="354643" y="612769"/>
            <a:ext cx="16005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«Облако ОЗ»</a:t>
            </a:r>
          </a:p>
        </p:txBody>
      </p:sp>
      <p:pic>
        <p:nvPicPr>
          <p:cNvPr id="14" name="Рисунок 13" descr="Изображение выглядит как текст,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C0205D04-D9BD-05BB-892F-02DAFC46677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2801" y="3310021"/>
            <a:ext cx="2979199" cy="2234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929A5B6-1276-F0D0-BE6B-6DEEBBACE7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51" y="3143550"/>
            <a:ext cx="2077033" cy="2750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Изображение выглядит как человек, внутренний, потолок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D73E34F6-C280-2A38-FA09-9407D6999F3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792" y="335391"/>
            <a:ext cx="3111306" cy="2333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748B93F-1375-0F78-C921-B5B7DB6F8F7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12886"/>
          <a:stretch/>
        </p:blipFill>
        <p:spPr>
          <a:xfrm>
            <a:off x="2993379" y="2898851"/>
            <a:ext cx="2969249" cy="1939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806345E-B317-89C9-E598-A34AA719CA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05825" y="389526"/>
            <a:ext cx="3226757" cy="2420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Изображение выглядит как текст, внутренний, потолок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47FB9B16-0E6D-AAE4-FC98-DA4405E6417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t="16069" r="5000" b="14028"/>
          <a:stretch/>
        </p:blipFill>
        <p:spPr>
          <a:xfrm>
            <a:off x="6365906" y="3108026"/>
            <a:ext cx="2530530" cy="2669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6E189EA0-AFB0-4EFE-925F-3295B37AE7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746" y="4985916"/>
            <a:ext cx="2760882" cy="1552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4244BFC-AABC-9FA0-DBB8-7CE53CCC6FF0}"/>
              </a:ext>
            </a:extLst>
          </p:cNvPr>
          <p:cNvSpPr txBox="1"/>
          <p:nvPr/>
        </p:nvSpPr>
        <p:spPr>
          <a:xfrm>
            <a:off x="354643" y="2558117"/>
            <a:ext cx="26387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«Предметные школы»</a:t>
            </a:r>
          </a:p>
        </p:txBody>
      </p:sp>
    </p:spTree>
    <p:extLst>
      <p:ext uri="{BB962C8B-B14F-4D97-AF65-F5344CB8AC3E}">
        <p14:creationId xmlns:p14="http://schemas.microsoft.com/office/powerpoint/2010/main" val="353278499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336145"/>
            <a:ext cx="12192000" cy="52185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-5425"/>
            <a:ext cx="12192000" cy="1108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442001" y="1195426"/>
            <a:ext cx="11176470" cy="5893"/>
          </a:xfrm>
          <a:prstGeom prst="line">
            <a:avLst/>
          </a:prstGeom>
          <a:ln>
            <a:solidFill>
              <a:srgbClr val="5AD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FD71C4-B200-4DCA-B419-7818052B15E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 descr="Изображение выглядит как текст, внутренний, человек, работает&#10;&#10;Автоматически созданное описание">
            <a:extLst>
              <a:ext uri="{FF2B5EF4-FFF2-40B4-BE49-F238E27FC236}">
                <a16:creationId xmlns:a16="http://schemas.microsoft.com/office/drawing/2014/main" id="{38C168B5-140D-E00E-8D41-A4C0BE8AF0F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2131516"/>
            <a:ext cx="3349979" cy="2512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2F6CC7F-DEB4-1913-9F99-E7E66B4DB943}"/>
              </a:ext>
            </a:extLst>
          </p:cNvPr>
          <p:cNvSpPr txBox="1"/>
          <p:nvPr/>
        </p:nvSpPr>
        <p:spPr>
          <a:xfrm>
            <a:off x="670420" y="4233887"/>
            <a:ext cx="297431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Привлечение в качестве члена жюри в профессиональных конкурсах («Шаг в профессию»)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AAF66D-8EDB-EF78-6A80-EBD21ED98096}"/>
              </a:ext>
            </a:extLst>
          </p:cNvPr>
          <p:cNvSpPr txBox="1"/>
          <p:nvPr/>
        </p:nvSpPr>
        <p:spPr>
          <a:xfrm>
            <a:off x="4169130" y="3562989"/>
            <a:ext cx="4203923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Участие в профориентационных мероприятиях (псих/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педклассы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Билет в будущее, «Умные» каникулы и др.)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770B105-224D-6D18-B3B4-ADA234208B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58" t="9277" r="11072"/>
          <a:stretch/>
        </p:blipFill>
        <p:spPr>
          <a:xfrm>
            <a:off x="4169130" y="4867883"/>
            <a:ext cx="2723441" cy="1352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0E1CAFF-24F1-7BC6-D57C-CC912D766D3B}"/>
              </a:ext>
            </a:extLst>
          </p:cNvPr>
          <p:cNvSpPr txBox="1"/>
          <p:nvPr/>
        </p:nvSpPr>
        <p:spPr>
          <a:xfrm>
            <a:off x="8547268" y="4743806"/>
            <a:ext cx="36249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Проведение мастер-классов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C751464-5852-D52E-F63D-55C662647696}"/>
              </a:ext>
            </a:extLst>
          </p:cNvPr>
          <p:cNvSpPr txBox="1"/>
          <p:nvPr/>
        </p:nvSpPr>
        <p:spPr>
          <a:xfrm>
            <a:off x="7136842" y="5633394"/>
            <a:ext cx="36249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Совместные проекты со студентами и школьниками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ABAE2A-C4A0-C16D-36D4-A5D2E8C3E1C3}"/>
              </a:ext>
            </a:extLst>
          </p:cNvPr>
          <p:cNvSpPr txBox="1"/>
          <p:nvPr/>
        </p:nvSpPr>
        <p:spPr>
          <a:xfrm>
            <a:off x="-319035" y="625088"/>
            <a:ext cx="617471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all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Система Наставничества </a:t>
            </a:r>
          </a:p>
        </p:txBody>
      </p:sp>
      <p:pic>
        <p:nvPicPr>
          <p:cNvPr id="17" name="Picture 3" descr="C:\Users\Сотрудник\Downloads\IMG_0093.JPG">
            <a:extLst>
              <a:ext uri="{FF2B5EF4-FFF2-40B4-BE49-F238E27FC236}">
                <a16:creationId xmlns:a16="http://schemas.microsoft.com/office/drawing/2014/main" id="{117BFCB9-CEE8-86E4-2187-EF31AF0CA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743" y="1454652"/>
            <a:ext cx="3721933" cy="204706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A7F3091-9A20-8F8B-90E9-92A3100AB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395" y="2154083"/>
            <a:ext cx="3888962" cy="1750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8115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315176"/>
            <a:ext cx="12192000" cy="52185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-5425"/>
            <a:ext cx="12192000" cy="1108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228492"/>
            <a:ext cx="12192000" cy="10747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649820" y="956891"/>
            <a:ext cx="11176470" cy="5893"/>
          </a:xfrm>
          <a:prstGeom prst="line">
            <a:avLst/>
          </a:prstGeom>
          <a:ln>
            <a:solidFill>
              <a:srgbClr val="28F2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704677" y="457908"/>
            <a:ext cx="6256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all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КОНКУРС «ПЕДКЛАСС – ЭТО ПРО НАС!»</a:t>
            </a:r>
            <a:endParaRPr kumimoji="0" lang="ru-RU" sz="28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6117" y="5807724"/>
            <a:ext cx="40570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https://disk.yandex.ru/d/FiqVSdqDRysirQ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356" y="4577568"/>
            <a:ext cx="1574945" cy="15749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530983-4ED6-067F-CE49-9B9E3B13F862}"/>
              </a:ext>
            </a:extLst>
          </p:cNvPr>
          <p:cNvSpPr txBox="1"/>
          <p:nvPr/>
        </p:nvSpPr>
        <p:spPr>
          <a:xfrm>
            <a:off x="516455" y="1210544"/>
            <a:ext cx="314220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/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/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74 участника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9CDF3C-44EE-786F-4F0E-2249210BF5C5}"/>
              </a:ext>
            </a:extLst>
          </p:cNvPr>
          <p:cNvSpPr txBox="1"/>
          <p:nvPr/>
        </p:nvSpPr>
        <p:spPr>
          <a:xfrm>
            <a:off x="4141430" y="1991810"/>
            <a:ext cx="7503970" cy="195951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/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«Я учитель и воспитатель» - 41 участник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/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«Я учитель - новатор» - 15 участников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/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«Я учитель - наставник» - 18 участников</a:t>
            </a: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6345F2F4-DB28-18CB-D8DA-4739ED8D9C5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91110" y="202743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B0A72CE-F675-785F-BE1A-5FF0C65A1F9D}"/>
              </a:ext>
            </a:extLst>
          </p:cNvPr>
          <p:cNvSpPr txBox="1"/>
          <p:nvPr/>
        </p:nvSpPr>
        <p:spPr>
          <a:xfrm>
            <a:off x="6432963" y="5117303"/>
            <a:ext cx="5532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2025 году заявки до 22.09.2025г.</a:t>
            </a:r>
          </a:p>
        </p:txBody>
      </p:sp>
    </p:spTree>
    <p:extLst>
      <p:ext uri="{BB962C8B-B14F-4D97-AF65-F5344CB8AC3E}">
        <p14:creationId xmlns:p14="http://schemas.microsoft.com/office/powerpoint/2010/main" val="196996190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64278A5-D0D1-2C28-5E79-D51A3C0287ED}"/>
              </a:ext>
            </a:extLst>
          </p:cNvPr>
          <p:cNvSpPr txBox="1"/>
          <p:nvPr/>
        </p:nvSpPr>
        <p:spPr>
          <a:xfrm>
            <a:off x="595597" y="206122"/>
            <a:ext cx="105138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ФОРУМ «ПЕДКЛАСС – ЭТО ПРО НАС!» (ОКТЯБРЬ)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 descr="Изображение выглядит как искусство, черно-белый, дизайн, монохромный&#10;&#10;Автоматически созданное описание">
            <a:extLst>
              <a:ext uri="{FF2B5EF4-FFF2-40B4-BE49-F238E27FC236}">
                <a16:creationId xmlns:a16="http://schemas.microsoft.com/office/drawing/2014/main" id="{560E90E2-E70D-B5BE-8066-BAAC7ED30C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982" y="1361715"/>
            <a:ext cx="1970053" cy="1970053"/>
          </a:xfrm>
          <a:prstGeom prst="rect">
            <a:avLst/>
          </a:prstGeom>
        </p:spPr>
      </p:pic>
      <p:pic>
        <p:nvPicPr>
          <p:cNvPr id="10" name="Рисунок 9" descr="Изображение выглядит как искусство, черно-белый, Графика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9B4EFC76-9B02-E614-E997-C6210AD93A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982" y="4347535"/>
            <a:ext cx="2057400" cy="20574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B90A00D-1361-C689-2DC1-C2D937B2D8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330" y="1139695"/>
            <a:ext cx="4262641" cy="2840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1F9286F-E188-64E5-3B7F-9DFF28E61C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1397" y="1398267"/>
            <a:ext cx="3577833" cy="2384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44799BF-2C34-7604-20BC-AA29AC5226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662" y="4267588"/>
            <a:ext cx="3327242" cy="2217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81CE63B-DE55-0A93-E4BC-AF171B6241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61397" y="4267588"/>
            <a:ext cx="3577833" cy="2384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0235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589" y="21684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МЕЖДУНАРОДНЫЙ ФОРУМ (17-18 АПРЕЛЯ)</a:t>
            </a:r>
            <a:br>
              <a:rPr lang="ru-RU" sz="4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«ПРОпедклассы-2025 </a:t>
            </a:r>
            <a:r>
              <a:rPr lang="ru-RU" sz="31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экосистеме </a:t>
            </a:r>
            <a:r>
              <a:rPr lang="ru-RU" sz="31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допрофессионального</a:t>
            </a:r>
            <a:r>
              <a:rPr lang="ru-RU" sz="31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педагогического образования» </a:t>
            </a:r>
            <a:br>
              <a:rPr lang="ru-RU" sz="31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31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097" y="1963542"/>
            <a:ext cx="2832389" cy="18875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111" y="1778467"/>
            <a:ext cx="3064830" cy="20424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5138" t="16944" r="4361" b="19660"/>
          <a:stretch/>
        </p:blipFill>
        <p:spPr>
          <a:xfrm>
            <a:off x="394915" y="4056949"/>
            <a:ext cx="4086473" cy="19076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1544" y="4320329"/>
            <a:ext cx="2837376" cy="18908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3642" y="2223082"/>
            <a:ext cx="2580569" cy="19137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84367" y="1973732"/>
            <a:ext cx="2817098" cy="18773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07880" y="4320329"/>
            <a:ext cx="3909247" cy="230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85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315176"/>
            <a:ext cx="12192000" cy="52185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-5425"/>
            <a:ext cx="12192000" cy="1108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228492"/>
            <a:ext cx="12192000" cy="10747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42E5662-EB5A-B5F0-816E-0E3B77E7B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1"/>
            <a:ext cx="7538544" cy="508399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E225192-6C26-AB6E-278E-823E864380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07" r="4410"/>
          <a:stretch/>
        </p:blipFill>
        <p:spPr>
          <a:xfrm>
            <a:off x="6410848" y="2726592"/>
            <a:ext cx="5518285" cy="351198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641C671-4A20-DCC5-C1D6-B5D78F1C9C62}"/>
              </a:ext>
            </a:extLst>
          </p:cNvPr>
          <p:cNvSpPr txBox="1"/>
          <p:nvPr/>
        </p:nvSpPr>
        <p:spPr>
          <a:xfrm>
            <a:off x="92949" y="6391437"/>
            <a:ext cx="11070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4"/>
              </a:rPr>
              <a:t>Методический кабинет – Сайт Ресурсного центра педагогического образования Московской области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0A5BCAF-3890-E6A7-DF41-89627FB87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3222" y="402492"/>
            <a:ext cx="2324100" cy="232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3404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222</Words>
  <Application>Microsoft Office PowerPoint</Application>
  <PresentationFormat>Широкоэкранный</PresentationFormat>
  <Paragraphs>47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10</vt:i4>
      </vt:variant>
    </vt:vector>
  </HeadingPairs>
  <TitlesOfParts>
    <vt:vector size="22" baseType="lpstr">
      <vt:lpstr>Aptos</vt:lpstr>
      <vt:lpstr>Aptos Display</vt:lpstr>
      <vt:lpstr>Arial</vt:lpstr>
      <vt:lpstr>Calibri</vt:lpstr>
      <vt:lpstr>Calibri Light</vt:lpstr>
      <vt:lpstr>Helvetica Neue Medium</vt:lpstr>
      <vt:lpstr>Roboto</vt:lpstr>
      <vt:lpstr>Times New Roman</vt:lpstr>
      <vt:lpstr>1_Тема Office</vt:lpstr>
      <vt:lpstr>2_Тема Office</vt:lpstr>
      <vt:lpstr>Тема Office</vt:lpstr>
      <vt:lpstr>3_Тема Office</vt:lpstr>
      <vt:lpstr>«Организация работы  с обучающимися профильных психолого-педагогических классов»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МЕЖДУНАРОДНЫЙ ФОРУМ (17-18 АПРЕЛЯ) «ПРОпедклассы-2025 в экосистеме допрофессионального педагогического образования» 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«Организация работы  с обучающимися профильных психолого-педагогических классов»  </dc:title>
  <dc:creator>ok-2885</dc:creator>
  <cp:lastModifiedBy>Мишина Ольга Степановна</cp:lastModifiedBy>
  <cp:revision>13</cp:revision>
  <dcterms:created xsi:type="dcterms:W3CDTF">2024-10-20T13:36:51Z</dcterms:created>
  <dcterms:modified xsi:type="dcterms:W3CDTF">2025-05-13T07:17:10Z</dcterms:modified>
</cp:coreProperties>
</file>