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9" r:id="rId2"/>
    <p:sldId id="505" r:id="rId3"/>
    <p:sldId id="506" r:id="rId4"/>
    <p:sldId id="508" r:id="rId5"/>
    <p:sldId id="509" r:id="rId6"/>
    <p:sldId id="524" r:id="rId7"/>
    <p:sldId id="536" r:id="rId8"/>
    <p:sldId id="521" r:id="rId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  <p:cmAuthor id="2" name="Пук Антон" initials="ПА" lastIdx="1" clrIdx="1"/>
  <p:cmAuthor id="3" name="Мирослава Пук" initials="МП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0" autoAdjust="0"/>
    <p:restoredTop sz="94660"/>
  </p:normalViewPr>
  <p:slideViewPr>
    <p:cSldViewPr snapToGrid="0" showGuides="1">
      <p:cViewPr>
        <p:scale>
          <a:sx n="58" d="100"/>
          <a:sy n="58" d="100"/>
        </p:scale>
        <p:origin x="-228" y="210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93-4F83-A807-B2C367FB92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93-4F83-A807-B2C367FB92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93-4F83-A807-B2C367FB92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93-4F83-A807-B2C367FB92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93-4F83-A807-B2C367FB92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893-4F83-A807-B2C367FB929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893-4F83-A807-B2C367FB929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99B-441B-BD9F-DDD08C0556A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99B-441B-BD9F-DDD08C0556A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99B-441B-BD9F-DDD08C0556A1}"/>
              </c:ext>
            </c:extLst>
          </c:dPt>
          <c:cat>
            <c:strRef>
              <c:f>Лист1!$A$2:$A$11</c:f>
              <c:strCache>
                <c:ptCount val="10"/>
                <c:pt idx="0">
                  <c:v>математика профиль</c:v>
                </c:pt>
                <c:pt idx="1">
                  <c:v>обществознание 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биология</c:v>
                </c:pt>
                <c:pt idx="5">
                  <c:v>английский</c:v>
                </c:pt>
                <c:pt idx="6">
                  <c:v>химия</c:v>
                </c:pt>
                <c:pt idx="7">
                  <c:v>литература</c:v>
                </c:pt>
                <c:pt idx="8">
                  <c:v>история</c:v>
                </c:pt>
                <c:pt idx="9">
                  <c:v>география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493</c:v>
                </c:pt>
                <c:pt idx="1">
                  <c:v>394</c:v>
                </c:pt>
                <c:pt idx="2">
                  <c:v>185</c:v>
                </c:pt>
                <c:pt idx="3">
                  <c:v>173</c:v>
                </c:pt>
                <c:pt idx="4">
                  <c:v>144</c:v>
                </c:pt>
                <c:pt idx="5">
                  <c:v>132</c:v>
                </c:pt>
                <c:pt idx="6">
                  <c:v>112</c:v>
                </c:pt>
                <c:pt idx="7">
                  <c:v>80</c:v>
                </c:pt>
                <c:pt idx="8">
                  <c:v>74</c:v>
                </c:pt>
                <c:pt idx="9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FF-4537-A46C-3B7B43E61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49647821061314E-2"/>
          <c:y val="0.78618921352466753"/>
          <c:w val="0.86896234548258944"/>
          <c:h val="0.19629893150106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3222912"/>
        <c:axId val="43224448"/>
      </c:barChart>
      <c:catAx>
        <c:axId val="4322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24448"/>
        <c:crosses val="autoZero"/>
        <c:auto val="1"/>
        <c:lblAlgn val="ctr"/>
        <c:lblOffset val="100"/>
        <c:noMultiLvlLbl val="0"/>
      </c:catAx>
      <c:valAx>
        <c:axId val="4322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2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83689365778979E-2"/>
          <c:y val="2.3594834075973063E-2"/>
          <c:w val="0.94667228663791281"/>
          <c:h val="0.8675334187877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литература</c:v>
                </c:pt>
                <c:pt idx="1">
                  <c:v>физика</c:v>
                </c:pt>
                <c:pt idx="2">
                  <c:v>химия</c:v>
                </c:pt>
                <c:pt idx="3">
                  <c:v>русский язык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41-4176-8A95-6726796AB6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240448"/>
        <c:axId val="43710336"/>
      </c:barChart>
      <c:catAx>
        <c:axId val="4324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710336"/>
        <c:crosses val="autoZero"/>
        <c:auto val="1"/>
        <c:lblAlgn val="ctr"/>
        <c:lblOffset val="100"/>
        <c:noMultiLvlLbl val="0"/>
      </c:catAx>
      <c:valAx>
        <c:axId val="4371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4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96501431678635E-2"/>
          <c:y val="3.3292811593631282E-2"/>
          <c:w val="0.94012465752469843"/>
          <c:h val="0.52069929414330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Гимназия Пущино</c:v>
                </c:pt>
                <c:pt idx="1">
                  <c:v>СОШ №10</c:v>
                </c:pt>
                <c:pt idx="2">
                  <c:v>Дашковская СОШ</c:v>
                </c:pt>
                <c:pt idx="3">
                  <c:v>Центр непрерывного образования</c:v>
                </c:pt>
                <c:pt idx="4">
                  <c:v>Гимназия №1</c:v>
                </c:pt>
                <c:pt idx="5">
                  <c:v>Лицей Протвино</c:v>
                </c:pt>
                <c:pt idx="6">
                  <c:v>Гимназия Протвино</c:v>
                </c:pt>
                <c:pt idx="7">
                  <c:v>СОШ №3</c:v>
                </c:pt>
                <c:pt idx="8">
                  <c:v>СОШ №19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97-46FD-AD0A-89473FD261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747200"/>
        <c:axId val="43758336"/>
      </c:barChart>
      <c:catAx>
        <c:axId val="4374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758336"/>
        <c:crosses val="autoZero"/>
        <c:auto val="1"/>
        <c:lblAlgn val="ctr"/>
        <c:lblOffset val="100"/>
        <c:noMultiLvlLbl val="0"/>
      </c:catAx>
      <c:valAx>
        <c:axId val="4375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74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Лист1!$A$2:$A$22</c:f>
              <c:strCache>
                <c:ptCount val="21"/>
                <c:pt idx="0">
                  <c:v>ОЧУ Школа-интернат Абсолют</c:v>
                </c:pt>
                <c:pt idx="1">
                  <c:v>МОУ  «Дашковская СОШ»</c:v>
                </c:pt>
                <c:pt idx="2">
                  <c:v>ГАПОУ МО Губернский колледж</c:v>
                </c:pt>
                <c:pt idx="3">
                  <c:v>МБОУ СОШ № 18</c:v>
                </c:pt>
                <c:pt idx="4">
                  <c:v>МБОУ СОШ 12 «Центр образования»</c:v>
                </c:pt>
                <c:pt idx="5">
                  <c:v>МБОУ «Гимназия Протвино»</c:v>
                </c:pt>
                <c:pt idx="6">
                  <c:v>МБОУ СОШ №10</c:v>
                </c:pt>
                <c:pt idx="7">
                  <c:v>МБОУ СОШ № 19</c:v>
                </c:pt>
                <c:pt idx="8">
                  <c:v>МБОУ  «Пролетарская СОШ»</c:v>
                </c:pt>
                <c:pt idx="9">
                  <c:v>МБОУ «Центр непрерывного образования»</c:v>
                </c:pt>
                <c:pt idx="10">
                  <c:v>Образовательный комплекс «Пущино»</c:v>
                </c:pt>
                <c:pt idx="11">
                  <c:v>МБОУ «Лицей Протвино»</c:v>
                </c:pt>
                <c:pt idx="12">
                  <c:v>МБОУ СОШ № 3</c:v>
                </c:pt>
                <c:pt idx="13">
                  <c:v>МОУ «Куриловская гимназия»</c:v>
                </c:pt>
                <c:pt idx="14">
                  <c:v>МБОУ «Школа современного образования»</c:v>
                </c:pt>
                <c:pt idx="15">
                  <c:v>МБОУ «Эффективная школа»</c:v>
                </c:pt>
                <c:pt idx="16">
                  <c:v>МБОУ «Гимназия № 1»</c:v>
                </c:pt>
                <c:pt idx="17">
                  <c:v>МБОУ «Липицкая СОШ»</c:v>
                </c:pt>
                <c:pt idx="18">
                  <c:v>МБОУ «Образовательный комплекс им. Владимира Храброго»</c:v>
                </c:pt>
                <c:pt idx="19">
                  <c:v>МБОУ «Оболенская СОШ»</c:v>
                </c:pt>
                <c:pt idx="20">
                  <c:v>МБОУ  «Туровская СОШ»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74</c:v>
                </c:pt>
                <c:pt idx="1">
                  <c:v>74</c:v>
                </c:pt>
                <c:pt idx="2">
                  <c:v>74</c:v>
                </c:pt>
                <c:pt idx="3">
                  <c:v>73</c:v>
                </c:pt>
                <c:pt idx="4">
                  <c:v>70</c:v>
                </c:pt>
                <c:pt idx="5">
                  <c:v>69</c:v>
                </c:pt>
                <c:pt idx="6">
                  <c:v>68</c:v>
                </c:pt>
                <c:pt idx="7">
                  <c:v>68</c:v>
                </c:pt>
                <c:pt idx="8">
                  <c:v>67</c:v>
                </c:pt>
                <c:pt idx="9">
                  <c:v>66</c:v>
                </c:pt>
                <c:pt idx="10">
                  <c:v>66</c:v>
                </c:pt>
                <c:pt idx="11">
                  <c:v>65</c:v>
                </c:pt>
                <c:pt idx="12">
                  <c:v>64</c:v>
                </c:pt>
                <c:pt idx="13">
                  <c:v>63</c:v>
                </c:pt>
                <c:pt idx="14">
                  <c:v>62</c:v>
                </c:pt>
                <c:pt idx="15">
                  <c:v>61</c:v>
                </c:pt>
                <c:pt idx="16">
                  <c:v>59</c:v>
                </c:pt>
                <c:pt idx="17">
                  <c:v>57</c:v>
                </c:pt>
                <c:pt idx="18">
                  <c:v>57</c:v>
                </c:pt>
                <c:pt idx="19">
                  <c:v>57</c:v>
                </c:pt>
                <c:pt idx="20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55-43B8-9E0C-D885A55EAA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772096"/>
        <c:axId val="69277568"/>
      </c:barChart>
      <c:catAx>
        <c:axId val="5477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277568"/>
        <c:crosses val="autoZero"/>
        <c:auto val="1"/>
        <c:lblAlgn val="ctr"/>
        <c:lblOffset val="100"/>
        <c:noMultiLvlLbl val="0"/>
      </c:catAx>
      <c:valAx>
        <c:axId val="6927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77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5D665-08D4-4182-BD78-6936A8B8803F}" type="doc">
      <dgm:prSet loTypeId="urn:microsoft.com/office/officeart/2005/8/layout/cycle6" loCatId="relationship" qsTypeId="urn:microsoft.com/office/officeart/2005/8/quickstyle/3d9" qsCatId="3D" csTypeId="urn:microsoft.com/office/officeart/2005/8/colors/accent6_5" csCatId="accent6" phldr="1"/>
      <dgm:spPr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</dgm:spPr>
    </dgm:pt>
    <dgm:pt modelId="{1879A7D4-13E2-4FF4-B4DD-161A4E8213D2}">
      <dgm:prSet phldrT="[Текст]" custT="1"/>
      <dgm:spPr>
        <a:xfrm>
          <a:off x="4508140" y="3523625"/>
          <a:ext cx="1497276" cy="973229"/>
        </a:xfrm>
        <a:prstGeom prst="roundRect">
          <a:avLst/>
        </a:prstGeom>
        <a:solidFill>
          <a:srgbClr val="40619D">
            <a:alpha val="90000"/>
            <a:hueOff val="0"/>
            <a:satOff val="0"/>
            <a:lumOff val="0"/>
            <a:alphaOff val="-20000"/>
          </a:srgb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Обучающиеся колледжей </a:t>
          </a:r>
        </a:p>
        <a:p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46 человек</a:t>
          </a:r>
        </a:p>
      </dgm:t>
    </dgm:pt>
    <dgm:pt modelId="{AC8B7DD1-C5D7-4D4A-96B9-BB2D0C91F908}" type="parTrans" cxnId="{87E07141-A106-475A-A464-73D526F2A093}">
      <dgm:prSet/>
      <dgm:spPr/>
      <dgm:t>
        <a:bodyPr/>
        <a:lstStyle/>
        <a:p>
          <a:endParaRPr lang="ru-RU" sz="1200">
            <a:solidFill>
              <a:srgbClr val="00B050"/>
            </a:solidFill>
          </a:endParaRPr>
        </a:p>
      </dgm:t>
    </dgm:pt>
    <dgm:pt modelId="{87724364-8DA1-4826-99F8-4E092334EACD}" type="sibTrans" cxnId="{87E07141-A106-475A-A464-73D526F2A093}">
      <dgm:prSet/>
      <dgm:spPr>
        <a:xfrm>
          <a:off x="2022258" y="523587"/>
          <a:ext cx="3893916" cy="3893916"/>
        </a:xfrm>
        <a:custGeom>
          <a:avLst/>
          <a:gdLst/>
          <a:ahLst/>
          <a:cxnLst/>
          <a:rect l="0" t="0" r="0" b="0"/>
          <a:pathLst>
            <a:path>
              <a:moveTo>
                <a:pt x="2477498" y="3820237"/>
              </a:moveTo>
              <a:arcTo wR="1946958" hR="1946958" stAng="4451226" swAng="1521935"/>
            </a:path>
          </a:pathLst>
        </a:custGeom>
        <a:noFill/>
        <a:ln w="12700" cap="rnd" cmpd="sng" algn="ctr">
          <a:solidFill>
            <a:srgbClr val="40619D">
              <a:shade val="90000"/>
              <a:hueOff val="185306"/>
              <a:satOff val="-10810"/>
              <a:lumOff val="19109"/>
              <a:alphaOff val="0"/>
            </a:srgbClr>
          </a:solidFill>
          <a:prstDash val="solid"/>
        </a:ln>
        <a:effectLst/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z="-227350" prstMaterial="matte"/>
      </dgm:spPr>
      <dgm:t>
        <a:bodyPr/>
        <a:lstStyle/>
        <a:p>
          <a:endParaRPr lang="ru-RU" sz="1200">
            <a:solidFill>
              <a:srgbClr val="00B050"/>
            </a:solidFill>
          </a:endParaRPr>
        </a:p>
      </dgm:t>
    </dgm:pt>
    <dgm:pt modelId="{BC2DD8BF-A7C7-4658-BD0A-6C853DBFAA59}">
      <dgm:prSet phldrT="[Текст]" custT="1"/>
      <dgm:spPr>
        <a:xfrm>
          <a:off x="2140238" y="3544228"/>
          <a:ext cx="1497276" cy="973229"/>
        </a:xfrm>
        <a:prstGeom prst="roundRect">
          <a:avLst/>
        </a:prstGeom>
        <a:solidFill>
          <a:srgbClr val="40619D">
            <a:alpha val="90000"/>
            <a:hueOff val="0"/>
            <a:satOff val="0"/>
            <a:lumOff val="0"/>
            <a:alphaOff val="-30000"/>
          </a:srgb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Georgia" panose="02040502050405020303" pitchFamily="18" charset="0"/>
              <a:ea typeface="+mn-ea"/>
              <a:cs typeface="+mn-cs"/>
            </a:rPr>
            <a:t>Выпускники прошлых лет</a:t>
          </a:r>
        </a:p>
        <a:p>
          <a:r>
            <a:rPr lang="ru-RU" sz="1600" b="1" dirty="0">
              <a:solidFill>
                <a:schemeClr val="bg1"/>
              </a:solidFill>
              <a:latin typeface="Georgia" panose="02040502050405020303" pitchFamily="18" charset="0"/>
              <a:ea typeface="+mn-ea"/>
              <a:cs typeface="+mn-cs"/>
            </a:rPr>
            <a:t>81 человек</a:t>
          </a:r>
        </a:p>
      </dgm:t>
    </dgm:pt>
    <dgm:pt modelId="{016F5850-E272-4521-AEB9-DF772F6E26DE}" type="parTrans" cxnId="{23AE1A9E-6AC5-48B7-8A49-5DBF73E7E272}">
      <dgm:prSet/>
      <dgm:spPr/>
      <dgm:t>
        <a:bodyPr/>
        <a:lstStyle/>
        <a:p>
          <a:endParaRPr lang="ru-RU" sz="1200">
            <a:solidFill>
              <a:srgbClr val="00B050"/>
            </a:solidFill>
          </a:endParaRPr>
        </a:p>
      </dgm:t>
    </dgm:pt>
    <dgm:pt modelId="{4924D3B7-7BF8-4767-9149-B26AAEA9F762}" type="sibTrans" cxnId="{23AE1A9E-6AC5-48B7-8A49-5DBF73E7E272}">
      <dgm:prSet/>
      <dgm:spPr>
        <a:xfrm>
          <a:off x="2164648" y="607283"/>
          <a:ext cx="3893916" cy="3893916"/>
        </a:xfrm>
        <a:custGeom>
          <a:avLst/>
          <a:gdLst/>
          <a:ahLst/>
          <a:cxnLst/>
          <a:rect l="0" t="0" r="0" b="0"/>
          <a:pathLst>
            <a:path>
              <a:moveTo>
                <a:pt x="264039" y="2925952"/>
              </a:moveTo>
              <a:arcTo wR="1946958" hR="1946958" stAng="8988745" swAng="2246985"/>
            </a:path>
          </a:pathLst>
        </a:custGeom>
        <a:noFill/>
        <a:ln w="12700" cap="rnd" cmpd="sng" algn="ctr">
          <a:solidFill>
            <a:srgbClr val="40619D">
              <a:shade val="90000"/>
              <a:hueOff val="277960"/>
              <a:satOff val="-16215"/>
              <a:lumOff val="28663"/>
              <a:alphaOff val="0"/>
            </a:srgbClr>
          </a:solidFill>
          <a:prstDash val="solid"/>
        </a:ln>
        <a:effectLst/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z="-227350" prstMaterial="matte"/>
      </dgm:spPr>
      <dgm:t>
        <a:bodyPr/>
        <a:lstStyle/>
        <a:p>
          <a:endParaRPr lang="ru-RU" sz="1200">
            <a:solidFill>
              <a:srgbClr val="00B050"/>
            </a:solidFill>
          </a:endParaRPr>
        </a:p>
      </dgm:t>
    </dgm:pt>
    <dgm:pt modelId="{1E42E8A4-B59B-4F05-B947-687F0E7FF7D3}">
      <dgm:prSet phldrT="[Текст]" custT="1"/>
      <dgm:spPr>
        <a:xfrm>
          <a:off x="1532348" y="1322263"/>
          <a:ext cx="1497276" cy="973229"/>
        </a:xfrm>
        <a:prstGeom prst="roundRect">
          <a:avLst/>
        </a:prstGeom>
        <a:solidFill>
          <a:srgbClr val="40619D">
            <a:alpha val="90000"/>
            <a:hueOff val="0"/>
            <a:satOff val="0"/>
            <a:lumOff val="0"/>
            <a:alphaOff val="-40000"/>
          </a:srgb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Georgia" panose="02040502050405020303" pitchFamily="18" charset="0"/>
              <a:ea typeface="+mn-ea"/>
              <a:cs typeface="+mn-cs"/>
            </a:rPr>
            <a:t>Военные РВСН</a:t>
          </a:r>
        </a:p>
        <a:p>
          <a:r>
            <a:rPr lang="ru-RU" sz="1600" b="1" dirty="0">
              <a:solidFill>
                <a:schemeClr val="bg1"/>
              </a:solidFill>
              <a:latin typeface="Georgia" panose="02040502050405020303" pitchFamily="18" charset="0"/>
              <a:ea typeface="+mn-ea"/>
              <a:cs typeface="+mn-cs"/>
            </a:rPr>
            <a:t>96 человек</a:t>
          </a:r>
        </a:p>
      </dgm:t>
    </dgm:pt>
    <dgm:pt modelId="{5344E011-8390-493C-872C-87809A11AC05}" type="parTrans" cxnId="{D75631D3-1344-4F05-8F2D-F9AF8848CFFA}">
      <dgm:prSet/>
      <dgm:spPr/>
      <dgm:t>
        <a:bodyPr/>
        <a:lstStyle/>
        <a:p>
          <a:endParaRPr lang="ru-RU" sz="1200">
            <a:solidFill>
              <a:srgbClr val="00B050"/>
            </a:solidFill>
          </a:endParaRPr>
        </a:p>
      </dgm:t>
    </dgm:pt>
    <dgm:pt modelId="{4FF1D39B-7C80-4A53-9BEB-13CE64A1362F}" type="sibTrans" cxnId="{D75631D3-1344-4F05-8F2D-F9AF8848CFFA}">
      <dgm:prSet/>
      <dgm:spPr>
        <a:xfrm>
          <a:off x="640582" y="1987514"/>
          <a:ext cx="3893916" cy="3893916"/>
        </a:xfrm>
        <a:custGeom>
          <a:avLst/>
          <a:gdLst/>
          <a:ahLst/>
          <a:cxnLst/>
          <a:rect l="0" t="0" r="0" b="0"/>
          <a:pathLst>
            <a:path>
              <a:moveTo>
                <a:pt x="2391633" y="51460"/>
              </a:moveTo>
              <a:arcTo wR="1946958" hR="1946958" stAng="16992155" swAng="460811"/>
            </a:path>
          </a:pathLst>
        </a:custGeom>
        <a:noFill/>
        <a:ln w="12700" cap="rnd" cmpd="sng" algn="ctr">
          <a:solidFill>
            <a:srgbClr val="40619D">
              <a:shade val="90000"/>
              <a:hueOff val="370613"/>
              <a:satOff val="-21620"/>
              <a:lumOff val="38218"/>
              <a:alphaOff val="0"/>
            </a:srgbClr>
          </a:solidFill>
          <a:prstDash val="solid"/>
        </a:ln>
        <a:effectLst/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z="-227350" prstMaterial="matte"/>
      </dgm:spPr>
      <dgm:t>
        <a:bodyPr/>
        <a:lstStyle/>
        <a:p>
          <a:endParaRPr lang="ru-RU" sz="1200">
            <a:solidFill>
              <a:srgbClr val="00B050"/>
            </a:solidFill>
          </a:endParaRPr>
        </a:p>
      </dgm:t>
    </dgm:pt>
    <dgm:pt modelId="{724348DC-C6AE-42A2-BD11-420B601AF5D7}">
      <dgm:prSet phldrT="[Текст]" custT="1"/>
      <dgm:spPr>
        <a:xfrm>
          <a:off x="5205342" y="1320795"/>
          <a:ext cx="1896211" cy="973229"/>
        </a:xfrm>
        <a:prstGeom prst="roundRect">
          <a:avLst/>
        </a:prstGeom>
        <a:solidFill>
          <a:srgbClr val="40619D">
            <a:alpha val="90000"/>
            <a:hueOff val="0"/>
            <a:satOff val="0"/>
            <a:lumOff val="0"/>
            <a:alphaOff val="-10000"/>
          </a:srgb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Georgia" panose="02040502050405020303" pitchFamily="18" charset="0"/>
              <a:ea typeface="+mn-ea"/>
              <a:cs typeface="+mn-cs"/>
            </a:rPr>
            <a:t>Выпускники </a:t>
          </a:r>
        </a:p>
        <a:p>
          <a:r>
            <a:rPr lang="ru-RU" sz="1600" b="1" dirty="0">
              <a:solidFill>
                <a:schemeClr val="bg1"/>
              </a:solidFill>
              <a:latin typeface="Georgia" panose="02040502050405020303" pitchFamily="18" charset="0"/>
              <a:ea typeface="+mn-ea"/>
              <a:cs typeface="+mn-cs"/>
            </a:rPr>
            <a:t>11-х классов</a:t>
          </a:r>
        </a:p>
        <a:p>
          <a:r>
            <a:rPr lang="ru-RU" sz="2000" b="1" dirty="0">
              <a:solidFill>
                <a:schemeClr val="bg1"/>
              </a:solidFill>
              <a:latin typeface="Georgia" panose="02040502050405020303" pitchFamily="18" charset="0"/>
              <a:ea typeface="+mn-ea"/>
              <a:cs typeface="+mn-cs"/>
            </a:rPr>
            <a:t>935 </a:t>
          </a:r>
          <a:r>
            <a:rPr lang="ru-RU" sz="1600" b="1" dirty="0">
              <a:solidFill>
                <a:schemeClr val="bg1"/>
              </a:solidFill>
              <a:latin typeface="Georgia" panose="02040502050405020303" pitchFamily="18" charset="0"/>
              <a:ea typeface="+mn-ea"/>
              <a:cs typeface="+mn-cs"/>
            </a:rPr>
            <a:t>человек</a:t>
          </a:r>
        </a:p>
      </dgm:t>
    </dgm:pt>
    <dgm:pt modelId="{E4165AAC-EE62-4161-BA29-FCA23FB8AA93}" type="parTrans" cxnId="{8C874214-9BEC-4482-B576-AAE7D096DA9E}">
      <dgm:prSet/>
      <dgm:spPr/>
      <dgm:t>
        <a:bodyPr/>
        <a:lstStyle/>
        <a:p>
          <a:endParaRPr lang="ru-RU" sz="1200">
            <a:solidFill>
              <a:srgbClr val="00B050"/>
            </a:solidFill>
          </a:endParaRPr>
        </a:p>
      </dgm:t>
    </dgm:pt>
    <dgm:pt modelId="{76B8A0D3-BA2D-4F4B-981D-DDF5C9B1FA22}" type="sibTrans" cxnId="{8C874214-9BEC-4482-B576-AAE7D096DA9E}">
      <dgm:prSet/>
      <dgm:spPr>
        <a:xfrm>
          <a:off x="2351458" y="253473"/>
          <a:ext cx="3893916" cy="3893916"/>
        </a:xfrm>
        <a:custGeom>
          <a:avLst/>
          <a:gdLst/>
          <a:ahLst/>
          <a:cxnLst/>
          <a:rect l="0" t="0" r="0" b="0"/>
          <a:pathLst>
            <a:path>
              <a:moveTo>
                <a:pt x="3890979" y="2053871"/>
              </a:moveTo>
              <a:arcTo wR="1946958" hR="1946958" stAng="188871" swAng="2356421"/>
            </a:path>
          </a:pathLst>
        </a:custGeom>
        <a:noFill/>
        <a:ln w="12700" cap="rnd" cmpd="sng" algn="ctr">
          <a:solidFill>
            <a:srgbClr val="40619D">
              <a:shade val="90000"/>
              <a:hueOff val="92653"/>
              <a:satOff val="-5405"/>
              <a:lumOff val="9554"/>
              <a:alphaOff val="0"/>
            </a:srgbClr>
          </a:solidFill>
          <a:prstDash val="solid"/>
        </a:ln>
        <a:effectLst/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z="-227350" prstMaterial="matte"/>
      </dgm:spPr>
      <dgm:t>
        <a:bodyPr/>
        <a:lstStyle/>
        <a:p>
          <a:endParaRPr lang="ru-RU" sz="1200">
            <a:solidFill>
              <a:srgbClr val="00B050"/>
            </a:solidFill>
          </a:endParaRPr>
        </a:p>
      </dgm:t>
    </dgm:pt>
    <dgm:pt modelId="{FFE45FDE-02F8-4772-91AE-065DE4A94964}">
      <dgm:prSet phldrT="[Текст]" custT="1"/>
      <dgm:spPr>
        <a:xfrm>
          <a:off x="3284033" y="1859234"/>
          <a:ext cx="1497276" cy="973229"/>
        </a:xfrm>
        <a:prstGeom prst="roundRect">
          <a:avLst/>
        </a:prstGeom>
        <a:solidFill>
          <a:srgbClr val="40619D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gm:spPr>
      <dgm:t>
        <a:bodyPr/>
        <a:lstStyle/>
        <a:p>
          <a:r>
            <a:rPr lang="ru-RU" sz="1800" b="1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Всего</a:t>
          </a:r>
          <a:endParaRPr lang="ru-RU" sz="1800" dirty="0">
            <a:solidFill>
              <a:sysClr val="window" lastClr="FFFFFF"/>
            </a:solidFill>
            <a:latin typeface="Georgia" panose="02040502050405020303" pitchFamily="18" charset="0"/>
            <a:ea typeface="+mn-ea"/>
            <a:cs typeface="+mn-cs"/>
          </a:endParaRPr>
        </a:p>
        <a:p>
          <a:r>
            <a:rPr lang="ru-RU" sz="2400" b="1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1158  </a:t>
          </a:r>
          <a:r>
            <a:rPr lang="ru-RU" sz="18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человек</a:t>
          </a:r>
        </a:p>
      </dgm:t>
    </dgm:pt>
    <dgm:pt modelId="{71BFB743-C9E7-4770-BC14-B2F42F0E860D}" type="sibTrans" cxnId="{9D9E59F2-D634-4EE2-B7B5-5ED246857898}">
      <dgm:prSet/>
      <dgm:spPr>
        <a:xfrm>
          <a:off x="3522442" y="2030133"/>
          <a:ext cx="3893916" cy="3893916"/>
        </a:xfrm>
        <a:custGeom>
          <a:avLst/>
          <a:gdLst/>
          <a:ahLst/>
          <a:cxnLst/>
          <a:rect l="0" t="0" r="0" b="0"/>
          <a:pathLst>
            <a:path>
              <a:moveTo>
                <a:pt x="1262961" y="124104"/>
              </a:moveTo>
              <a:arcTo wR="1946958" hR="1946958" stAng="14965932" swAng="758653"/>
            </a:path>
          </a:pathLst>
        </a:custGeom>
        <a:noFill/>
        <a:ln w="12700" cap="rnd" cmpd="sng" algn="ctr">
          <a:solidFill>
            <a:srgbClr val="40619D">
              <a:shade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z="-227350" prstMaterial="matte"/>
      </dgm:spPr>
      <dgm:t>
        <a:bodyPr/>
        <a:lstStyle/>
        <a:p>
          <a:endParaRPr lang="ru-RU" sz="1200">
            <a:solidFill>
              <a:srgbClr val="00B050"/>
            </a:solidFill>
          </a:endParaRPr>
        </a:p>
      </dgm:t>
    </dgm:pt>
    <dgm:pt modelId="{AC7BB7BF-E80E-4F40-A3FD-B7C67B90ED9C}" type="parTrans" cxnId="{9D9E59F2-D634-4EE2-B7B5-5ED246857898}">
      <dgm:prSet/>
      <dgm:spPr/>
      <dgm:t>
        <a:bodyPr/>
        <a:lstStyle/>
        <a:p>
          <a:endParaRPr lang="ru-RU" sz="1200">
            <a:solidFill>
              <a:srgbClr val="00B050"/>
            </a:solidFill>
          </a:endParaRPr>
        </a:p>
      </dgm:t>
    </dgm:pt>
    <dgm:pt modelId="{30917630-9C00-4B97-9C44-B78FE5ED06E5}" type="pres">
      <dgm:prSet presAssocID="{D5B5D665-08D4-4182-BD78-6936A8B8803F}" presName="cycle" presStyleCnt="0">
        <dgm:presLayoutVars>
          <dgm:dir/>
          <dgm:resizeHandles val="exact"/>
        </dgm:presLayoutVars>
      </dgm:prSet>
      <dgm:spPr/>
    </dgm:pt>
    <dgm:pt modelId="{294B61EE-B568-4E94-8A9E-3CCAD30E9BE3}" type="pres">
      <dgm:prSet presAssocID="{FFE45FDE-02F8-4772-91AE-065DE4A94964}" presName="node" presStyleLbl="node1" presStyleIdx="0" presStyleCnt="5" custRadScaleRad="6147" custRadScaleInc="-174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A7C8C-75A5-4AEF-BE0F-AF4FE6093D28}" type="pres">
      <dgm:prSet presAssocID="{FFE45FDE-02F8-4772-91AE-065DE4A94964}" presName="spNode" presStyleCnt="0"/>
      <dgm:spPr/>
    </dgm:pt>
    <dgm:pt modelId="{E7322A1F-6489-4686-ABFD-DB3B632D875A}" type="pres">
      <dgm:prSet presAssocID="{71BFB743-C9E7-4770-BC14-B2F42F0E860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D24E2EE-E81C-481D-8A76-236B83C46AE4}" type="pres">
      <dgm:prSet presAssocID="{724348DC-C6AE-42A2-BD11-420B601AF5D7}" presName="node" presStyleLbl="node1" presStyleIdx="1" presStyleCnt="5" custScaleX="126644" custRadScaleRad="110754" custRadScaleInc="-32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A12FF-F4C4-4F01-87FC-9BC956F4C4EB}" type="pres">
      <dgm:prSet presAssocID="{724348DC-C6AE-42A2-BD11-420B601AF5D7}" presName="spNode" presStyleCnt="0"/>
      <dgm:spPr/>
    </dgm:pt>
    <dgm:pt modelId="{9DA45F91-4F61-41AE-BD6E-DAFA4402FFB7}" type="pres">
      <dgm:prSet presAssocID="{76B8A0D3-BA2D-4F4B-981D-DDF5C9B1FA2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39FE9B1-0A58-4378-B5CA-7A538AA488D5}" type="pres">
      <dgm:prSet presAssocID="{1879A7D4-13E2-4FF4-B4DD-161A4E8213D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D7519-5728-4B60-B4E4-BF4D137637BF}" type="pres">
      <dgm:prSet presAssocID="{1879A7D4-13E2-4FF4-B4DD-161A4E8213D2}" presName="spNode" presStyleCnt="0"/>
      <dgm:spPr/>
    </dgm:pt>
    <dgm:pt modelId="{80547C46-185B-45AF-87FF-8B2327ABF9CF}" type="pres">
      <dgm:prSet presAssocID="{87724364-8DA1-4826-99F8-4E092334EAC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E8DDAB3-33D9-48FF-8FEA-77A96208AC37}" type="pres">
      <dgm:prSet presAssocID="{BC2DD8BF-A7C7-4658-BD0A-6C853DBFAA59}" presName="node" presStyleLbl="node1" presStyleIdx="3" presStyleCnt="5" custRadScaleRad="103279" custRadScaleInc="6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04CA1-94B2-45DF-A336-D6BD6E63B166}" type="pres">
      <dgm:prSet presAssocID="{BC2DD8BF-A7C7-4658-BD0A-6C853DBFAA59}" presName="spNode" presStyleCnt="0"/>
      <dgm:spPr/>
    </dgm:pt>
    <dgm:pt modelId="{69CB5C2D-0392-4266-AF9F-F429AB154463}" type="pres">
      <dgm:prSet presAssocID="{4924D3B7-7BF8-4767-9149-B26AAEA9F76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621D97F-7B0D-41A7-9173-ED8528746BE5}" type="pres">
      <dgm:prSet presAssocID="{1E42E8A4-B59B-4F05-B947-687F0E7FF7D3}" presName="node" presStyleLbl="node1" presStyleIdx="4" presStyleCnt="5" custRadScaleRad="99412" custRadScaleInc="3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93480-F511-495C-B46D-795794379DB3}" type="pres">
      <dgm:prSet presAssocID="{1E42E8A4-B59B-4F05-B947-687F0E7FF7D3}" presName="spNode" presStyleCnt="0"/>
      <dgm:spPr/>
    </dgm:pt>
    <dgm:pt modelId="{E26F8344-C163-4E48-B904-2E4DEBE9A34F}" type="pres">
      <dgm:prSet presAssocID="{4FF1D39B-7C80-4A53-9BEB-13CE64A1362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33F5ED8-D2D7-420B-96E7-7F08958F2542}" type="presOf" srcId="{1879A7D4-13E2-4FF4-B4DD-161A4E8213D2}" destId="{A39FE9B1-0A58-4378-B5CA-7A538AA488D5}" srcOrd="0" destOrd="0" presId="urn:microsoft.com/office/officeart/2005/8/layout/cycle6"/>
    <dgm:cxn modelId="{23AE1A9E-6AC5-48B7-8A49-5DBF73E7E272}" srcId="{D5B5D665-08D4-4182-BD78-6936A8B8803F}" destId="{BC2DD8BF-A7C7-4658-BD0A-6C853DBFAA59}" srcOrd="3" destOrd="0" parTransId="{016F5850-E272-4521-AEB9-DF772F6E26DE}" sibTransId="{4924D3B7-7BF8-4767-9149-B26AAEA9F762}"/>
    <dgm:cxn modelId="{6FEE56F4-DBE2-4733-AE7A-E94D00046534}" type="presOf" srcId="{1E42E8A4-B59B-4F05-B947-687F0E7FF7D3}" destId="{2621D97F-7B0D-41A7-9173-ED8528746BE5}" srcOrd="0" destOrd="0" presId="urn:microsoft.com/office/officeart/2005/8/layout/cycle6"/>
    <dgm:cxn modelId="{80B01AA6-9532-4FE2-9064-416DF4E7047A}" type="presOf" srcId="{76B8A0D3-BA2D-4F4B-981D-DDF5C9B1FA22}" destId="{9DA45F91-4F61-41AE-BD6E-DAFA4402FFB7}" srcOrd="0" destOrd="0" presId="urn:microsoft.com/office/officeart/2005/8/layout/cycle6"/>
    <dgm:cxn modelId="{62B6AF75-1AA5-4B47-BD2A-6ACCE19604A7}" type="presOf" srcId="{BC2DD8BF-A7C7-4658-BD0A-6C853DBFAA59}" destId="{1E8DDAB3-33D9-48FF-8FEA-77A96208AC37}" srcOrd="0" destOrd="0" presId="urn:microsoft.com/office/officeart/2005/8/layout/cycle6"/>
    <dgm:cxn modelId="{713E5497-996C-4E90-BBDF-980A8A9C1686}" type="presOf" srcId="{4924D3B7-7BF8-4767-9149-B26AAEA9F762}" destId="{69CB5C2D-0392-4266-AF9F-F429AB154463}" srcOrd="0" destOrd="0" presId="urn:microsoft.com/office/officeart/2005/8/layout/cycle6"/>
    <dgm:cxn modelId="{A2934E69-B4EB-46DB-B1DF-65369F0CD18A}" type="presOf" srcId="{FFE45FDE-02F8-4772-91AE-065DE4A94964}" destId="{294B61EE-B568-4E94-8A9E-3CCAD30E9BE3}" srcOrd="0" destOrd="0" presId="urn:microsoft.com/office/officeart/2005/8/layout/cycle6"/>
    <dgm:cxn modelId="{6048F858-9044-4E2B-8BF6-70E07D866D98}" type="presOf" srcId="{724348DC-C6AE-42A2-BD11-420B601AF5D7}" destId="{0D24E2EE-E81C-481D-8A76-236B83C46AE4}" srcOrd="0" destOrd="0" presId="urn:microsoft.com/office/officeart/2005/8/layout/cycle6"/>
    <dgm:cxn modelId="{C0048F42-E34A-4679-9A2E-53286FB5292F}" type="presOf" srcId="{4FF1D39B-7C80-4A53-9BEB-13CE64A1362F}" destId="{E26F8344-C163-4E48-B904-2E4DEBE9A34F}" srcOrd="0" destOrd="0" presId="urn:microsoft.com/office/officeart/2005/8/layout/cycle6"/>
    <dgm:cxn modelId="{D75631D3-1344-4F05-8F2D-F9AF8848CFFA}" srcId="{D5B5D665-08D4-4182-BD78-6936A8B8803F}" destId="{1E42E8A4-B59B-4F05-B947-687F0E7FF7D3}" srcOrd="4" destOrd="0" parTransId="{5344E011-8390-493C-872C-87809A11AC05}" sibTransId="{4FF1D39B-7C80-4A53-9BEB-13CE64A1362F}"/>
    <dgm:cxn modelId="{9447DCFB-E5EB-4476-BBDB-BB583854297A}" type="presOf" srcId="{87724364-8DA1-4826-99F8-4E092334EACD}" destId="{80547C46-185B-45AF-87FF-8B2327ABF9CF}" srcOrd="0" destOrd="0" presId="urn:microsoft.com/office/officeart/2005/8/layout/cycle6"/>
    <dgm:cxn modelId="{BD65B9AF-450B-480E-BE67-AD1BA125A7FE}" type="presOf" srcId="{D5B5D665-08D4-4182-BD78-6936A8B8803F}" destId="{30917630-9C00-4B97-9C44-B78FE5ED06E5}" srcOrd="0" destOrd="0" presId="urn:microsoft.com/office/officeart/2005/8/layout/cycle6"/>
    <dgm:cxn modelId="{3FC6C3DB-A86F-4A10-A602-9D909E24E40E}" type="presOf" srcId="{71BFB743-C9E7-4770-BC14-B2F42F0E860D}" destId="{E7322A1F-6489-4686-ABFD-DB3B632D875A}" srcOrd="0" destOrd="0" presId="urn:microsoft.com/office/officeart/2005/8/layout/cycle6"/>
    <dgm:cxn modelId="{8C874214-9BEC-4482-B576-AAE7D096DA9E}" srcId="{D5B5D665-08D4-4182-BD78-6936A8B8803F}" destId="{724348DC-C6AE-42A2-BD11-420B601AF5D7}" srcOrd="1" destOrd="0" parTransId="{E4165AAC-EE62-4161-BA29-FCA23FB8AA93}" sibTransId="{76B8A0D3-BA2D-4F4B-981D-DDF5C9B1FA22}"/>
    <dgm:cxn modelId="{87E07141-A106-475A-A464-73D526F2A093}" srcId="{D5B5D665-08D4-4182-BD78-6936A8B8803F}" destId="{1879A7D4-13E2-4FF4-B4DD-161A4E8213D2}" srcOrd="2" destOrd="0" parTransId="{AC8B7DD1-C5D7-4D4A-96B9-BB2D0C91F908}" sibTransId="{87724364-8DA1-4826-99F8-4E092334EACD}"/>
    <dgm:cxn modelId="{9D9E59F2-D634-4EE2-B7B5-5ED246857898}" srcId="{D5B5D665-08D4-4182-BD78-6936A8B8803F}" destId="{FFE45FDE-02F8-4772-91AE-065DE4A94964}" srcOrd="0" destOrd="0" parTransId="{AC7BB7BF-E80E-4F40-A3FD-B7C67B90ED9C}" sibTransId="{71BFB743-C9E7-4770-BC14-B2F42F0E860D}"/>
    <dgm:cxn modelId="{E2C26F20-BB33-429D-91D0-E9C865EDD0D9}" type="presParOf" srcId="{30917630-9C00-4B97-9C44-B78FE5ED06E5}" destId="{294B61EE-B568-4E94-8A9E-3CCAD30E9BE3}" srcOrd="0" destOrd="0" presId="urn:microsoft.com/office/officeart/2005/8/layout/cycle6"/>
    <dgm:cxn modelId="{60895E1D-AA2D-48DD-BA5E-E7134AC3B911}" type="presParOf" srcId="{30917630-9C00-4B97-9C44-B78FE5ED06E5}" destId="{070A7C8C-75A5-4AEF-BE0F-AF4FE6093D28}" srcOrd="1" destOrd="0" presId="urn:microsoft.com/office/officeart/2005/8/layout/cycle6"/>
    <dgm:cxn modelId="{F187E5F3-09DF-4132-9DC5-52D1B7D9C10C}" type="presParOf" srcId="{30917630-9C00-4B97-9C44-B78FE5ED06E5}" destId="{E7322A1F-6489-4686-ABFD-DB3B632D875A}" srcOrd="2" destOrd="0" presId="urn:microsoft.com/office/officeart/2005/8/layout/cycle6"/>
    <dgm:cxn modelId="{4B6E362F-0177-4BB7-8895-386D271DA42D}" type="presParOf" srcId="{30917630-9C00-4B97-9C44-B78FE5ED06E5}" destId="{0D24E2EE-E81C-481D-8A76-236B83C46AE4}" srcOrd="3" destOrd="0" presId="urn:microsoft.com/office/officeart/2005/8/layout/cycle6"/>
    <dgm:cxn modelId="{88387066-BA02-4414-9572-F8599A3E3021}" type="presParOf" srcId="{30917630-9C00-4B97-9C44-B78FE5ED06E5}" destId="{D0EA12FF-F4C4-4F01-87FC-9BC956F4C4EB}" srcOrd="4" destOrd="0" presId="urn:microsoft.com/office/officeart/2005/8/layout/cycle6"/>
    <dgm:cxn modelId="{155FE7BE-0DDB-4204-B70E-C4341A963838}" type="presParOf" srcId="{30917630-9C00-4B97-9C44-B78FE5ED06E5}" destId="{9DA45F91-4F61-41AE-BD6E-DAFA4402FFB7}" srcOrd="5" destOrd="0" presId="urn:microsoft.com/office/officeart/2005/8/layout/cycle6"/>
    <dgm:cxn modelId="{FA02268F-ABA5-462F-9FDC-35F96BAEA3F2}" type="presParOf" srcId="{30917630-9C00-4B97-9C44-B78FE5ED06E5}" destId="{A39FE9B1-0A58-4378-B5CA-7A538AA488D5}" srcOrd="6" destOrd="0" presId="urn:microsoft.com/office/officeart/2005/8/layout/cycle6"/>
    <dgm:cxn modelId="{4CFD9AEE-78C9-4994-BA7E-E369A5D2EAA0}" type="presParOf" srcId="{30917630-9C00-4B97-9C44-B78FE5ED06E5}" destId="{F6CD7519-5728-4B60-B4E4-BF4D137637BF}" srcOrd="7" destOrd="0" presId="urn:microsoft.com/office/officeart/2005/8/layout/cycle6"/>
    <dgm:cxn modelId="{A0301F7B-1201-4411-8CD2-39331589EE43}" type="presParOf" srcId="{30917630-9C00-4B97-9C44-B78FE5ED06E5}" destId="{80547C46-185B-45AF-87FF-8B2327ABF9CF}" srcOrd="8" destOrd="0" presId="urn:microsoft.com/office/officeart/2005/8/layout/cycle6"/>
    <dgm:cxn modelId="{833FA7F0-4560-4736-9574-91305D4D306C}" type="presParOf" srcId="{30917630-9C00-4B97-9C44-B78FE5ED06E5}" destId="{1E8DDAB3-33D9-48FF-8FEA-77A96208AC37}" srcOrd="9" destOrd="0" presId="urn:microsoft.com/office/officeart/2005/8/layout/cycle6"/>
    <dgm:cxn modelId="{E03C11BB-7620-47BB-A0E8-F1BD62E505DA}" type="presParOf" srcId="{30917630-9C00-4B97-9C44-B78FE5ED06E5}" destId="{9D104CA1-94B2-45DF-A336-D6BD6E63B166}" srcOrd="10" destOrd="0" presId="urn:microsoft.com/office/officeart/2005/8/layout/cycle6"/>
    <dgm:cxn modelId="{6D82A8AD-8475-4E03-A48B-E693639CC8E3}" type="presParOf" srcId="{30917630-9C00-4B97-9C44-B78FE5ED06E5}" destId="{69CB5C2D-0392-4266-AF9F-F429AB154463}" srcOrd="11" destOrd="0" presId="urn:microsoft.com/office/officeart/2005/8/layout/cycle6"/>
    <dgm:cxn modelId="{ADF921A3-37E0-401C-BFA4-72E81B9E6F72}" type="presParOf" srcId="{30917630-9C00-4B97-9C44-B78FE5ED06E5}" destId="{2621D97F-7B0D-41A7-9173-ED8528746BE5}" srcOrd="12" destOrd="0" presId="urn:microsoft.com/office/officeart/2005/8/layout/cycle6"/>
    <dgm:cxn modelId="{CB3ACB25-DF1F-4AF2-BF49-1ADCFE140C60}" type="presParOf" srcId="{30917630-9C00-4B97-9C44-B78FE5ED06E5}" destId="{18193480-F511-495C-B46D-795794379DB3}" srcOrd="13" destOrd="0" presId="urn:microsoft.com/office/officeart/2005/8/layout/cycle6"/>
    <dgm:cxn modelId="{EBBC031D-68EE-418C-A71D-97CC9187F837}" type="presParOf" srcId="{30917630-9C00-4B97-9C44-B78FE5ED06E5}" destId="{E26F8344-C163-4E48-B904-2E4DEBE9A34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B61EE-B568-4E94-8A9E-3CCAD30E9BE3}">
      <dsp:nvSpPr>
        <dsp:cNvPr id="0" name=""/>
        <dsp:cNvSpPr/>
      </dsp:nvSpPr>
      <dsp:spPr>
        <a:xfrm>
          <a:off x="3373799" y="2072296"/>
          <a:ext cx="1670704" cy="1085957"/>
        </a:xfrm>
        <a:prstGeom prst="roundRect">
          <a:avLst/>
        </a:prstGeom>
        <a:solidFill>
          <a:srgbClr val="40619D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Всего</a:t>
          </a:r>
          <a:endParaRPr lang="ru-RU" sz="1800" kern="1200" dirty="0">
            <a:solidFill>
              <a:sysClr val="window" lastClr="FFFFFF"/>
            </a:solidFill>
            <a:latin typeface="Georgia" panose="02040502050405020303" pitchFamily="18" charset="0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1158  </a:t>
          </a:r>
          <a:r>
            <a:rPr lang="ru-RU" sz="1800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человек</a:t>
          </a:r>
        </a:p>
      </dsp:txBody>
      <dsp:txXfrm>
        <a:off x="3426811" y="2125308"/>
        <a:ext cx="1564680" cy="979933"/>
      </dsp:txXfrm>
    </dsp:sp>
    <dsp:sp modelId="{E7322A1F-6489-4686-ABFD-DB3B632D875A}">
      <dsp:nvSpPr>
        <dsp:cNvPr id="0" name=""/>
        <dsp:cNvSpPr/>
      </dsp:nvSpPr>
      <dsp:spPr>
        <a:xfrm>
          <a:off x="3893943" y="2008224"/>
          <a:ext cx="4339922" cy="4339922"/>
        </a:xfrm>
        <a:custGeom>
          <a:avLst/>
          <a:gdLst/>
          <a:ahLst/>
          <a:cxnLst/>
          <a:rect l="0" t="0" r="0" b="0"/>
          <a:pathLst>
            <a:path>
              <a:moveTo>
                <a:pt x="1262961" y="124104"/>
              </a:moveTo>
              <a:arcTo wR="1946958" hR="1946958" stAng="14965932" swAng="758653"/>
            </a:path>
          </a:pathLst>
        </a:custGeom>
        <a:noFill/>
        <a:ln w="12700" cap="rnd" cmpd="sng" algn="ctr">
          <a:solidFill>
            <a:srgbClr val="40619D">
              <a:shade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4E2EE-E81C-481D-8A76-236B83C46AE4}">
      <dsp:nvSpPr>
        <dsp:cNvPr id="0" name=""/>
        <dsp:cNvSpPr/>
      </dsp:nvSpPr>
      <dsp:spPr>
        <a:xfrm>
          <a:off x="5401986" y="1121994"/>
          <a:ext cx="2115846" cy="1085957"/>
        </a:xfrm>
        <a:prstGeom prst="roundRect">
          <a:avLst/>
        </a:prstGeom>
        <a:solidFill>
          <a:srgbClr val="40619D">
            <a:alpha val="90000"/>
            <a:hueOff val="0"/>
            <a:satOff val="0"/>
            <a:lumOff val="0"/>
            <a:alphaOff val="-10000"/>
          </a:srgb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Georgia" panose="02040502050405020303" pitchFamily="18" charset="0"/>
              <a:ea typeface="+mn-ea"/>
              <a:cs typeface="+mn-cs"/>
            </a:rPr>
            <a:t>Выпускники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Georgia" panose="02040502050405020303" pitchFamily="18" charset="0"/>
              <a:ea typeface="+mn-ea"/>
              <a:cs typeface="+mn-cs"/>
            </a:rPr>
            <a:t>11-х классов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latin typeface="Georgia" panose="02040502050405020303" pitchFamily="18" charset="0"/>
              <a:ea typeface="+mn-ea"/>
              <a:cs typeface="+mn-cs"/>
            </a:rPr>
            <a:t>935 </a:t>
          </a:r>
          <a:r>
            <a:rPr lang="ru-RU" sz="1600" b="1" kern="1200" dirty="0">
              <a:solidFill>
                <a:schemeClr val="bg1"/>
              </a:solidFill>
              <a:latin typeface="Georgia" panose="02040502050405020303" pitchFamily="18" charset="0"/>
              <a:ea typeface="+mn-ea"/>
              <a:cs typeface="+mn-cs"/>
            </a:rPr>
            <a:t>человек</a:t>
          </a:r>
        </a:p>
      </dsp:txBody>
      <dsp:txXfrm>
        <a:off x="5454998" y="1175006"/>
        <a:ext cx="2009822" cy="979933"/>
      </dsp:txXfrm>
    </dsp:sp>
    <dsp:sp modelId="{9DA45F91-4F61-41AE-BD6E-DAFA4402FFB7}">
      <dsp:nvSpPr>
        <dsp:cNvPr id="0" name=""/>
        <dsp:cNvSpPr/>
      </dsp:nvSpPr>
      <dsp:spPr>
        <a:xfrm>
          <a:off x="2322827" y="296736"/>
          <a:ext cx="4339922" cy="4339922"/>
        </a:xfrm>
        <a:custGeom>
          <a:avLst/>
          <a:gdLst/>
          <a:ahLst/>
          <a:cxnLst/>
          <a:rect l="0" t="0" r="0" b="0"/>
          <a:pathLst>
            <a:path>
              <a:moveTo>
                <a:pt x="3890979" y="2053871"/>
              </a:moveTo>
              <a:arcTo wR="1946958" hR="1946958" stAng="188871" swAng="2356421"/>
            </a:path>
          </a:pathLst>
        </a:custGeom>
        <a:noFill/>
        <a:ln w="12700" cap="rnd" cmpd="sng" algn="ctr">
          <a:solidFill>
            <a:srgbClr val="40619D">
              <a:shade val="90000"/>
              <a:hueOff val="92653"/>
              <a:satOff val="-5405"/>
              <a:lumOff val="9554"/>
              <a:alphaOff val="0"/>
            </a:srgbClr>
          </a:solidFill>
          <a:prstDash val="solid"/>
          <a:miter lim="800000"/>
        </a:ln>
        <a:effectLst/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FE9B1-0A58-4378-B5CA-7A538AA488D5}">
      <dsp:nvSpPr>
        <dsp:cNvPr id="0" name=""/>
        <dsp:cNvSpPr/>
      </dsp:nvSpPr>
      <dsp:spPr>
        <a:xfrm>
          <a:off x="4738114" y="3927325"/>
          <a:ext cx="1670704" cy="1085957"/>
        </a:xfrm>
        <a:prstGeom prst="roundRect">
          <a:avLst/>
        </a:prstGeom>
        <a:solidFill>
          <a:srgbClr val="40619D">
            <a:alpha val="90000"/>
            <a:hueOff val="0"/>
            <a:satOff val="0"/>
            <a:lumOff val="0"/>
            <a:alphaOff val="-20000"/>
          </a:srgb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Обучающиеся колледжей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46 человек</a:t>
          </a:r>
        </a:p>
      </dsp:txBody>
      <dsp:txXfrm>
        <a:off x="4791126" y="3980337"/>
        <a:ext cx="1564680" cy="979933"/>
      </dsp:txXfrm>
    </dsp:sp>
    <dsp:sp modelId="{80547C46-185B-45AF-87FF-8B2327ABF9CF}">
      <dsp:nvSpPr>
        <dsp:cNvPr id="0" name=""/>
        <dsp:cNvSpPr/>
      </dsp:nvSpPr>
      <dsp:spPr>
        <a:xfrm>
          <a:off x="1968151" y="584306"/>
          <a:ext cx="4339922" cy="4339922"/>
        </a:xfrm>
        <a:custGeom>
          <a:avLst/>
          <a:gdLst/>
          <a:ahLst/>
          <a:cxnLst/>
          <a:rect l="0" t="0" r="0" b="0"/>
          <a:pathLst>
            <a:path>
              <a:moveTo>
                <a:pt x="2477498" y="3820237"/>
              </a:moveTo>
              <a:arcTo wR="1946958" hR="1946958" stAng="4451226" swAng="1521935"/>
            </a:path>
          </a:pathLst>
        </a:custGeom>
        <a:noFill/>
        <a:ln w="12700" cap="rnd" cmpd="sng" algn="ctr">
          <a:solidFill>
            <a:srgbClr val="40619D">
              <a:shade val="90000"/>
              <a:hueOff val="185306"/>
              <a:satOff val="-10810"/>
              <a:lumOff val="19109"/>
              <a:alphaOff val="0"/>
            </a:srgbClr>
          </a:solidFill>
          <a:prstDash val="solid"/>
          <a:miter lim="800000"/>
        </a:ln>
        <a:effectLst/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DDAB3-33D9-48FF-8FEA-77A96208AC37}">
      <dsp:nvSpPr>
        <dsp:cNvPr id="0" name=""/>
        <dsp:cNvSpPr/>
      </dsp:nvSpPr>
      <dsp:spPr>
        <a:xfrm>
          <a:off x="2098995" y="3950287"/>
          <a:ext cx="1670704" cy="1085957"/>
        </a:xfrm>
        <a:prstGeom prst="roundRect">
          <a:avLst/>
        </a:prstGeom>
        <a:solidFill>
          <a:srgbClr val="40619D">
            <a:alpha val="90000"/>
            <a:hueOff val="0"/>
            <a:satOff val="0"/>
            <a:lumOff val="0"/>
            <a:alphaOff val="-30000"/>
          </a:srgb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Georgia" panose="02040502050405020303" pitchFamily="18" charset="0"/>
              <a:ea typeface="+mn-ea"/>
              <a:cs typeface="+mn-cs"/>
            </a:rPr>
            <a:t>Выпускники прошлых лет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Georgia" panose="02040502050405020303" pitchFamily="18" charset="0"/>
              <a:ea typeface="+mn-ea"/>
              <a:cs typeface="+mn-cs"/>
            </a:rPr>
            <a:t>81 человек</a:t>
          </a:r>
        </a:p>
      </dsp:txBody>
      <dsp:txXfrm>
        <a:off x="2152007" y="4003299"/>
        <a:ext cx="1564680" cy="979933"/>
      </dsp:txXfrm>
    </dsp:sp>
    <dsp:sp modelId="{69CB5C2D-0392-4266-AF9F-F429AB154463}">
      <dsp:nvSpPr>
        <dsp:cNvPr id="0" name=""/>
        <dsp:cNvSpPr/>
      </dsp:nvSpPr>
      <dsp:spPr>
        <a:xfrm>
          <a:off x="2127189" y="677690"/>
          <a:ext cx="4339922" cy="4339922"/>
        </a:xfrm>
        <a:custGeom>
          <a:avLst/>
          <a:gdLst/>
          <a:ahLst/>
          <a:cxnLst/>
          <a:rect l="0" t="0" r="0" b="0"/>
          <a:pathLst>
            <a:path>
              <a:moveTo>
                <a:pt x="264039" y="2925952"/>
              </a:moveTo>
              <a:arcTo wR="1946958" hR="1946958" stAng="8988745" swAng="2246985"/>
            </a:path>
          </a:pathLst>
        </a:custGeom>
        <a:noFill/>
        <a:ln w="12700" cap="rnd" cmpd="sng" algn="ctr">
          <a:solidFill>
            <a:srgbClr val="40619D">
              <a:shade val="90000"/>
              <a:hueOff val="277960"/>
              <a:satOff val="-16215"/>
              <a:lumOff val="28663"/>
              <a:alphaOff val="0"/>
            </a:srgbClr>
          </a:solidFill>
          <a:prstDash val="solid"/>
          <a:miter lim="800000"/>
        </a:ln>
        <a:effectLst/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D97F-7B0D-41A7-9173-ED8528746BE5}">
      <dsp:nvSpPr>
        <dsp:cNvPr id="0" name=""/>
        <dsp:cNvSpPr/>
      </dsp:nvSpPr>
      <dsp:spPr>
        <a:xfrm>
          <a:off x="1421477" y="1473821"/>
          <a:ext cx="1670704" cy="1085957"/>
        </a:xfrm>
        <a:prstGeom prst="roundRect">
          <a:avLst/>
        </a:prstGeom>
        <a:solidFill>
          <a:srgbClr val="40619D">
            <a:alpha val="90000"/>
            <a:hueOff val="0"/>
            <a:satOff val="0"/>
            <a:lumOff val="0"/>
            <a:alphaOff val="-40000"/>
          </a:srgb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Georgia" panose="02040502050405020303" pitchFamily="18" charset="0"/>
              <a:ea typeface="+mn-ea"/>
              <a:cs typeface="+mn-cs"/>
            </a:rPr>
            <a:t>Военные РВСН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Georgia" panose="02040502050405020303" pitchFamily="18" charset="0"/>
              <a:ea typeface="+mn-ea"/>
              <a:cs typeface="+mn-cs"/>
            </a:rPr>
            <a:t>96 человек</a:t>
          </a:r>
        </a:p>
      </dsp:txBody>
      <dsp:txXfrm>
        <a:off x="1474489" y="1526833"/>
        <a:ext cx="1564680" cy="979933"/>
      </dsp:txXfrm>
    </dsp:sp>
    <dsp:sp modelId="{E26F8344-C163-4E48-B904-2E4DEBE9A34F}">
      <dsp:nvSpPr>
        <dsp:cNvPr id="0" name=""/>
        <dsp:cNvSpPr/>
      </dsp:nvSpPr>
      <dsp:spPr>
        <a:xfrm>
          <a:off x="428515" y="2215963"/>
          <a:ext cx="4339922" cy="4339922"/>
        </a:xfrm>
        <a:custGeom>
          <a:avLst/>
          <a:gdLst/>
          <a:ahLst/>
          <a:cxnLst/>
          <a:rect l="0" t="0" r="0" b="0"/>
          <a:pathLst>
            <a:path>
              <a:moveTo>
                <a:pt x="2391633" y="51460"/>
              </a:moveTo>
              <a:arcTo wR="1946958" hR="1946958" stAng="16992155" swAng="460811"/>
            </a:path>
          </a:pathLst>
        </a:custGeom>
        <a:noFill/>
        <a:ln w="12700" cap="rnd" cmpd="sng" algn="ctr">
          <a:solidFill>
            <a:srgbClr val="40619D">
              <a:shade val="90000"/>
              <a:hueOff val="370613"/>
              <a:satOff val="-21620"/>
              <a:lumOff val="38218"/>
              <a:alphaOff val="0"/>
            </a:srgbClr>
          </a:solidFill>
          <a:prstDash val="solid"/>
          <a:miter lim="800000"/>
        </a:ln>
        <a:effectLst/>
        <a:scene3d>
          <a:camera prst="perspectiveRelaxed" fov="2100000">
            <a:rot lat="21594000" lon="21594000" rev="0"/>
          </a:camera>
          <a:lightRig rig="soft" dir="t">
            <a:rot lat="0" lon="0" rev="0"/>
          </a:lightRig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0.55244</cdr:x>
      <cdr:y>0.19336</cdr:y>
    </cdr:from>
    <cdr:to>
      <cdr:x>0.6593</cdr:x>
      <cdr:y>0.36848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82331" y="841375"/>
          <a:ext cx="905669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493  27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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5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serpuhov-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0485" y="-231140"/>
            <a:ext cx="12262485" cy="7362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1922" y="5501005"/>
            <a:ext cx="6828155" cy="504825"/>
          </a:xfrm>
          <a:prstGeom prst="rect">
            <a:avLst/>
          </a:prstGeom>
          <a:solidFill>
            <a:srgbClr val="B00000"/>
          </a:solidFill>
        </p:spPr>
        <p:txBody>
          <a:bodyPr wrap="square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000" b="1" i="1" dirty="0">
                <a:solidFill>
                  <a:schemeClr val="bg1"/>
                </a:solidFill>
                <a:latin typeface="Calibri Light" panose="020F0302020204030204" pitchFamily="34" charset="0"/>
                <a:ea typeface="Calibri Light" pitchFamily="34" charset="0"/>
                <a:cs typeface="Calibri Light" panose="020F0302020204030204" pitchFamily="34" charset="0"/>
              </a:rPr>
              <a:t>О результатах Единого государственного экзамена выпускников 11 классов на территории Городского округа Серпухов в 2025 году</a:t>
            </a:r>
          </a:p>
          <a:p>
            <a:pPr algn="ctr"/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8790214" cy="1325563"/>
          </a:xfrm>
        </p:spPr>
        <p:txBody>
          <a:bodyPr>
            <a:normAutofit/>
          </a:bodyPr>
          <a:lstStyle/>
          <a:p>
            <a:pPr lvl="0" algn="ctr" defTabSz="457200">
              <a:lnSpc>
                <a:spcPts val="2660"/>
              </a:lnSpc>
              <a:spcBef>
                <a:spcPts val="0"/>
              </a:spcBef>
            </a:pPr>
            <a:r>
              <a:rPr lang="ru-RU" altLang="en-US" dirty="0">
                <a:latin typeface="Corbel Light" panose="020B0303020204020204" pitchFamily="34" charset="0"/>
                <a:cs typeface="Calibri Light" panose="020F0302020204030204" pitchFamily="34" charset="0"/>
              </a:rPr>
              <a:t>Количество участников ГИА -11</a:t>
            </a:r>
          </a:p>
        </p:txBody>
      </p:sp>
      <p:pic>
        <p:nvPicPr>
          <p:cNvPr id="5" name="Изображение 4" descr="serpuhov-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6120" y="0"/>
            <a:ext cx="2595880" cy="6858000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449F689B-B8F5-960B-42B6-FBFC55B7C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06780"/>
              </p:ext>
            </p:extLst>
          </p:nvPr>
        </p:nvGraphicFramePr>
        <p:xfrm>
          <a:off x="304800" y="1180406"/>
          <a:ext cx="8818563" cy="5087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296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8191500" cy="1325563"/>
          </a:xfrm>
        </p:spPr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ru-RU" sz="4900" dirty="0">
                <a:solidFill>
                  <a:prstClr val="black"/>
                </a:solidFill>
                <a:latin typeface="Corbel Light" panose="020B0303020204020204" pitchFamily="34" charset="0"/>
                <a:ea typeface="+mn-ea"/>
                <a:cs typeface="+mn-cs"/>
              </a:rPr>
              <a:t>Выбор предметов ГИА-11</a:t>
            </a:r>
            <a:r>
              <a:rPr lang="ru-RU" sz="24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endParaRPr lang="ru-RU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418926"/>
              </p:ext>
            </p:extLst>
          </p:nvPr>
        </p:nvGraphicFramePr>
        <p:xfrm>
          <a:off x="647700" y="1825625"/>
          <a:ext cx="847566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Изображение 4" descr="serpuhov-0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6120" y="0"/>
            <a:ext cx="2595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1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8284029" cy="1325563"/>
          </a:xfrm>
        </p:spPr>
        <p:txBody>
          <a:bodyPr/>
          <a:lstStyle/>
          <a:p>
            <a:pPr algn="ctr"/>
            <a:r>
              <a:rPr lang="ru-RU" altLang="en-US" dirty="0"/>
              <a:t>100 баллов по предметам</a:t>
            </a:r>
          </a:p>
        </p:txBody>
      </p:sp>
      <p:pic>
        <p:nvPicPr>
          <p:cNvPr id="5" name="Изображение 4" descr="serpuhov-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6120" y="0"/>
            <a:ext cx="259588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72636194"/>
              </p:ext>
            </p:extLst>
          </p:nvPr>
        </p:nvGraphicFramePr>
        <p:xfrm>
          <a:off x="647700" y="2685011"/>
          <a:ext cx="9512300" cy="3453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27019015"/>
              </p:ext>
            </p:extLst>
          </p:nvPr>
        </p:nvGraphicFramePr>
        <p:xfrm>
          <a:off x="647700" y="2352502"/>
          <a:ext cx="825627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158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8561614" cy="1325563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altLang="en-US" sz="3600" dirty="0"/>
              <a:t>100 баллов по образовательным </a:t>
            </a:r>
            <a:br>
              <a:rPr lang="ru-RU" altLang="en-US" sz="3600" dirty="0"/>
            </a:br>
            <a:r>
              <a:rPr lang="ru-RU" altLang="en-US" sz="3600" dirty="0"/>
              <a:t>организациям</a:t>
            </a:r>
            <a:r>
              <a:rPr lang="ru-RU" altLang="en-US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altLang="en-US" dirty="0">
                <a:solidFill>
                  <a:schemeClr val="bg2">
                    <a:lumMod val="50000"/>
                  </a:schemeClr>
                </a:solidFill>
              </a:rPr>
            </a:br>
            <a:endParaRPr lang="ru-RU" altLang="en-US" sz="2800" dirty="0">
              <a:solidFill>
                <a:srgbClr val="C00000"/>
              </a:solidFill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5" name="Изображение 4" descr="serpuhov-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6120" y="0"/>
            <a:ext cx="259588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88669064"/>
              </p:ext>
            </p:extLst>
          </p:nvPr>
        </p:nvGraphicFramePr>
        <p:xfrm>
          <a:off x="647701" y="1663675"/>
          <a:ext cx="8086714" cy="481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178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8479971" cy="1064169"/>
          </a:xfrm>
        </p:spPr>
        <p:txBody>
          <a:bodyPr>
            <a:normAutofit/>
          </a:bodyPr>
          <a:lstStyle/>
          <a:p>
            <a:pPr algn="ctr"/>
            <a:r>
              <a:rPr lang="ru-RU" altLang="en-US" sz="3600" dirty="0">
                <a:latin typeface="Corbel Light" panose="020B0303020204020204" pitchFamily="34" charset="0"/>
              </a:rPr>
              <a:t>Сдают в дополнительные сроки: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825625"/>
            <a:ext cx="8475345" cy="4351655"/>
          </a:xfrm>
        </p:spPr>
        <p:txBody>
          <a:bodyPr/>
          <a:lstStyle/>
          <a:p>
            <a:r>
              <a:rPr lang="ru-RU" altLang="en-US" b="1" dirty="0">
                <a:solidFill>
                  <a:srgbClr val="C00000"/>
                </a:solidFill>
              </a:rPr>
              <a:t>Математика ЕГЭ – 6 человек, ГВЭ – 1 человек</a:t>
            </a:r>
          </a:p>
          <a:p>
            <a:pPr lvl="0"/>
            <a:r>
              <a:rPr lang="ru-RU" altLang="en-US" sz="1800" b="1" dirty="0">
                <a:solidFill>
                  <a:srgbClr val="0070C0"/>
                </a:solidFill>
              </a:rPr>
              <a:t>Математика (профильный уровень) – сдавали 493 человека</a:t>
            </a:r>
          </a:p>
          <a:p>
            <a:pPr lvl="0"/>
            <a:r>
              <a:rPr lang="ru-RU" altLang="en-US" sz="1800" b="1" dirty="0">
                <a:solidFill>
                  <a:srgbClr val="0070C0"/>
                </a:solidFill>
              </a:rPr>
              <a:t>Математика (базовый уровень) – сдавали 442 человека</a:t>
            </a:r>
          </a:p>
          <a:p>
            <a:pPr lvl="0"/>
            <a:r>
              <a:rPr lang="ru-RU" altLang="en-US" sz="1800" b="1" dirty="0">
                <a:solidFill>
                  <a:srgbClr val="0070C0"/>
                </a:solidFill>
              </a:rPr>
              <a:t>Минимальный балл – 27</a:t>
            </a:r>
          </a:p>
          <a:p>
            <a:pPr lvl="0"/>
            <a:r>
              <a:rPr lang="ru-RU" altLang="en-US" sz="1800" b="1" dirty="0">
                <a:solidFill>
                  <a:srgbClr val="0070C0"/>
                </a:solidFill>
              </a:rPr>
              <a:t>Не преодолели порог – 24 человека (23 участника успешно пересдали в резервный день основного периода)</a:t>
            </a:r>
          </a:p>
          <a:p>
            <a:pPr lvl="0"/>
            <a:r>
              <a:rPr lang="ru-RU" altLang="en-US" sz="1800" b="1" dirty="0">
                <a:solidFill>
                  <a:srgbClr val="0070C0"/>
                </a:solidFill>
              </a:rPr>
              <a:t>Математика (базовый уровень)  -  получили </a:t>
            </a:r>
            <a:r>
              <a:rPr lang="en-US" altLang="en-US" sz="1800" b="1" dirty="0">
                <a:solidFill>
                  <a:srgbClr val="0070C0"/>
                </a:solidFill>
              </a:rPr>
              <a:t>‘’</a:t>
            </a:r>
            <a:r>
              <a:rPr lang="ru-RU" altLang="en-US" sz="1800" b="1" dirty="0">
                <a:solidFill>
                  <a:srgbClr val="0070C0"/>
                </a:solidFill>
              </a:rPr>
              <a:t>двойки</a:t>
            </a:r>
            <a:r>
              <a:rPr lang="en-US" altLang="en-US" sz="1800" b="1" dirty="0">
                <a:solidFill>
                  <a:srgbClr val="0070C0"/>
                </a:solidFill>
              </a:rPr>
              <a:t>” 12 </a:t>
            </a:r>
            <a:r>
              <a:rPr lang="ru-RU" altLang="en-US" sz="1800" b="1" dirty="0">
                <a:solidFill>
                  <a:srgbClr val="0070C0"/>
                </a:solidFill>
              </a:rPr>
              <a:t>человек (пересдали в резервные и дополнительные дни) , 5 человек будут пересдавать в </a:t>
            </a:r>
            <a:r>
              <a:rPr lang="ru-RU" altLang="en-US" sz="1800" b="1" dirty="0">
                <a:solidFill>
                  <a:srgbClr val="0070C0"/>
                </a:solidFill>
                <a:latin typeface="Calibri Light"/>
              </a:rPr>
              <a:t>сентябре  </a:t>
            </a:r>
          </a:p>
          <a:p>
            <a:pPr lvl="0"/>
            <a:r>
              <a:rPr lang="ru-RU" altLang="en-US" sz="1800" b="1" dirty="0">
                <a:solidFill>
                  <a:srgbClr val="0070C0"/>
                </a:solidFill>
              </a:rPr>
              <a:t>Математика ГВЭ - получили </a:t>
            </a:r>
            <a:r>
              <a:rPr lang="en-US" altLang="en-US" sz="1800" b="1" dirty="0">
                <a:solidFill>
                  <a:srgbClr val="0070C0"/>
                </a:solidFill>
              </a:rPr>
              <a:t>‘’</a:t>
            </a:r>
            <a:r>
              <a:rPr lang="ru-RU" altLang="en-US" sz="1800" b="1" dirty="0">
                <a:solidFill>
                  <a:srgbClr val="0070C0"/>
                </a:solidFill>
              </a:rPr>
              <a:t>двойки</a:t>
            </a:r>
            <a:r>
              <a:rPr lang="en-US" altLang="en-US" sz="1800" b="1" dirty="0">
                <a:solidFill>
                  <a:srgbClr val="0070C0"/>
                </a:solidFill>
              </a:rPr>
              <a:t>” 2 </a:t>
            </a:r>
            <a:r>
              <a:rPr lang="ru-RU" altLang="en-US" sz="1800" b="1" dirty="0">
                <a:solidFill>
                  <a:srgbClr val="0070C0"/>
                </a:solidFill>
              </a:rPr>
              <a:t>человека </a:t>
            </a:r>
            <a:endParaRPr lang="ru-RU" altLang="en-US" b="1" dirty="0">
              <a:solidFill>
                <a:srgbClr val="0070C0"/>
              </a:solidFill>
              <a:latin typeface="Calibri Light"/>
            </a:endParaRPr>
          </a:p>
          <a:p>
            <a:pPr lvl="0"/>
            <a:r>
              <a:rPr lang="ru-RU" altLang="en-US" b="1" dirty="0">
                <a:solidFill>
                  <a:srgbClr val="C00000"/>
                </a:solidFill>
              </a:rPr>
              <a:t>Русский язык – 3 человека</a:t>
            </a:r>
          </a:p>
          <a:p>
            <a:pPr lvl="0"/>
            <a:r>
              <a:rPr lang="ru-RU" altLang="en-US" sz="1800" b="1" dirty="0">
                <a:solidFill>
                  <a:srgbClr val="0070C0"/>
                </a:solidFill>
              </a:rPr>
              <a:t>Получили </a:t>
            </a:r>
            <a:r>
              <a:rPr lang="en-US" altLang="en-US" sz="1800" b="1" dirty="0">
                <a:solidFill>
                  <a:srgbClr val="0070C0"/>
                </a:solidFill>
              </a:rPr>
              <a:t>‘’</a:t>
            </a:r>
            <a:r>
              <a:rPr lang="ru-RU" altLang="en-US" sz="1800" b="1" dirty="0">
                <a:solidFill>
                  <a:srgbClr val="0070C0"/>
                </a:solidFill>
              </a:rPr>
              <a:t>двойки</a:t>
            </a:r>
            <a:r>
              <a:rPr lang="en-US" altLang="en-US" sz="1800" b="1" dirty="0">
                <a:solidFill>
                  <a:srgbClr val="0070C0"/>
                </a:solidFill>
              </a:rPr>
              <a:t>” 2 </a:t>
            </a:r>
            <a:r>
              <a:rPr lang="ru-RU" altLang="en-US" sz="1800" b="1" dirty="0">
                <a:solidFill>
                  <a:srgbClr val="0070C0"/>
                </a:solidFill>
              </a:rPr>
              <a:t>человека, удаление – 1 человек</a:t>
            </a:r>
            <a:endParaRPr lang="ru-RU" altLang="en-US" b="1" dirty="0">
              <a:solidFill>
                <a:srgbClr val="C00000"/>
              </a:solidFill>
            </a:endParaRPr>
          </a:p>
          <a:p>
            <a:pPr lvl="0"/>
            <a:endParaRPr lang="ru-RU" altLang="en-US" sz="1800" b="1" dirty="0">
              <a:solidFill>
                <a:srgbClr val="0070C0"/>
              </a:solidFill>
            </a:endParaRPr>
          </a:p>
          <a:p>
            <a:pPr algn="l"/>
            <a:endParaRPr lang="ru-RU" altLang="en-US" b="1" dirty="0">
              <a:solidFill>
                <a:srgbClr val="C00000"/>
              </a:solidFill>
            </a:endParaRPr>
          </a:p>
          <a:p>
            <a:pPr algn="l"/>
            <a:endParaRPr lang="ru-RU" altLang="en-US" sz="1800" b="1" dirty="0">
              <a:solidFill>
                <a:srgbClr val="0070C0"/>
              </a:solidFill>
            </a:endParaRPr>
          </a:p>
        </p:txBody>
      </p:sp>
      <p:pic>
        <p:nvPicPr>
          <p:cNvPr id="5" name="Изображение 4" descr="serpuhov-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6120" y="0"/>
            <a:ext cx="2595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4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6"/>
            <a:ext cx="8828809" cy="586682"/>
          </a:xfrm>
        </p:spPr>
        <p:txBody>
          <a:bodyPr>
            <a:normAutofit fontScale="90000"/>
          </a:bodyPr>
          <a:lstStyle/>
          <a:p>
            <a:r>
              <a:rPr lang="ru-RU" altLang="en-US" dirty="0">
                <a:solidFill>
                  <a:schemeClr val="bg2">
                    <a:lumMod val="50000"/>
                  </a:schemeClr>
                </a:solidFill>
                <a:latin typeface="Corbel Light" panose="020B0303020204020204" pitchFamily="34" charset="0"/>
              </a:rPr>
              <a:t>Математика (профильный уровень):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825625"/>
            <a:ext cx="8475345" cy="4351655"/>
          </a:xfrm>
        </p:spPr>
        <p:txBody>
          <a:bodyPr/>
          <a:lstStyle/>
          <a:p>
            <a:pPr algn="l"/>
            <a:r>
              <a:rPr lang="ru-RU" altLang="en-US" b="1" dirty="0">
                <a:solidFill>
                  <a:srgbClr val="C00000"/>
                </a:solidFill>
              </a:rPr>
              <a:t>Средний балл – 63,9</a:t>
            </a:r>
          </a:p>
          <a:p>
            <a:pPr algn="l"/>
            <a:r>
              <a:rPr lang="ru-RU" altLang="en-US" sz="1800" b="1" dirty="0">
                <a:solidFill>
                  <a:srgbClr val="0070C0"/>
                </a:solidFill>
              </a:rPr>
              <a:t>(2024 год – 66,8)</a:t>
            </a:r>
            <a:endParaRPr lang="ru-RU" altLang="en-US" b="1" dirty="0">
              <a:solidFill>
                <a:srgbClr val="C00000"/>
              </a:solidFill>
            </a:endParaRPr>
          </a:p>
          <a:p>
            <a:pPr algn="l"/>
            <a:endParaRPr lang="ru-RU" altLang="en-US" sz="1800" b="1" dirty="0">
              <a:solidFill>
                <a:srgbClr val="0070C0"/>
              </a:solidFill>
            </a:endParaRPr>
          </a:p>
        </p:txBody>
      </p:sp>
      <p:pic>
        <p:nvPicPr>
          <p:cNvPr id="5" name="Изображение 4" descr="serpuhov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120" y="0"/>
            <a:ext cx="259588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17652090"/>
              </p:ext>
            </p:extLst>
          </p:nvPr>
        </p:nvGraphicFramePr>
        <p:xfrm>
          <a:off x="838892" y="2709949"/>
          <a:ext cx="8213667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3B0D059-4A33-4D3F-8094-5AB9FA6235A3}"/>
              </a:ext>
            </a:extLst>
          </p:cNvPr>
          <p:cNvSpPr/>
          <p:nvPr/>
        </p:nvSpPr>
        <p:spPr>
          <a:xfrm>
            <a:off x="4946073" y="1213658"/>
            <a:ext cx="4106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8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Минимальный балл – 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39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6"/>
            <a:ext cx="7751233" cy="774488"/>
          </a:xfrm>
        </p:spPr>
        <p:txBody>
          <a:bodyPr>
            <a:normAutofit/>
          </a:bodyPr>
          <a:lstStyle/>
          <a:p>
            <a:pPr algn="ctr"/>
            <a:r>
              <a:rPr lang="ru-RU" altLang="en-US" sz="2400" dirty="0">
                <a:solidFill>
                  <a:prstClr val="black"/>
                </a:solidFill>
              </a:rPr>
              <a:t>Итоги основного периода ГИА-11 в 2025 году</a:t>
            </a:r>
            <a:r>
              <a:rPr lang="ru-RU" altLang="en-US" sz="2400" dirty="0">
                <a:solidFill>
                  <a:srgbClr val="E7E6E6">
                    <a:lumMod val="50000"/>
                  </a:srgbClr>
                </a:solidFill>
              </a:rPr>
              <a:t/>
            </a:r>
            <a:br>
              <a:rPr lang="ru-RU" altLang="en-US" sz="2400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ru-RU" altLang="en-US" sz="2400" dirty="0">
                <a:solidFill>
                  <a:srgbClr val="C00000"/>
                </a:solidFill>
              </a:rPr>
              <a:t>Средний балл</a:t>
            </a:r>
            <a:endParaRPr lang="ru-RU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427009"/>
              </p:ext>
            </p:extLst>
          </p:nvPr>
        </p:nvGraphicFramePr>
        <p:xfrm>
          <a:off x="190501" y="1744134"/>
          <a:ext cx="9211731" cy="305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499">
                  <a:extLst>
                    <a:ext uri="{9D8B030D-6E8A-4147-A177-3AD203B41FA5}">
                      <a16:colId xmlns:a16="http://schemas.microsoft.com/office/drawing/2014/main" xmlns="" val="3846187916"/>
                    </a:ext>
                  </a:extLst>
                </a:gridCol>
                <a:gridCol w="1302963">
                  <a:extLst>
                    <a:ext uri="{9D8B030D-6E8A-4147-A177-3AD203B41FA5}">
                      <a16:colId xmlns:a16="http://schemas.microsoft.com/office/drawing/2014/main" xmlns="" val="2522134314"/>
                    </a:ext>
                  </a:extLst>
                </a:gridCol>
                <a:gridCol w="1235092">
                  <a:extLst>
                    <a:ext uri="{9D8B030D-6E8A-4147-A177-3AD203B41FA5}">
                      <a16:colId xmlns:a16="http://schemas.microsoft.com/office/drawing/2014/main" xmlns="" val="3630451075"/>
                    </a:ext>
                  </a:extLst>
                </a:gridCol>
                <a:gridCol w="1208445">
                  <a:extLst>
                    <a:ext uri="{9D8B030D-6E8A-4147-A177-3AD203B41FA5}">
                      <a16:colId xmlns:a16="http://schemas.microsoft.com/office/drawing/2014/main" xmlns="" val="242060017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75985385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963531413"/>
                    </a:ext>
                  </a:extLst>
                </a:gridCol>
                <a:gridCol w="2010832">
                  <a:extLst>
                    <a:ext uri="{9D8B030D-6E8A-4147-A177-3AD203B41FA5}">
                      <a16:colId xmlns:a16="http://schemas.microsoft.com/office/drawing/2014/main" xmlns="" val="2832795459"/>
                    </a:ext>
                  </a:extLst>
                </a:gridCol>
              </a:tblGrid>
              <a:tr h="2102079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итог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основного периода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сроки основного периода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итог основного периода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Сравнение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с 2024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8625557"/>
                  </a:ext>
                </a:extLst>
              </a:tr>
              <a:tr h="954387"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(профиль</a:t>
                      </a:r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Понижение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1,5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7861342"/>
                  </a:ext>
                </a:extLst>
              </a:tr>
            </a:tbl>
          </a:graphicData>
        </a:graphic>
      </p:graphicFrame>
      <p:pic>
        <p:nvPicPr>
          <p:cNvPr id="5" name="Изображение 4" descr="serpuhov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120" y="0"/>
            <a:ext cx="2595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44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229</Words>
  <Application>Microsoft Office PowerPoint</Application>
  <PresentationFormat>Произвольный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Количество участников ГИА -11</vt:lpstr>
      <vt:lpstr>Выбор предметов ГИА-11 </vt:lpstr>
      <vt:lpstr>100 баллов по предметам</vt:lpstr>
      <vt:lpstr>100 баллов по образовательным  организациям </vt:lpstr>
      <vt:lpstr>Сдают в дополнительные сроки:</vt:lpstr>
      <vt:lpstr>Математика (профильный уровень):</vt:lpstr>
      <vt:lpstr>Итоги основного периода ГИА-11 в 2025 году Средний балл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Степанова Л.А.</dc:creator>
  <cp:lastModifiedBy>УМЦ</cp:lastModifiedBy>
  <cp:revision>227</cp:revision>
  <dcterms:created xsi:type="dcterms:W3CDTF">2025-06-09T14:51:00Z</dcterms:created>
  <dcterms:modified xsi:type="dcterms:W3CDTF">2025-09-24T11:56:54Z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1049-12.2.0.21546</vt:lpwstr>
  </property>
  <property fmtid="{D5CDD505-2E9C-101B-9397-08002B2CF9AE}" pid="3" name="ICV">
    <vt:lpwstr>8A6F0A1462CC45B6BFF0A054210CA872_13</vt:lpwstr>
  </property>
</Properties>
</file>