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sldIdLst>
    <p:sldId id="1138" r:id="rId2"/>
    <p:sldId id="1137" r:id="rId3"/>
    <p:sldId id="261" r:id="rId4"/>
    <p:sldId id="1136" r:id="rId5"/>
    <p:sldId id="288" r:id="rId6"/>
    <p:sldId id="1129" r:id="rId7"/>
    <p:sldId id="1130" r:id="rId8"/>
    <p:sldId id="257" r:id="rId9"/>
    <p:sldId id="260" r:id="rId10"/>
    <p:sldId id="289" r:id="rId11"/>
    <p:sldId id="290" r:id="rId12"/>
    <p:sldId id="291" r:id="rId13"/>
    <p:sldId id="259" r:id="rId14"/>
    <p:sldId id="1122" r:id="rId15"/>
    <p:sldId id="1123" r:id="rId16"/>
    <p:sldId id="1124" r:id="rId17"/>
    <p:sldId id="1125" r:id="rId18"/>
    <p:sldId id="1126" r:id="rId19"/>
    <p:sldId id="1127" r:id="rId20"/>
    <p:sldId id="1128" r:id="rId21"/>
    <p:sldId id="277" r:id="rId22"/>
    <p:sldId id="1131" r:id="rId23"/>
    <p:sldId id="264" r:id="rId24"/>
    <p:sldId id="1140" r:id="rId25"/>
    <p:sldId id="1141" r:id="rId26"/>
    <p:sldId id="1142" r:id="rId27"/>
    <p:sldId id="1143" r:id="rId28"/>
    <p:sldId id="1144" r:id="rId29"/>
    <p:sldId id="1146" r:id="rId30"/>
    <p:sldId id="1147" r:id="rId31"/>
    <p:sldId id="1145" r:id="rId32"/>
    <p:sldId id="1148" r:id="rId33"/>
    <p:sldId id="1149" r:id="rId34"/>
    <p:sldId id="1150" r:id="rId35"/>
    <p:sldId id="1151" r:id="rId36"/>
    <p:sldId id="1152" r:id="rId37"/>
    <p:sldId id="1153" r:id="rId38"/>
    <p:sldId id="258" r:id="rId3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BD19"/>
    <a:srgbClr val="616161"/>
    <a:srgbClr val="5B0F1D"/>
    <a:srgbClr val="5910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407FD00-3352-4281-9159-3C852572545E}" type="doc">
      <dgm:prSet loTypeId="urn:microsoft.com/office/officeart/2005/8/layout/process3" loCatId="process" qsTypeId="urn:microsoft.com/office/officeart/2005/8/quickstyle/simple2" qsCatId="simple" csTypeId="urn:microsoft.com/office/officeart/2005/8/colors/colorful5" csCatId="colorful" phldr="1"/>
      <dgm:spPr/>
    </dgm:pt>
    <dgm:pt modelId="{3FE1B04B-F0B3-4941-91DB-4E587C061F86}" type="pres">
      <dgm:prSet presAssocID="{D407FD00-3352-4281-9159-3C852572545E}" presName="linearFlow" presStyleCnt="0">
        <dgm:presLayoutVars>
          <dgm:dir/>
          <dgm:animLvl val="lvl"/>
          <dgm:resizeHandles val="exact"/>
        </dgm:presLayoutVars>
      </dgm:prSet>
      <dgm:spPr/>
    </dgm:pt>
  </dgm:ptLst>
  <dgm:cxnLst>
    <dgm:cxn modelId="{A71FA609-6BF3-45F1-A905-9019E579236F}" type="presOf" srcId="{D407FD00-3352-4281-9159-3C852572545E}" destId="{3FE1B04B-F0B3-4941-91DB-4E587C061F86}" srcOrd="0" destOrd="0" presId="urn:microsoft.com/office/officeart/2005/8/layout/process3"/>
  </dgm:cxnLst>
  <dgm:bg>
    <a:blipFill>
      <a:blip xmlns:r="http://schemas.openxmlformats.org/officeDocument/2006/relationships" r:embed="rId1" cstate="print"/>
      <a:stretch>
        <a:fillRect/>
      </a:stretch>
    </a:blipFill>
  </dgm:bg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A6532-958F-4841-A51C-64D51A29567B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B1AFB-3B89-4BED-8CB9-18875E4C12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A6532-958F-4841-A51C-64D51A29567B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B1AFB-3B89-4BED-8CB9-18875E4C12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A6532-958F-4841-A51C-64D51A29567B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B1AFB-3B89-4BED-8CB9-18875E4C12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 bwMode="auto"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 bwMode="auto">
          <a:xfrm>
            <a:off x="838200" y="6356351"/>
            <a:ext cx="2743200" cy="365125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D8BD707-D9CF-40AE-B4C6-C98DA3205C09}" type="datetimeFigureOut">
              <a:rPr lang="en-US"/>
              <a:t>8/28/2024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 bwMode="auto">
          <a:xfrm>
            <a:off x="8610600" y="6356351"/>
            <a:ext cx="2743200" cy="365125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6F15528-21DE-4FAA-801E-634DDDAF4B2B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274842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Title Slide 2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8" name="Title 1"/>
          <p:cNvSpPr>
            <a:spLocks noGrp="1"/>
          </p:cNvSpPr>
          <p:nvPr>
            <p:ph type="ctrTitle"/>
          </p:nvPr>
        </p:nvSpPr>
        <p:spPr bwMode="auto">
          <a:xfrm>
            <a:off x="4757684" y="4074662"/>
            <a:ext cx="6964465" cy="1067644"/>
          </a:xfrm>
          <a:prstGeom prst="rect">
            <a:avLst/>
          </a:prstGeom>
        </p:spPr>
        <p:txBody>
          <a:bodyPr lIns="205740" rIns="0" anchor="b">
            <a:noAutofit/>
          </a:bodyPr>
          <a:lstStyle>
            <a:lvl1pPr algn="l">
              <a:defRPr sz="3200" b="1" cap="all">
                <a:solidFill>
                  <a:schemeClr val="accent2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39" name="Subtitle 2"/>
          <p:cNvSpPr>
            <a:spLocks noGrp="1"/>
          </p:cNvSpPr>
          <p:nvPr>
            <p:ph type="subTitle" idx="1"/>
          </p:nvPr>
        </p:nvSpPr>
        <p:spPr bwMode="auto">
          <a:xfrm>
            <a:off x="4757684" y="5172812"/>
            <a:ext cx="6964465" cy="407891"/>
          </a:xfrm>
          <a:prstGeom prst="rect">
            <a:avLst/>
          </a:prstGeom>
        </p:spPr>
        <p:txBody>
          <a:bodyPr lIns="205740" rIns="0"/>
          <a:lstStyle>
            <a:lvl1pPr marL="0" indent="0" algn="l">
              <a:buNone/>
              <a:defRPr sz="2400">
                <a:solidFill>
                  <a:schemeClr val="accent3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5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pPr>
              <a:defRPr/>
            </a:pPr>
            <a:r>
              <a:rPr lang="en-US"/>
              <a:t>Click to edit Master subtitle style</a:t>
            </a:r>
            <a:endParaRPr/>
          </a:p>
        </p:txBody>
      </p:sp>
      <p:sp>
        <p:nvSpPr>
          <p:cNvPr id="31" name="Freeform: Shape 30"/>
          <p:cNvSpPr/>
          <p:nvPr userDrawn="1"/>
        </p:nvSpPr>
        <p:spPr bwMode="auto">
          <a:xfrm rot="5400000">
            <a:off x="-487321" y="3075509"/>
            <a:ext cx="4269815" cy="3295171"/>
          </a:xfrm>
          <a:custGeom>
            <a:avLst/>
            <a:gdLst>
              <a:gd name="connsiteX0" fmla="*/ 0 w 4269815"/>
              <a:gd name="connsiteY0" fmla="*/ 3295170 h 3295170"/>
              <a:gd name="connsiteX1" fmla="*/ 2383562 w 4269815"/>
              <a:gd name="connsiteY1" fmla="*/ 0 h 3295170"/>
              <a:gd name="connsiteX2" fmla="*/ 4269815 w 4269815"/>
              <a:gd name="connsiteY2" fmla="*/ 2529419 h 3295170"/>
              <a:gd name="connsiteX3" fmla="*/ 4269815 w 4269815"/>
              <a:gd name="connsiteY3" fmla="*/ 3295170 h 3295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69815" h="3295170" extrusionOk="0">
                <a:moveTo>
                  <a:pt x="0" y="3295170"/>
                </a:moveTo>
                <a:lnTo>
                  <a:pt x="2383562" y="0"/>
                </a:lnTo>
                <a:lnTo>
                  <a:pt x="4269815" y="2529419"/>
                </a:lnTo>
                <a:lnTo>
                  <a:pt x="4269815" y="329517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defRPr/>
            </a:pPr>
            <a:endParaRPr lang="en-US" sz="2400"/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3"/>
          </p:nvPr>
        </p:nvSpPr>
        <p:spPr bwMode="auto">
          <a:xfrm>
            <a:off x="1" y="1"/>
            <a:ext cx="9962167" cy="4723331"/>
          </a:xfrm>
          <a:custGeom>
            <a:avLst/>
            <a:gdLst>
              <a:gd name="connsiteX0" fmla="*/ 0 w 9962166"/>
              <a:gd name="connsiteY0" fmla="*/ 0 h 4723331"/>
              <a:gd name="connsiteX1" fmla="*/ 9962166 w 9962166"/>
              <a:gd name="connsiteY1" fmla="*/ 0 h 4723331"/>
              <a:gd name="connsiteX2" fmla="*/ 3628293 w 9962166"/>
              <a:gd name="connsiteY2" fmla="*/ 4723331 h 4723331"/>
              <a:gd name="connsiteX3" fmla="*/ 0 w 9962166"/>
              <a:gd name="connsiteY3" fmla="*/ 2098805 h 4723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62166" h="4723331" extrusionOk="0">
                <a:moveTo>
                  <a:pt x="0" y="0"/>
                </a:moveTo>
                <a:lnTo>
                  <a:pt x="9962166" y="0"/>
                </a:lnTo>
                <a:lnTo>
                  <a:pt x="3628293" y="4723331"/>
                </a:lnTo>
                <a:lnTo>
                  <a:pt x="0" y="209880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35" name="Freeform: Shape 34"/>
          <p:cNvSpPr/>
          <p:nvPr userDrawn="1"/>
        </p:nvSpPr>
        <p:spPr bwMode="auto">
          <a:xfrm rot="10800000" flipV="1">
            <a:off x="1423477" y="5213253"/>
            <a:ext cx="4479355" cy="1644747"/>
          </a:xfrm>
          <a:custGeom>
            <a:avLst/>
            <a:gdLst>
              <a:gd name="connsiteX0" fmla="*/ 2273790 w 4479354"/>
              <a:gd name="connsiteY0" fmla="*/ 0 h 1644747"/>
              <a:gd name="connsiteX1" fmla="*/ 0 w 4479354"/>
              <a:gd name="connsiteY1" fmla="*/ 1644747 h 1644747"/>
              <a:gd name="connsiteX2" fmla="*/ 4479354 w 4479354"/>
              <a:gd name="connsiteY2" fmla="*/ 1644747 h 1644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79354" h="1644747" extrusionOk="0">
                <a:moveTo>
                  <a:pt x="2273790" y="0"/>
                </a:moveTo>
                <a:lnTo>
                  <a:pt x="0" y="1644747"/>
                </a:lnTo>
                <a:lnTo>
                  <a:pt x="4479354" y="164474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defRPr/>
            </a:pPr>
            <a:endParaRPr lang="en-US" sz="2400"/>
          </a:p>
        </p:txBody>
      </p:sp>
      <p:sp>
        <p:nvSpPr>
          <p:cNvPr id="10" name="Дата 9"/>
          <p:cNvSpPr>
            <a:spLocks noGrp="1"/>
          </p:cNvSpPr>
          <p:nvPr>
            <p:ph type="dt" sz="half" idx="14"/>
          </p:nvPr>
        </p:nvSpPr>
        <p:spPr bwMode="auto"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/>
              <a:t>Your Date Here</a:t>
            </a:r>
            <a:endParaRPr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5"/>
          </p:nvPr>
        </p:nvSpPr>
        <p:spPr bwMode="auto"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FC1CF07D-8B3F-4D32-B059-0039CEA46DB1}" type="slidenum">
              <a:rPr lang="en-US"/>
              <a:t>‹#›</a:t>
            </a:fld>
            <a:endParaRPr lang="en-US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6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Your Footer Here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554039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A6532-958F-4841-A51C-64D51A29567B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B1AFB-3B89-4BED-8CB9-18875E4C12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A6532-958F-4841-A51C-64D51A29567B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B1AFB-3B89-4BED-8CB9-18875E4C12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A6532-958F-4841-A51C-64D51A29567B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B1AFB-3B89-4BED-8CB9-18875E4C12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A6532-958F-4841-A51C-64D51A29567B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B1AFB-3B89-4BED-8CB9-18875E4C12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A6532-958F-4841-A51C-64D51A29567B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B1AFB-3B89-4BED-8CB9-18875E4C12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A6532-958F-4841-A51C-64D51A29567B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B1AFB-3B89-4BED-8CB9-18875E4C12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A6532-958F-4841-A51C-64D51A29567B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B1AFB-3B89-4BED-8CB9-18875E4C12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A6532-958F-4841-A51C-64D51A29567B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B1AFB-3B89-4BED-8CB9-18875E4C12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2A6532-958F-4841-A51C-64D51A29567B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AB1AFB-3B89-4BED-8CB9-18875E4C120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3" Type="http://schemas.openxmlformats.org/officeDocument/2006/relationships/image" Target="../media/image3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4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9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0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3.pn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4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5.pn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6.pn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7.png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8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9.png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0.png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4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46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microsoft.com/office/2007/relationships/hdphoto" Target="../media/hdphoto3.wdp"/><Relationship Id="rId5" Type="http://schemas.openxmlformats.org/officeDocument/2006/relationships/image" Target="../media/image48.png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9.png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0.png"/><Relationship Id="rId4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1.png"/><Relationship Id="rId4" Type="http://schemas.openxmlformats.org/officeDocument/2006/relationships/image" Target="../media/image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2.png"/><Relationship Id="rId4" Type="http://schemas.openxmlformats.org/officeDocument/2006/relationships/image" Target="../media/image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3.png"/><Relationship Id="rId4" Type="http://schemas.openxmlformats.org/officeDocument/2006/relationships/image" Target="../media/image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.xml"/><Relationship Id="rId3" Type="http://schemas.openxmlformats.org/officeDocument/2006/relationships/image" Target="../media/image3.png"/><Relationship Id="rId7" Type="http://schemas.openxmlformats.org/officeDocument/2006/relationships/image" Target="../media/image10.jpeg"/><Relationship Id="rId12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jpeg"/><Relationship Id="rId11" Type="http://schemas.openxmlformats.org/officeDocument/2006/relationships/diagramColors" Target="../diagrams/colors1.xml"/><Relationship Id="rId5" Type="http://schemas.openxmlformats.org/officeDocument/2006/relationships/image" Target="../media/image8.jpeg"/><Relationship Id="rId10" Type="http://schemas.openxmlformats.org/officeDocument/2006/relationships/diagramQuickStyle" Target="../diagrams/quickStyle1.xml"/><Relationship Id="rId4" Type="http://schemas.openxmlformats.org/officeDocument/2006/relationships/image" Target="../media/image4.png"/><Relationship Id="rId9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microsoft.com/office/2007/relationships/hdphoto" Target="../media/hdphoto2.wdp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gif"/><Relationship Id="rId5" Type="http://schemas.openxmlformats.org/officeDocument/2006/relationships/image" Target="../media/image17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1" y="0"/>
            <a:ext cx="12191999" cy="685800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 bwMode="auto">
          <a:xfrm>
            <a:off x="11151972" y="6550222"/>
            <a:ext cx="109773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400" spc="7" dirty="0">
                <a:solidFill>
                  <a:srgbClr val="3236A4"/>
                </a:solidFill>
                <a:latin typeface="Roboto"/>
                <a:ea typeface="Roboto"/>
              </a:rPr>
              <a:t>28.08.2024</a:t>
            </a:r>
            <a:endParaRPr lang="ru-RU" sz="1400" dirty="0">
              <a:solidFill>
                <a:srgbClr val="3236A4"/>
              </a:solidFill>
              <a:latin typeface="Roboto"/>
              <a:ea typeface="Roboto"/>
            </a:endParaRP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F27A0097-3A00-092A-3210-19AE698A4200}"/>
              </a:ext>
            </a:extLst>
          </p:cNvPr>
          <p:cNvSpPr txBox="1"/>
          <p:nvPr/>
        </p:nvSpPr>
        <p:spPr>
          <a:xfrm>
            <a:off x="965560" y="4617719"/>
            <a:ext cx="9677456" cy="888880"/>
          </a:xfrm>
          <a:prstGeom prst="rect">
            <a:avLst/>
          </a:prstGeom>
        </p:spPr>
        <p:txBody>
          <a:bodyPr vert="horz" lIns="205740" tIns="34290" rIns="0" bIns="34290" rtlCol="0" anchor="b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 cap="all" baseline="0">
                <a:solidFill>
                  <a:schemeClr val="accent2"/>
                </a:solidFill>
                <a:latin typeface="+mn-lt"/>
                <a:ea typeface="+mj-ea"/>
                <a:cs typeface="+mj-cs"/>
              </a:defRPr>
            </a:lvl1pPr>
          </a:lstStyle>
          <a:p>
            <a:pPr defTabSz="843915">
              <a:lnSpc>
                <a:spcPct val="100000"/>
              </a:lnSpc>
            </a:pP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Roboto" panose="02000000000000000000"/>
                <a:ea typeface="Helvetica Neue"/>
                <a:cs typeface="Arial" panose="020B0604020202020204" pitchFamily="34" charset="0"/>
                <a:sym typeface="Helvetica Neue"/>
              </a:rPr>
              <a:t>Вебинар</a:t>
            </a:r>
          </a:p>
          <a:p>
            <a:pPr defTabSz="843915">
              <a:lnSpc>
                <a:spcPct val="100000"/>
              </a:lnSpc>
            </a:pPr>
            <a:r>
              <a:rPr lang="ru-RU" dirty="0">
                <a:solidFill>
                  <a:schemeClr val="accent5">
                    <a:lumMod val="75000"/>
                  </a:schemeClr>
                </a:solidFill>
                <a:highlight>
                  <a:srgbClr val="FFFFFF"/>
                </a:highligh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Helvetica Neue"/>
              </a:rPr>
              <a:t>организация и методическое сопровождение функционирования психолого-педагогических классов</a:t>
            </a:r>
            <a:endParaRPr lang="ru-RU" dirty="0">
              <a:solidFill>
                <a:schemeClr val="accent5">
                  <a:lumMod val="75000"/>
                </a:schemeClr>
              </a:solidFill>
              <a:latin typeface="Roboto" panose="0200000000000000000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CB607A8F-D989-DE9C-F380-01A8154E20D1}"/>
              </a:ext>
            </a:extLst>
          </p:cNvPr>
          <p:cNvSpPr>
            <a:spLocks noGrp="1"/>
          </p:cNvSpPr>
          <p:nvPr>
            <p:ph type="ctrTitle"/>
          </p:nvPr>
        </p:nvSpPr>
        <p:spPr bwMode="auto">
          <a:xfrm>
            <a:off x="1625600" y="2239963"/>
            <a:ext cx="8358188" cy="1100137"/>
          </a:xfrm>
          <a:prstGeom prst="rect">
            <a:avLst/>
          </a:prstGeom>
        </p:spPr>
        <p:txBody>
          <a:bodyPr vert="horz" lIns="205740" tIns="45720" rIns="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cap="all">
                <a:solidFill>
                  <a:schemeClr val="accent2"/>
                </a:solidFill>
                <a:latin typeface="+mn-lt"/>
                <a:ea typeface="+mj-ea"/>
                <a:cs typeface="+mj-cs"/>
              </a:defRPr>
            </a:lvl1pPr>
          </a:lstStyle>
          <a:p>
            <a:pPr defTabSz="1125416">
              <a:lnSpc>
                <a:spcPct val="80000"/>
              </a:lnSpc>
              <a:defRPr/>
            </a:pPr>
            <a:br>
              <a:rPr lang="ru-RU" sz="3200" dirty="0">
                <a:solidFill>
                  <a:schemeClr val="accent5">
                    <a:lumMod val="75000"/>
                  </a:schemeClr>
                </a:solidFill>
                <a:highlight>
                  <a:srgbClr val="FFFFFF"/>
                </a:highligh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Helvetica Neue"/>
              </a:rPr>
            </a:br>
            <a:br>
              <a:rPr lang="ru-RU" sz="3200" dirty="0">
                <a:solidFill>
                  <a:schemeClr val="accent5">
                    <a:lumMod val="75000"/>
                  </a:schemeClr>
                </a:solidFill>
                <a:highlight>
                  <a:srgbClr val="FFFFFF"/>
                </a:highligh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Helvetica Neue"/>
              </a:rPr>
            </a:br>
            <a:br>
              <a:rPr lang="ru-RU" sz="3200" dirty="0">
                <a:solidFill>
                  <a:schemeClr val="accent5">
                    <a:lumMod val="75000"/>
                  </a:schemeClr>
                </a:solidFill>
                <a:highlight>
                  <a:srgbClr val="FFFFFF"/>
                </a:highligh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Helvetica Neue"/>
              </a:rPr>
            </a:br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Helvetica Neue"/>
              </a:rPr>
              <a:t>организация и методическое сопровождение деятельности психолого-педагогических классов: из опыта работы свердловской области</a:t>
            </a:r>
            <a:endParaRPr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67870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-1"/>
            <a:ext cx="12206652" cy="686624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 bwMode="auto">
          <a:xfrm>
            <a:off x="2259425" y="325219"/>
            <a:ext cx="56367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2C30A1"/>
                </a:solidFill>
                <a:latin typeface="Roboto"/>
                <a:ea typeface="Roboto"/>
                <a:cs typeface="+mj-cs"/>
              </a:rPr>
              <a:t>Всероссийская онлайн школа для обучающихся профильных психолого-педагогических классов</a:t>
            </a:r>
          </a:p>
        </p:txBody>
      </p:sp>
      <p:pic>
        <p:nvPicPr>
          <p:cNvPr id="1920006592" name="Рисунок 192000659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896224" y="334194"/>
            <a:ext cx="1925024" cy="628382"/>
          </a:xfrm>
          <a:prstGeom prst="rect">
            <a:avLst/>
          </a:prstGeom>
        </p:spPr>
      </p:pic>
      <p:pic>
        <p:nvPicPr>
          <p:cNvPr id="67614649" name="Рисунок 67614648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0156836" y="290368"/>
            <a:ext cx="1817220" cy="586571"/>
          </a:xfrm>
          <a:prstGeom prst="rect">
            <a:avLst/>
          </a:prstGeom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472742" y="3523893"/>
            <a:ext cx="789726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457200" indent="540385" algn="ctr"/>
            <a:r>
              <a:rPr lang="ru-RU" sz="1800" b="1" i="1" dirty="0">
                <a:solidFill>
                  <a:schemeClr val="accent5">
                    <a:lumMod val="75000"/>
                  </a:schemeClr>
                </a:solidFill>
                <a:effectLst/>
                <a:highlight>
                  <a:srgbClr val="FFFFFF"/>
                </a:highligh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1023 слушателя онлайн школы получили свидетельства </a:t>
            </a:r>
            <a:r>
              <a:rPr lang="ru-RU" sz="1800" b="1" i="1" dirty="0" err="1">
                <a:solidFill>
                  <a:schemeClr val="accent5">
                    <a:lumMod val="75000"/>
                  </a:schemeClr>
                </a:solidFill>
                <a:effectLst/>
                <a:highlight>
                  <a:srgbClr val="FFFFFF"/>
                </a:highligh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УрГПУ</a:t>
            </a:r>
            <a:r>
              <a:rPr lang="ru-RU" sz="1800" b="1" i="1" dirty="0">
                <a:solidFill>
                  <a:schemeClr val="accent5">
                    <a:lumMod val="75000"/>
                  </a:schemeClr>
                </a:solidFill>
                <a:effectLst/>
                <a:highlight>
                  <a:srgbClr val="FFFFFF"/>
                </a:highligh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о прохождении обучения.</a:t>
            </a:r>
            <a:endParaRPr kumimoji="0" lang="ru-RU" altLang="ru-RU" sz="1600" b="1" i="1" u="none" strike="noStrike" cap="none" normalizeH="0" baseline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FF97772-AC25-56AC-DE93-BCAF6FDA02AB}"/>
              </a:ext>
            </a:extLst>
          </p:cNvPr>
          <p:cNvSpPr txBox="1"/>
          <p:nvPr/>
        </p:nvSpPr>
        <p:spPr bwMode="auto">
          <a:xfrm>
            <a:off x="11839244" y="655022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rgbClr val="2C30A1"/>
                </a:solidFill>
              </a:rPr>
              <a:t>12</a:t>
            </a:r>
            <a:endParaRPr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8152AC1-234A-24BD-0664-E3B47E026C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9797" y="3039066"/>
            <a:ext cx="1201524" cy="1468863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6145CC0C-8AB8-2CF9-B210-52A31C14E0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7198" y="4540856"/>
            <a:ext cx="1596452" cy="1596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1D639471-E162-0BFD-B887-89884F52E9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979" y="4540856"/>
            <a:ext cx="1535107" cy="1596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0BE1A70F-DE6C-93E9-60D3-E75EE0A93D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280" y="1235293"/>
            <a:ext cx="1048040" cy="1666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>
            <a:extLst>
              <a:ext uri="{FF2B5EF4-FFF2-40B4-BE49-F238E27FC236}">
                <a16:creationId xmlns:a16="http://schemas.microsoft.com/office/drawing/2014/main" id="{64D460F0-AB54-12C7-3881-48377AC831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1063" y="4550397"/>
            <a:ext cx="1596453" cy="1596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>
            <a:extLst>
              <a:ext uri="{FF2B5EF4-FFF2-40B4-BE49-F238E27FC236}">
                <a16:creationId xmlns:a16="http://schemas.microsoft.com/office/drawing/2014/main" id="{E6853A81-1907-6E9C-0137-60F9849401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4627" y="4546557"/>
            <a:ext cx="1596453" cy="1596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>
            <a:extLst>
              <a:ext uri="{FF2B5EF4-FFF2-40B4-BE49-F238E27FC236}">
                <a16:creationId xmlns:a16="http://schemas.microsoft.com/office/drawing/2014/main" id="{43F50E24-41E9-BF3A-54B2-769BA6BDB6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2057" y="1428295"/>
            <a:ext cx="1535109" cy="1521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>
            <a:extLst>
              <a:ext uri="{FF2B5EF4-FFF2-40B4-BE49-F238E27FC236}">
                <a16:creationId xmlns:a16="http://schemas.microsoft.com/office/drawing/2014/main" id="{3C78E7F6-261B-83CB-AFD5-FE8D5305CF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8708" y="4572364"/>
            <a:ext cx="1596454" cy="1596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>
            <a:extLst>
              <a:ext uri="{FF2B5EF4-FFF2-40B4-BE49-F238E27FC236}">
                <a16:creationId xmlns:a16="http://schemas.microsoft.com/office/drawing/2014/main" id="{18633B3F-E0E3-ED32-5CBB-B57F3C83E5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793" y="4602863"/>
            <a:ext cx="1463899" cy="1491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>
            <a:extLst>
              <a:ext uri="{FF2B5EF4-FFF2-40B4-BE49-F238E27FC236}">
                <a16:creationId xmlns:a16="http://schemas.microsoft.com/office/drawing/2014/main" id="{69F12719-9EA2-10F5-1DE5-549DCAE1B0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1520" y="2991887"/>
            <a:ext cx="1535108" cy="1548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75E00AE-113F-5F57-3529-1EB6485233DE}"/>
              </a:ext>
            </a:extLst>
          </p:cNvPr>
          <p:cNvSpPr txBox="1"/>
          <p:nvPr/>
        </p:nvSpPr>
        <p:spPr>
          <a:xfrm>
            <a:off x="2290696" y="2294462"/>
            <a:ext cx="7207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>
                <a:solidFill>
                  <a:schemeClr val="accent5">
                    <a:lumMod val="75000"/>
                  </a:schemeClr>
                </a:solidFill>
                <a:highlight>
                  <a:srgbClr val="FFFFFF"/>
                </a:highligh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З</a:t>
            </a:r>
            <a:r>
              <a:rPr lang="ru-RU" sz="1800" b="1" i="1" dirty="0">
                <a:solidFill>
                  <a:schemeClr val="accent5">
                    <a:lumMod val="75000"/>
                  </a:schemeClr>
                </a:solidFill>
                <a:effectLst/>
                <a:highlight>
                  <a:srgbClr val="FFFFFF"/>
                </a:highligh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а период работы онлайн-школы зарегистрировалось свыше 2600 участников из 50 регионов РФ</a:t>
            </a:r>
            <a:endParaRPr lang="ru-RU" b="1" i="1" dirty="0">
              <a:solidFill>
                <a:schemeClr val="accent5">
                  <a:lumMod val="7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47257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 bwMode="auto">
          <a:xfrm>
            <a:off x="2259425" y="316245"/>
            <a:ext cx="56367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2C30A1"/>
                </a:solidFill>
                <a:latin typeface="Roboto"/>
                <a:ea typeface="Roboto"/>
                <a:cs typeface="+mj-cs"/>
              </a:rPr>
              <a:t>Всероссийская онлайн школа для обучающихся профильных психолого-педагогических классов</a:t>
            </a:r>
          </a:p>
        </p:txBody>
      </p:sp>
      <p:pic>
        <p:nvPicPr>
          <p:cNvPr id="1920006592" name="Рисунок 192000659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896224" y="334194"/>
            <a:ext cx="1925024" cy="628382"/>
          </a:xfrm>
          <a:prstGeom prst="rect">
            <a:avLst/>
          </a:prstGeom>
        </p:spPr>
      </p:pic>
      <p:pic>
        <p:nvPicPr>
          <p:cNvPr id="67614649" name="Рисунок 67614648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0156836" y="290368"/>
            <a:ext cx="1817220" cy="58657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CA3B643-B106-7F84-FE86-0402EC8DDABE}"/>
              </a:ext>
            </a:extLst>
          </p:cNvPr>
          <p:cNvSpPr txBox="1"/>
          <p:nvPr/>
        </p:nvSpPr>
        <p:spPr bwMode="auto">
          <a:xfrm>
            <a:off x="11839244" y="655022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rgbClr val="2C30A1"/>
                </a:solidFill>
              </a:rPr>
              <a:t>13</a:t>
            </a:r>
            <a:endParaRPr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26AAF1B-8C5B-5FEA-377D-B3053D14522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2720" y="1571580"/>
            <a:ext cx="4703504" cy="4703504"/>
          </a:xfrm>
          <a:prstGeom prst="rect">
            <a:avLst/>
          </a:prstGeom>
        </p:spPr>
      </p:pic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5AB26447-12E2-97C8-C9B8-57E928A35A79}"/>
              </a:ext>
            </a:extLst>
          </p:cNvPr>
          <p:cNvSpPr/>
          <p:nvPr/>
        </p:nvSpPr>
        <p:spPr>
          <a:xfrm>
            <a:off x="839448" y="3028013"/>
            <a:ext cx="9653666" cy="1199213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540385" algn="ctr"/>
            <a:r>
              <a:rPr lang="ru-RU" altLang="ru-RU" sz="2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 2024-2025 ГОДУ </a:t>
            </a:r>
          </a:p>
          <a:p>
            <a:pPr marL="457200" indent="540385" algn="ctr"/>
            <a:r>
              <a:rPr lang="ru-RU" altLang="ru-RU" sz="2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ВСЕРОССИЙСКАЯ ОНЛАЙН ШКОЛА НАЧНЕТ РАБОТУ 2 ОКТЯБРЯ</a:t>
            </a:r>
          </a:p>
        </p:txBody>
      </p:sp>
    </p:spTree>
    <p:extLst>
      <p:ext uri="{BB962C8B-B14F-4D97-AF65-F5344CB8AC3E}">
        <p14:creationId xmlns:p14="http://schemas.microsoft.com/office/powerpoint/2010/main" val="11061325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1" y="0"/>
            <a:ext cx="12191999" cy="6858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 bwMode="auto">
          <a:xfrm>
            <a:off x="2483948" y="99383"/>
            <a:ext cx="48964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2C30A1"/>
                </a:solidFill>
                <a:latin typeface="Roboto"/>
                <a:ea typeface="Roboto"/>
              </a:rPr>
              <a:t>Учебник</a:t>
            </a:r>
          </a:p>
          <a:p>
            <a:pPr algn="ctr">
              <a:defRPr/>
            </a:pPr>
            <a:r>
              <a:rPr lang="ru-RU" sz="2000" b="1" dirty="0">
                <a:solidFill>
                  <a:srgbClr val="2C30A1"/>
                </a:solidFill>
                <a:latin typeface="Roboto"/>
                <a:ea typeface="Roboto"/>
              </a:rPr>
              <a:t> Основы педагогики и психологии </a:t>
            </a:r>
          </a:p>
          <a:p>
            <a:pPr algn="ctr">
              <a:defRPr/>
            </a:pPr>
            <a:r>
              <a:rPr lang="ru-RU" sz="2000" b="1" dirty="0">
                <a:solidFill>
                  <a:srgbClr val="2C30A1"/>
                </a:solidFill>
                <a:latin typeface="Roboto"/>
                <a:ea typeface="Roboto"/>
              </a:rPr>
              <a:t>10-11 класс</a:t>
            </a:r>
          </a:p>
        </p:txBody>
      </p:sp>
      <p:pic>
        <p:nvPicPr>
          <p:cNvPr id="1920006592" name="Рисунок 192000659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896224" y="334194"/>
            <a:ext cx="1925024" cy="628382"/>
          </a:xfrm>
          <a:prstGeom prst="rect">
            <a:avLst/>
          </a:prstGeom>
        </p:spPr>
      </p:pic>
      <p:pic>
        <p:nvPicPr>
          <p:cNvPr id="67614649" name="Рисунок 67614648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0156836" y="290368"/>
            <a:ext cx="1817220" cy="58657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6A01631-02E2-DC30-905B-DBFEB26BFF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5581" y="1800506"/>
            <a:ext cx="2958712" cy="40379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59C4B01-32F1-20BC-AD32-B4C4CC92A89C}"/>
              </a:ext>
            </a:extLst>
          </p:cNvPr>
          <p:cNvSpPr txBox="1"/>
          <p:nvPr/>
        </p:nvSpPr>
        <p:spPr bwMode="auto">
          <a:xfrm>
            <a:off x="4079788" y="1871509"/>
            <a:ext cx="6368356" cy="3895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725"/>
              </a:lnSpc>
              <a:spcAft>
                <a:spcPts val="800"/>
              </a:spcAft>
            </a:pPr>
            <a:r>
              <a:rPr lang="ru-RU" sz="1800" b="1" spc="40" dirty="0">
                <a:solidFill>
                  <a:schemeClr val="accent5">
                    <a:lumMod val="75000"/>
                  </a:schemeClr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Аннотация</a:t>
            </a:r>
            <a:endParaRPr lang="ru-RU" sz="1800" b="1" dirty="0">
              <a:solidFill>
                <a:schemeClr val="accent5">
                  <a:lumMod val="75000"/>
                </a:schemeClr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lvl="0" algn="just">
              <a:lnSpc>
                <a:spcPts val="1725"/>
              </a:lnSpc>
            </a:pPr>
            <a:r>
              <a:rPr lang="ru-RU" sz="1800" spc="40" dirty="0">
                <a:solidFill>
                  <a:schemeClr val="accent5">
                    <a:lumMod val="75000"/>
                  </a:schemeClr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Курс «Основы педагогики и психологии» передаёт научно-педагогический опыт и современные педагогические технологии школьникам. После прохождения курса ученики обретут знания и навыки, которые позволят:</a:t>
            </a:r>
          </a:p>
          <a:p>
            <a:pPr marL="285750" lvl="0" indent="-285750" algn="just">
              <a:lnSpc>
                <a:spcPts val="1725"/>
              </a:lnSpc>
              <a:buFont typeface="Wingdings" panose="05000000000000000000" pitchFamily="2" charset="2"/>
              <a:buChar char="§"/>
            </a:pPr>
            <a:r>
              <a:rPr lang="ru-RU" sz="1800" spc="40" dirty="0">
                <a:solidFill>
                  <a:schemeClr val="accent5">
                    <a:lumMod val="75000"/>
                  </a:schemeClr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эффективно развиваться в профессии;</a:t>
            </a:r>
            <a:endParaRPr lang="ru-RU" sz="1800" dirty="0">
              <a:solidFill>
                <a:schemeClr val="accent5">
                  <a:lumMod val="7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85750" lvl="0" indent="-285750" algn="just">
              <a:lnSpc>
                <a:spcPts val="1725"/>
              </a:lnSpc>
              <a:buFont typeface="Wingdings" panose="05000000000000000000" pitchFamily="2" charset="2"/>
              <a:buChar char="§"/>
            </a:pPr>
            <a:r>
              <a:rPr lang="ru-RU" sz="1800" spc="40" dirty="0">
                <a:solidFill>
                  <a:schemeClr val="accent5">
                    <a:lumMod val="75000"/>
                  </a:schemeClr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развивать свои коммуникативные способности;</a:t>
            </a:r>
            <a:endParaRPr lang="ru-RU" sz="1800" dirty="0">
              <a:solidFill>
                <a:schemeClr val="accent5">
                  <a:lumMod val="7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85750" lvl="0" indent="-285750" algn="just">
              <a:lnSpc>
                <a:spcPts val="1725"/>
              </a:lnSpc>
              <a:buFont typeface="Wingdings" panose="05000000000000000000" pitchFamily="2" charset="2"/>
              <a:buChar char="§"/>
            </a:pPr>
            <a:r>
              <a:rPr lang="ru-RU" sz="1800" spc="40" dirty="0">
                <a:solidFill>
                  <a:schemeClr val="accent5">
                    <a:lumMod val="75000"/>
                  </a:schemeClr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раскрывать собственные ресурсы;</a:t>
            </a:r>
            <a:endParaRPr lang="ru-RU" sz="1800" dirty="0">
              <a:solidFill>
                <a:schemeClr val="accent5">
                  <a:lumMod val="7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85750" lvl="0" indent="-285750" algn="just">
              <a:lnSpc>
                <a:spcPts val="1725"/>
              </a:lnSpc>
              <a:buFont typeface="Wingdings" panose="05000000000000000000" pitchFamily="2" charset="2"/>
              <a:buChar char="§"/>
            </a:pPr>
            <a:r>
              <a:rPr lang="ru-RU" sz="1800" spc="40" dirty="0">
                <a:solidFill>
                  <a:schemeClr val="accent5">
                    <a:lumMod val="75000"/>
                  </a:schemeClr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понимать и познавать других людей;</a:t>
            </a:r>
            <a:endParaRPr lang="ru-RU" sz="1800" dirty="0">
              <a:solidFill>
                <a:schemeClr val="accent5">
                  <a:lumMod val="7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85750" lvl="0" indent="-285750" algn="just">
              <a:lnSpc>
                <a:spcPts val="1725"/>
              </a:lnSpc>
              <a:buFont typeface="Wingdings" panose="05000000000000000000" pitchFamily="2" charset="2"/>
              <a:buChar char="§"/>
            </a:pPr>
            <a:r>
              <a:rPr lang="ru-RU" sz="1800" spc="40" dirty="0">
                <a:solidFill>
                  <a:schemeClr val="accent5">
                    <a:lumMod val="75000"/>
                  </a:schemeClr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выстраивать дружеские отношения.</a:t>
            </a:r>
          </a:p>
          <a:p>
            <a:pPr marL="285750" lvl="0" indent="-285750" algn="just">
              <a:lnSpc>
                <a:spcPts val="1725"/>
              </a:lnSpc>
              <a:buFont typeface="Wingdings" panose="05000000000000000000" pitchFamily="2" charset="2"/>
              <a:buChar char="§"/>
            </a:pPr>
            <a:endParaRPr lang="ru-RU" sz="1800" dirty="0">
              <a:solidFill>
                <a:schemeClr val="accent5">
                  <a:lumMod val="75000"/>
                </a:schemeClr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just">
              <a:lnSpc>
                <a:spcPts val="1725"/>
              </a:lnSpc>
              <a:spcBef>
                <a:spcPts val="375"/>
              </a:spcBef>
              <a:spcAft>
                <a:spcPts val="800"/>
              </a:spcAft>
            </a:pPr>
            <a:r>
              <a:rPr lang="ru-RU" sz="1800" spc="40" dirty="0">
                <a:solidFill>
                  <a:schemeClr val="accent5">
                    <a:lumMod val="75000"/>
                  </a:schemeClr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 курсу разработано цифровое дополнение с авторскими </a:t>
            </a:r>
            <a:r>
              <a:rPr lang="ru-RU" sz="1800" spc="40" dirty="0" err="1">
                <a:solidFill>
                  <a:schemeClr val="accent5">
                    <a:lumMod val="75000"/>
                  </a:schemeClr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видеолекциями</a:t>
            </a:r>
            <a:r>
              <a:rPr lang="ru-RU" sz="1800" spc="40" dirty="0">
                <a:solidFill>
                  <a:schemeClr val="accent5">
                    <a:lumMod val="75000"/>
                  </a:schemeClr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и тестами для самопроверки.</a:t>
            </a:r>
            <a:endParaRPr lang="ru-RU" sz="1800" dirty="0">
              <a:solidFill>
                <a:schemeClr val="accent5">
                  <a:lumMod val="75000"/>
                </a:schemeClr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endParaRPr lang="ru-RU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6E8D5F9-9814-D215-691A-F45D90B138F4}"/>
              </a:ext>
            </a:extLst>
          </p:cNvPr>
          <p:cNvSpPr txBox="1"/>
          <p:nvPr/>
        </p:nvSpPr>
        <p:spPr bwMode="auto">
          <a:xfrm>
            <a:off x="11839244" y="655022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rgbClr val="2C30A1"/>
                </a:solidFill>
              </a:rPr>
              <a:t>14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742333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1" y="0"/>
            <a:ext cx="12191999" cy="6858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 bwMode="auto">
          <a:xfrm>
            <a:off x="2041483" y="583654"/>
            <a:ext cx="48964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2C30A1"/>
                </a:solidFill>
                <a:latin typeface="Roboto"/>
                <a:ea typeface="Roboto"/>
                <a:cs typeface="+mj-cs"/>
              </a:rPr>
              <a:t>Содержание</a:t>
            </a:r>
          </a:p>
        </p:txBody>
      </p:sp>
      <p:pic>
        <p:nvPicPr>
          <p:cNvPr id="1920006592" name="Рисунок 192000659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896224" y="334194"/>
            <a:ext cx="1925024" cy="628382"/>
          </a:xfrm>
          <a:prstGeom prst="rect">
            <a:avLst/>
          </a:prstGeom>
        </p:spPr>
      </p:pic>
      <p:pic>
        <p:nvPicPr>
          <p:cNvPr id="67614649" name="Рисунок 67614648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0156836" y="290368"/>
            <a:ext cx="1817220" cy="58657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9782" y="1429479"/>
            <a:ext cx="4540299" cy="513669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30081" y="1429479"/>
            <a:ext cx="5006797" cy="456348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9A4611F-664C-D093-9A28-4AD22E84E9C9}"/>
              </a:ext>
            </a:extLst>
          </p:cNvPr>
          <p:cNvSpPr txBox="1"/>
          <p:nvPr/>
        </p:nvSpPr>
        <p:spPr bwMode="auto">
          <a:xfrm>
            <a:off x="11839244" y="655022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rgbClr val="2C30A1"/>
                </a:solidFill>
              </a:rPr>
              <a:t>15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600808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93F611D6-CB14-D796-9042-1BFB5CEF2864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2A5404-A8C4-2903-52A0-9F7114F10A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1" y="0"/>
            <a:ext cx="12191999" cy="6858000"/>
          </a:xfrm>
          <a:prstGeom prst="rect">
            <a:avLst/>
          </a:prstGeom>
        </p:spPr>
      </p:pic>
      <p:pic>
        <p:nvPicPr>
          <p:cNvPr id="1920006592" name="Рисунок 1920006591">
            <a:extLst>
              <a:ext uri="{FF2B5EF4-FFF2-40B4-BE49-F238E27FC236}">
                <a16:creationId xmlns:a16="http://schemas.microsoft.com/office/drawing/2014/main" id="{5189DE95-881A-60AA-8F18-EE414BA126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896224" y="334194"/>
            <a:ext cx="1925024" cy="628382"/>
          </a:xfrm>
          <a:prstGeom prst="rect">
            <a:avLst/>
          </a:prstGeom>
        </p:spPr>
      </p:pic>
      <p:pic>
        <p:nvPicPr>
          <p:cNvPr id="67614649" name="Рисунок 67614648">
            <a:extLst>
              <a:ext uri="{FF2B5EF4-FFF2-40B4-BE49-F238E27FC236}">
                <a16:creationId xmlns:a16="http://schemas.microsoft.com/office/drawing/2014/main" id="{472E0413-3D49-F7A6-4607-9660FACE9B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0156836" y="290368"/>
            <a:ext cx="1817220" cy="58657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95CF497-A512-FC73-D826-96A1BE687509}"/>
              </a:ext>
            </a:extLst>
          </p:cNvPr>
          <p:cNvSpPr txBox="1"/>
          <p:nvPr/>
        </p:nvSpPr>
        <p:spPr bwMode="auto">
          <a:xfrm>
            <a:off x="2157668" y="140553"/>
            <a:ext cx="55206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2C30A1"/>
                </a:solidFill>
                <a:latin typeface="Roboto"/>
                <a:ea typeface="Roboto"/>
                <a:cs typeface="+mj-cs"/>
              </a:rPr>
              <a:t>Учебник</a:t>
            </a:r>
          </a:p>
          <a:p>
            <a:pPr algn="ctr">
              <a:defRPr/>
            </a:pPr>
            <a:r>
              <a:rPr lang="ru-RU" sz="2000" b="1" dirty="0">
                <a:solidFill>
                  <a:srgbClr val="2C30A1"/>
                </a:solidFill>
                <a:latin typeface="Roboto"/>
                <a:ea typeface="Roboto"/>
                <a:cs typeface="+mj-cs"/>
              </a:rPr>
              <a:t> Основы педагогики и психологии </a:t>
            </a:r>
          </a:p>
          <a:p>
            <a:pPr algn="ctr">
              <a:defRPr/>
            </a:pPr>
            <a:r>
              <a:rPr lang="ru-RU" sz="2000" b="1" dirty="0">
                <a:solidFill>
                  <a:srgbClr val="2C30A1"/>
                </a:solidFill>
                <a:latin typeface="Roboto"/>
                <a:ea typeface="Roboto"/>
                <a:cs typeface="+mj-cs"/>
              </a:rPr>
              <a:t>10-11 класс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B78F81E-5A18-359D-6D37-1C09944B8F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33731" y="1296768"/>
            <a:ext cx="7360171" cy="487237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A2FC9B6-4985-CAD9-91E2-8F7D734F139A}"/>
              </a:ext>
            </a:extLst>
          </p:cNvPr>
          <p:cNvSpPr txBox="1"/>
          <p:nvPr/>
        </p:nvSpPr>
        <p:spPr bwMode="auto">
          <a:xfrm>
            <a:off x="11839244" y="655022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rgbClr val="2C30A1"/>
                </a:solidFill>
              </a:rPr>
              <a:t>16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632423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2A21C145-7348-0A1D-6E03-8D9C7367BFC0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3A90506-5D69-FA26-8937-C18E83A58E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1" y="0"/>
            <a:ext cx="12191999" cy="6858000"/>
          </a:xfrm>
          <a:prstGeom prst="rect">
            <a:avLst/>
          </a:prstGeom>
        </p:spPr>
      </p:pic>
      <p:pic>
        <p:nvPicPr>
          <p:cNvPr id="1920006592" name="Рисунок 1920006591">
            <a:extLst>
              <a:ext uri="{FF2B5EF4-FFF2-40B4-BE49-F238E27FC236}">
                <a16:creationId xmlns:a16="http://schemas.microsoft.com/office/drawing/2014/main" id="{D40501C5-B300-C74C-726E-4BD1414581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896224" y="334194"/>
            <a:ext cx="1925024" cy="628382"/>
          </a:xfrm>
          <a:prstGeom prst="rect">
            <a:avLst/>
          </a:prstGeom>
        </p:spPr>
      </p:pic>
      <p:pic>
        <p:nvPicPr>
          <p:cNvPr id="67614649" name="Рисунок 67614648">
            <a:extLst>
              <a:ext uri="{FF2B5EF4-FFF2-40B4-BE49-F238E27FC236}">
                <a16:creationId xmlns:a16="http://schemas.microsoft.com/office/drawing/2014/main" id="{7318DBF7-D24B-1582-B822-1F0CCA915F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0156836" y="290368"/>
            <a:ext cx="1817220" cy="58657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377589B-6ADF-A525-1E2C-D074AE73F5D6}"/>
              </a:ext>
            </a:extLst>
          </p:cNvPr>
          <p:cNvSpPr txBox="1"/>
          <p:nvPr/>
        </p:nvSpPr>
        <p:spPr bwMode="auto">
          <a:xfrm>
            <a:off x="2157668" y="140553"/>
            <a:ext cx="55206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2C30A1"/>
                </a:solidFill>
                <a:latin typeface="Roboto"/>
                <a:ea typeface="Roboto"/>
                <a:cs typeface="+mj-cs"/>
              </a:rPr>
              <a:t>Учебник</a:t>
            </a:r>
          </a:p>
          <a:p>
            <a:pPr algn="ctr">
              <a:defRPr/>
            </a:pPr>
            <a:r>
              <a:rPr lang="ru-RU" sz="2000" b="1" dirty="0">
                <a:solidFill>
                  <a:srgbClr val="2C30A1"/>
                </a:solidFill>
                <a:latin typeface="Roboto"/>
                <a:ea typeface="Roboto"/>
                <a:cs typeface="+mj-cs"/>
              </a:rPr>
              <a:t> Основы педагогики и психологии </a:t>
            </a:r>
          </a:p>
          <a:p>
            <a:pPr algn="ctr">
              <a:defRPr/>
            </a:pPr>
            <a:r>
              <a:rPr lang="ru-RU" sz="2000" b="1" dirty="0">
                <a:solidFill>
                  <a:srgbClr val="2C30A1"/>
                </a:solidFill>
                <a:latin typeface="Roboto"/>
                <a:ea typeface="Roboto"/>
                <a:cs typeface="+mj-cs"/>
              </a:rPr>
              <a:t>10-11 класс</a:t>
            </a:r>
          </a:p>
        </p:txBody>
      </p:sp>
      <p:pic>
        <p:nvPicPr>
          <p:cNvPr id="2" name="Изображение 3">
            <a:extLst>
              <a:ext uri="{FF2B5EF4-FFF2-40B4-BE49-F238E27FC236}">
                <a16:creationId xmlns:a16="http://schemas.microsoft.com/office/drawing/2014/main" id="{0600FE7D-E646-9CEE-884F-17DB397054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67407" y="2246811"/>
            <a:ext cx="7091395" cy="294149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F2706D5-6EC7-BB69-B673-CAEC09FFDC61}"/>
              </a:ext>
            </a:extLst>
          </p:cNvPr>
          <p:cNvSpPr txBox="1"/>
          <p:nvPr/>
        </p:nvSpPr>
        <p:spPr bwMode="auto">
          <a:xfrm>
            <a:off x="11839244" y="655022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rgbClr val="2C30A1"/>
                </a:solidFill>
              </a:rPr>
              <a:t>17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701399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4C22D439-2209-57DF-C1CB-E52FF438E84F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07D8CB9-3672-B3C1-B0F9-6E0E900CB7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1" y="0"/>
            <a:ext cx="12191999" cy="6858000"/>
          </a:xfrm>
          <a:prstGeom prst="rect">
            <a:avLst/>
          </a:prstGeom>
        </p:spPr>
      </p:pic>
      <p:pic>
        <p:nvPicPr>
          <p:cNvPr id="1920006592" name="Рисунок 1920006591">
            <a:extLst>
              <a:ext uri="{FF2B5EF4-FFF2-40B4-BE49-F238E27FC236}">
                <a16:creationId xmlns:a16="http://schemas.microsoft.com/office/drawing/2014/main" id="{45006739-0774-F5F6-7E0C-648D9FFC72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896224" y="334194"/>
            <a:ext cx="1925024" cy="628382"/>
          </a:xfrm>
          <a:prstGeom prst="rect">
            <a:avLst/>
          </a:prstGeom>
        </p:spPr>
      </p:pic>
      <p:pic>
        <p:nvPicPr>
          <p:cNvPr id="67614649" name="Рисунок 67614648">
            <a:extLst>
              <a:ext uri="{FF2B5EF4-FFF2-40B4-BE49-F238E27FC236}">
                <a16:creationId xmlns:a16="http://schemas.microsoft.com/office/drawing/2014/main" id="{AF1FCE1A-E10A-989C-F0AA-FA60CB9271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0156836" y="290368"/>
            <a:ext cx="1817220" cy="58657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8E552E0-71B2-5A47-ADBF-C251E6B5019F}"/>
              </a:ext>
            </a:extLst>
          </p:cNvPr>
          <p:cNvSpPr txBox="1"/>
          <p:nvPr/>
        </p:nvSpPr>
        <p:spPr bwMode="auto">
          <a:xfrm>
            <a:off x="2157668" y="140553"/>
            <a:ext cx="55206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2C30A1"/>
                </a:solidFill>
                <a:latin typeface="Roboto"/>
                <a:ea typeface="Roboto"/>
                <a:cs typeface="+mj-cs"/>
              </a:rPr>
              <a:t>Учебник</a:t>
            </a:r>
          </a:p>
          <a:p>
            <a:pPr algn="ctr">
              <a:defRPr/>
            </a:pPr>
            <a:r>
              <a:rPr lang="ru-RU" sz="2000" b="1" dirty="0">
                <a:solidFill>
                  <a:srgbClr val="2C30A1"/>
                </a:solidFill>
                <a:latin typeface="Roboto"/>
                <a:ea typeface="Roboto"/>
                <a:cs typeface="+mj-cs"/>
              </a:rPr>
              <a:t> Основы педагогики и психологии </a:t>
            </a:r>
          </a:p>
          <a:p>
            <a:pPr algn="ctr">
              <a:defRPr/>
            </a:pPr>
            <a:r>
              <a:rPr lang="ru-RU" sz="2000" b="1" dirty="0">
                <a:solidFill>
                  <a:srgbClr val="2C30A1"/>
                </a:solidFill>
                <a:latin typeface="Roboto"/>
                <a:ea typeface="Roboto"/>
                <a:cs typeface="+mj-cs"/>
              </a:rPr>
              <a:t>10-11 класс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12DD39A-C786-AEE6-6C7B-23E8927D27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6306" y="1730397"/>
            <a:ext cx="6019800" cy="46863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38F8E6E-34A5-2F43-1DA5-3B6486B9BA1E}"/>
              </a:ext>
            </a:extLst>
          </p:cNvPr>
          <p:cNvSpPr txBox="1"/>
          <p:nvPr/>
        </p:nvSpPr>
        <p:spPr bwMode="auto">
          <a:xfrm>
            <a:off x="11839244" y="655022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rgbClr val="2C30A1"/>
                </a:solidFill>
              </a:rPr>
              <a:t>18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002818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6B8615F4-1CAB-986A-3C4C-5A3B6A3FF035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F6CC5A9-DE36-3F8B-889F-386C6244AA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1" y="0"/>
            <a:ext cx="12191999" cy="6858000"/>
          </a:xfrm>
          <a:prstGeom prst="rect">
            <a:avLst/>
          </a:prstGeom>
        </p:spPr>
      </p:pic>
      <p:pic>
        <p:nvPicPr>
          <p:cNvPr id="1920006592" name="Рисунок 1920006591">
            <a:extLst>
              <a:ext uri="{FF2B5EF4-FFF2-40B4-BE49-F238E27FC236}">
                <a16:creationId xmlns:a16="http://schemas.microsoft.com/office/drawing/2014/main" id="{973ACB2B-05D1-2491-FF56-B9EEB807B6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896224" y="334194"/>
            <a:ext cx="1925024" cy="628382"/>
          </a:xfrm>
          <a:prstGeom prst="rect">
            <a:avLst/>
          </a:prstGeom>
        </p:spPr>
      </p:pic>
      <p:pic>
        <p:nvPicPr>
          <p:cNvPr id="67614649" name="Рисунок 67614648">
            <a:extLst>
              <a:ext uri="{FF2B5EF4-FFF2-40B4-BE49-F238E27FC236}">
                <a16:creationId xmlns:a16="http://schemas.microsoft.com/office/drawing/2014/main" id="{26D0A54E-72AA-CEFE-260B-280202B0F1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0156836" y="290368"/>
            <a:ext cx="1817220" cy="58657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D0C730E-F784-D5F2-F963-7305EA1DEBEE}"/>
              </a:ext>
            </a:extLst>
          </p:cNvPr>
          <p:cNvSpPr txBox="1"/>
          <p:nvPr/>
        </p:nvSpPr>
        <p:spPr bwMode="auto">
          <a:xfrm>
            <a:off x="2157668" y="140553"/>
            <a:ext cx="55206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2C30A1"/>
                </a:solidFill>
                <a:latin typeface="Roboto"/>
                <a:ea typeface="Roboto"/>
                <a:cs typeface="+mj-cs"/>
              </a:rPr>
              <a:t>Учебник</a:t>
            </a:r>
          </a:p>
          <a:p>
            <a:pPr algn="ctr">
              <a:defRPr/>
            </a:pPr>
            <a:r>
              <a:rPr lang="ru-RU" sz="2000" b="1" dirty="0">
                <a:solidFill>
                  <a:srgbClr val="2C30A1"/>
                </a:solidFill>
                <a:latin typeface="Roboto"/>
                <a:ea typeface="Roboto"/>
                <a:cs typeface="+mj-cs"/>
              </a:rPr>
              <a:t> Основы педагогики и психологии </a:t>
            </a:r>
          </a:p>
          <a:p>
            <a:pPr algn="ctr">
              <a:defRPr/>
            </a:pPr>
            <a:r>
              <a:rPr lang="ru-RU" sz="2000" b="1" dirty="0">
                <a:solidFill>
                  <a:srgbClr val="2C30A1"/>
                </a:solidFill>
                <a:latin typeface="Roboto"/>
                <a:ea typeface="Roboto"/>
                <a:cs typeface="+mj-cs"/>
              </a:rPr>
              <a:t>10-11 класс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FBDCB6A-608C-C989-19EB-5A3BF51144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58043" y="2227704"/>
            <a:ext cx="7912268" cy="177940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CCE9D88-A6D3-60B7-08CE-9D2C96311D77}"/>
              </a:ext>
            </a:extLst>
          </p:cNvPr>
          <p:cNvSpPr txBox="1"/>
          <p:nvPr/>
        </p:nvSpPr>
        <p:spPr bwMode="auto">
          <a:xfrm>
            <a:off x="11839244" y="655022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rgbClr val="2C30A1"/>
                </a:solidFill>
              </a:rPr>
              <a:t>19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307541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44AEC275-E482-B6B7-C5CB-E1B995C4B616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FCDAD99-8FCB-32D9-9A6C-ED197BBC20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1" y="0"/>
            <a:ext cx="12191999" cy="6858000"/>
          </a:xfrm>
          <a:prstGeom prst="rect">
            <a:avLst/>
          </a:prstGeom>
        </p:spPr>
      </p:pic>
      <p:pic>
        <p:nvPicPr>
          <p:cNvPr id="1920006592" name="Рисунок 1920006591">
            <a:extLst>
              <a:ext uri="{FF2B5EF4-FFF2-40B4-BE49-F238E27FC236}">
                <a16:creationId xmlns:a16="http://schemas.microsoft.com/office/drawing/2014/main" id="{7C3B93F2-D615-08B9-CD07-8D76A2C1CA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896224" y="334194"/>
            <a:ext cx="1925024" cy="628382"/>
          </a:xfrm>
          <a:prstGeom prst="rect">
            <a:avLst/>
          </a:prstGeom>
        </p:spPr>
      </p:pic>
      <p:pic>
        <p:nvPicPr>
          <p:cNvPr id="67614649" name="Рисунок 67614648">
            <a:extLst>
              <a:ext uri="{FF2B5EF4-FFF2-40B4-BE49-F238E27FC236}">
                <a16:creationId xmlns:a16="http://schemas.microsoft.com/office/drawing/2014/main" id="{C9D6CF32-090D-D5DD-2245-F1ADFA2B27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0156836" y="290368"/>
            <a:ext cx="1817220" cy="58657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B13ED85-02AE-E1C9-754E-C76B2C6390C9}"/>
              </a:ext>
            </a:extLst>
          </p:cNvPr>
          <p:cNvSpPr txBox="1"/>
          <p:nvPr/>
        </p:nvSpPr>
        <p:spPr bwMode="auto">
          <a:xfrm>
            <a:off x="2157668" y="140553"/>
            <a:ext cx="55206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2C30A1"/>
                </a:solidFill>
                <a:latin typeface="Roboto"/>
                <a:ea typeface="Roboto"/>
                <a:cs typeface="+mj-cs"/>
              </a:rPr>
              <a:t>Учебник</a:t>
            </a:r>
          </a:p>
          <a:p>
            <a:pPr algn="ctr">
              <a:defRPr/>
            </a:pPr>
            <a:r>
              <a:rPr lang="ru-RU" sz="2000" b="1" dirty="0">
                <a:solidFill>
                  <a:srgbClr val="2C30A1"/>
                </a:solidFill>
                <a:latin typeface="Roboto"/>
                <a:ea typeface="Roboto"/>
                <a:cs typeface="+mj-cs"/>
              </a:rPr>
              <a:t> Основы педагогики и психологии </a:t>
            </a:r>
          </a:p>
          <a:p>
            <a:pPr algn="ctr">
              <a:defRPr/>
            </a:pPr>
            <a:r>
              <a:rPr lang="ru-RU" sz="2000" b="1" dirty="0">
                <a:solidFill>
                  <a:srgbClr val="2C30A1"/>
                </a:solidFill>
                <a:latin typeface="Roboto"/>
                <a:ea typeface="Roboto"/>
                <a:cs typeface="+mj-cs"/>
              </a:rPr>
              <a:t>10-11 класс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27A6360-71D6-FBF9-C9C6-1E6509E983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2331" y="1879173"/>
            <a:ext cx="9805438" cy="345732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1E2529E-CFD8-2975-F008-AE02EA8A68B8}"/>
              </a:ext>
            </a:extLst>
          </p:cNvPr>
          <p:cNvSpPr txBox="1"/>
          <p:nvPr/>
        </p:nvSpPr>
        <p:spPr bwMode="auto">
          <a:xfrm>
            <a:off x="11839244" y="655022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rgbClr val="2C30A1"/>
                </a:solidFill>
              </a:rPr>
              <a:t>20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013112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839C4D43-319C-9EBE-BB20-E6864FF65B4B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1D9B814-F8EC-DF15-1D0A-9246BC518B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1" y="0"/>
            <a:ext cx="12191999" cy="6858000"/>
          </a:xfrm>
          <a:prstGeom prst="rect">
            <a:avLst/>
          </a:prstGeom>
        </p:spPr>
      </p:pic>
      <p:pic>
        <p:nvPicPr>
          <p:cNvPr id="1920006592" name="Рисунок 1920006591">
            <a:extLst>
              <a:ext uri="{FF2B5EF4-FFF2-40B4-BE49-F238E27FC236}">
                <a16:creationId xmlns:a16="http://schemas.microsoft.com/office/drawing/2014/main" id="{D9290A61-0134-DDE8-9166-FDD07C2EF4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896224" y="334194"/>
            <a:ext cx="1925024" cy="628382"/>
          </a:xfrm>
          <a:prstGeom prst="rect">
            <a:avLst/>
          </a:prstGeom>
        </p:spPr>
      </p:pic>
      <p:pic>
        <p:nvPicPr>
          <p:cNvPr id="67614649" name="Рисунок 67614648">
            <a:extLst>
              <a:ext uri="{FF2B5EF4-FFF2-40B4-BE49-F238E27FC236}">
                <a16:creationId xmlns:a16="http://schemas.microsoft.com/office/drawing/2014/main" id="{68B16951-8CFA-07B9-F192-5D7210E01E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0156836" y="290368"/>
            <a:ext cx="1817220" cy="58657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6A3FAA8-5D22-B168-CC80-066BA69EEED3}"/>
              </a:ext>
            </a:extLst>
          </p:cNvPr>
          <p:cNvSpPr txBox="1"/>
          <p:nvPr/>
        </p:nvSpPr>
        <p:spPr bwMode="auto">
          <a:xfrm>
            <a:off x="2157668" y="140553"/>
            <a:ext cx="55206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2C30A1"/>
                </a:solidFill>
                <a:latin typeface="Roboto"/>
                <a:ea typeface="Roboto"/>
                <a:cs typeface="+mj-cs"/>
              </a:rPr>
              <a:t>Учебник</a:t>
            </a:r>
          </a:p>
          <a:p>
            <a:pPr algn="ctr">
              <a:defRPr/>
            </a:pPr>
            <a:r>
              <a:rPr lang="ru-RU" sz="2000" b="1" dirty="0">
                <a:solidFill>
                  <a:srgbClr val="2C30A1"/>
                </a:solidFill>
                <a:latin typeface="Roboto"/>
                <a:ea typeface="Roboto"/>
                <a:cs typeface="+mj-cs"/>
              </a:rPr>
              <a:t> Основы педагогики и психологии </a:t>
            </a:r>
          </a:p>
          <a:p>
            <a:pPr algn="ctr">
              <a:defRPr/>
            </a:pPr>
            <a:r>
              <a:rPr lang="ru-RU" sz="2000" b="1" dirty="0">
                <a:solidFill>
                  <a:srgbClr val="2C30A1"/>
                </a:solidFill>
                <a:latin typeface="Roboto"/>
                <a:ea typeface="Roboto"/>
                <a:cs typeface="+mj-cs"/>
              </a:rPr>
              <a:t>10-11 класс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1CD6A0A-A0B1-040D-06E5-0C260185D6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6492" y="1759972"/>
            <a:ext cx="8454711" cy="383015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18A6A2D-E02D-3A8F-C520-A89708E74D97}"/>
              </a:ext>
            </a:extLst>
          </p:cNvPr>
          <p:cNvSpPr txBox="1"/>
          <p:nvPr/>
        </p:nvSpPr>
        <p:spPr bwMode="auto">
          <a:xfrm>
            <a:off x="11839244" y="655022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rgbClr val="2C30A1"/>
                </a:solidFill>
              </a:rPr>
              <a:t>21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656750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1" y="0"/>
            <a:ext cx="1219199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 bwMode="auto">
          <a:xfrm>
            <a:off x="11839244" y="6550222"/>
            <a:ext cx="2696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rgbClr val="2C30A1"/>
                </a:solidFill>
              </a:rPr>
              <a:t>2</a:t>
            </a:r>
            <a:endParaRPr dirty="0"/>
          </a:p>
        </p:txBody>
      </p:sp>
      <p:pic>
        <p:nvPicPr>
          <p:cNvPr id="1920006592" name="Рисунок 192000659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896224" y="334194"/>
            <a:ext cx="1925024" cy="628382"/>
          </a:xfrm>
          <a:prstGeom prst="rect">
            <a:avLst/>
          </a:prstGeom>
        </p:spPr>
      </p:pic>
      <p:pic>
        <p:nvPicPr>
          <p:cNvPr id="67614649" name="Рисунок 67614648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0156836" y="290368"/>
            <a:ext cx="1817220" cy="586571"/>
          </a:xfrm>
          <a:prstGeom prst="rect">
            <a:avLst/>
          </a:prstGeom>
        </p:spPr>
      </p:pic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38E12C56-EB57-D9EA-DE31-F64D67F6F227}"/>
              </a:ext>
            </a:extLst>
          </p:cNvPr>
          <p:cNvSpPr txBox="1"/>
          <p:nvPr/>
        </p:nvSpPr>
        <p:spPr>
          <a:xfrm>
            <a:off x="304220" y="1835348"/>
            <a:ext cx="11804650" cy="863600"/>
          </a:xfrm>
          <a:prstGeom prst="rect">
            <a:avLst/>
          </a:prstGeom>
        </p:spPr>
        <p:txBody>
          <a:bodyPr vert="horz" lIns="205740" tIns="34290" rIns="0" bIns="34290" rtlCol="0" anchor="b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 cap="all" baseline="0">
                <a:solidFill>
                  <a:schemeClr val="accent2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 defTabSz="843915">
              <a:lnSpc>
                <a:spcPct val="160000"/>
              </a:lnSpc>
            </a:pPr>
            <a:br>
              <a:rPr lang="ru-RU" sz="2000" dirty="0">
                <a:solidFill>
                  <a:schemeClr val="accent3">
                    <a:lumMod val="50000"/>
                  </a:schemeClr>
                </a:solidFill>
                <a:latin typeface="Roboto" panose="02000000000000000000"/>
                <a:ea typeface="Helvetica Neue"/>
                <a:cs typeface="Arial" panose="020B0604020202020204" pitchFamily="34" charset="0"/>
                <a:sym typeface="Helvetica Neue"/>
              </a:rPr>
            </a:br>
            <a:r>
              <a:rPr lang="ru-RU" sz="2000" dirty="0">
                <a:solidFill>
                  <a:srgbClr val="002060"/>
                </a:solidFill>
                <a:latin typeface="Roboto" panose="02000000000000000000" charset="0"/>
                <a:ea typeface="Tahoma" panose="020B0604030504040204" pitchFamily="34" charset="0"/>
                <a:cs typeface="Roboto" panose="02000000000000000000" charset="0"/>
                <a:sym typeface="+mn-ea"/>
              </a:rPr>
              <a:t>ФГБОУ ВО «Уральский государственный педагогический университет» </a:t>
            </a:r>
            <a:br>
              <a:rPr lang="ru-RU" sz="2000" dirty="0">
                <a:solidFill>
                  <a:srgbClr val="002060"/>
                </a:solidFill>
                <a:latin typeface="Roboto" panose="02000000000000000000" charset="0"/>
                <a:ea typeface="Tahoma" panose="020B0604030504040204" pitchFamily="34" charset="0"/>
                <a:cs typeface="Roboto" panose="02000000000000000000" charset="0"/>
                <a:sym typeface="+mn-ea"/>
              </a:rPr>
            </a:br>
            <a:r>
              <a:rPr lang="ru-RU" sz="2000" dirty="0">
                <a:solidFill>
                  <a:srgbClr val="002060"/>
                </a:solidFill>
                <a:latin typeface="Roboto" panose="02000000000000000000" charset="0"/>
                <a:ea typeface="Tahoma" panose="020B0604030504040204" pitchFamily="34" charset="0"/>
                <a:cs typeface="Roboto" panose="02000000000000000000" charset="0"/>
                <a:sym typeface="+mn-ea"/>
              </a:rPr>
              <a:t>имеет статус  региональной инновационной площадки</a:t>
            </a:r>
            <a:endParaRPr lang="ru-RU" sz="2000" dirty="0">
              <a:solidFill>
                <a:srgbClr val="002060"/>
              </a:solidFill>
              <a:latin typeface="Roboto" panose="0200000000000000000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8" name="Текстовое поле 5">
            <a:extLst>
              <a:ext uri="{FF2B5EF4-FFF2-40B4-BE49-F238E27FC236}">
                <a16:creationId xmlns:a16="http://schemas.microsoft.com/office/drawing/2014/main" id="{5048D3DC-6738-A043-EAE9-3442337EC318}"/>
              </a:ext>
            </a:extLst>
          </p:cNvPr>
          <p:cNvSpPr txBox="1"/>
          <p:nvPr/>
        </p:nvSpPr>
        <p:spPr>
          <a:xfrm>
            <a:off x="1249497" y="4155226"/>
            <a:ext cx="9914095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dirty="0">
                <a:solidFill>
                  <a:schemeClr val="accent5">
                    <a:lumMod val="75000"/>
                  </a:schemeClr>
                </a:solidFill>
                <a:latin typeface="Roboto" panose="02000000000000000000" charset="0"/>
                <a:ea typeface="Tahoma" panose="020B0604030504040204" pitchFamily="34" charset="0"/>
                <a:cs typeface="Roboto" panose="02000000000000000000" charset="0"/>
                <a:sym typeface="+mn-ea"/>
              </a:rPr>
              <a:t>Региональная инновационная площадка                                       «Модель школьно-университетского партнерства в контексте непрерывного педагогического образования»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0CC1736-69A3-5812-3FE0-A47A9236D6A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1451" y="2974451"/>
            <a:ext cx="909098" cy="909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0752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70357946-F3FB-DB72-2A78-A358F36BE0B3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F09745F-F692-F0D0-C904-35E5E88E70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1" y="0"/>
            <a:ext cx="12191999" cy="6858000"/>
          </a:xfrm>
          <a:prstGeom prst="rect">
            <a:avLst/>
          </a:prstGeom>
        </p:spPr>
      </p:pic>
      <p:pic>
        <p:nvPicPr>
          <p:cNvPr id="1920006592" name="Рисунок 1920006591">
            <a:extLst>
              <a:ext uri="{FF2B5EF4-FFF2-40B4-BE49-F238E27FC236}">
                <a16:creationId xmlns:a16="http://schemas.microsoft.com/office/drawing/2014/main" id="{11D91119-4AAC-9890-7196-451B36150C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896224" y="334194"/>
            <a:ext cx="1925024" cy="628382"/>
          </a:xfrm>
          <a:prstGeom prst="rect">
            <a:avLst/>
          </a:prstGeom>
        </p:spPr>
      </p:pic>
      <p:pic>
        <p:nvPicPr>
          <p:cNvPr id="67614649" name="Рисунок 67614648">
            <a:extLst>
              <a:ext uri="{FF2B5EF4-FFF2-40B4-BE49-F238E27FC236}">
                <a16:creationId xmlns:a16="http://schemas.microsoft.com/office/drawing/2014/main" id="{E9E9ED68-FF59-7BC7-D883-15226B4BAF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0156836" y="290368"/>
            <a:ext cx="1817220" cy="58657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977756D-884B-CCED-1C1B-335363D22E13}"/>
              </a:ext>
            </a:extLst>
          </p:cNvPr>
          <p:cNvSpPr txBox="1"/>
          <p:nvPr/>
        </p:nvSpPr>
        <p:spPr bwMode="auto">
          <a:xfrm>
            <a:off x="2157668" y="140553"/>
            <a:ext cx="55206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2C30A1"/>
                </a:solidFill>
                <a:latin typeface="Roboto"/>
                <a:ea typeface="Roboto"/>
                <a:cs typeface="+mj-cs"/>
              </a:rPr>
              <a:t>Учебник</a:t>
            </a:r>
          </a:p>
          <a:p>
            <a:pPr algn="ctr">
              <a:defRPr/>
            </a:pPr>
            <a:r>
              <a:rPr lang="ru-RU" sz="2000" b="1" dirty="0">
                <a:solidFill>
                  <a:srgbClr val="2C30A1"/>
                </a:solidFill>
                <a:latin typeface="Roboto"/>
                <a:ea typeface="Roboto"/>
                <a:cs typeface="+mj-cs"/>
              </a:rPr>
              <a:t> Основы педагогики и психологии </a:t>
            </a:r>
          </a:p>
          <a:p>
            <a:pPr algn="ctr">
              <a:defRPr/>
            </a:pPr>
            <a:r>
              <a:rPr lang="ru-RU" sz="2000" b="1" dirty="0">
                <a:solidFill>
                  <a:srgbClr val="2C30A1"/>
                </a:solidFill>
                <a:latin typeface="Roboto"/>
                <a:ea typeface="Roboto"/>
                <a:cs typeface="+mj-cs"/>
              </a:rPr>
              <a:t>10-11 класс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CF68FE5-A2F9-A232-D4FD-D9E50DB834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30540" y="2139216"/>
            <a:ext cx="6465684" cy="196471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F363561-2FE2-0C5A-C59A-BEFB180A7044}"/>
              </a:ext>
            </a:extLst>
          </p:cNvPr>
          <p:cNvSpPr txBox="1"/>
          <p:nvPr/>
        </p:nvSpPr>
        <p:spPr bwMode="auto">
          <a:xfrm>
            <a:off x="11839244" y="655022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rgbClr val="2C30A1"/>
                </a:solidFill>
              </a:rPr>
              <a:t>22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064261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249D8C8F-9FD9-6717-2F2E-FFA5E8474100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201D70F-08D6-C3D3-11F8-04F99B97B4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1" y="0"/>
            <a:ext cx="12191999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AEB1CAD-A596-BBAE-B6D5-065C63A2DF7E}"/>
              </a:ext>
            </a:extLst>
          </p:cNvPr>
          <p:cNvSpPr txBox="1"/>
          <p:nvPr/>
        </p:nvSpPr>
        <p:spPr bwMode="auto">
          <a:xfrm>
            <a:off x="11839244" y="6550222"/>
            <a:ext cx="2696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400" b="1">
                <a:solidFill>
                  <a:srgbClr val="2C30A1"/>
                </a:solidFill>
              </a:rPr>
              <a:t>2</a:t>
            </a:r>
            <a:endParaRPr/>
          </a:p>
        </p:txBody>
      </p:sp>
      <p:pic>
        <p:nvPicPr>
          <p:cNvPr id="1920006592" name="Рисунок 1920006591">
            <a:extLst>
              <a:ext uri="{FF2B5EF4-FFF2-40B4-BE49-F238E27FC236}">
                <a16:creationId xmlns:a16="http://schemas.microsoft.com/office/drawing/2014/main" id="{579467BF-5154-BC53-1DA7-243374BE89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896224" y="334194"/>
            <a:ext cx="1925024" cy="628382"/>
          </a:xfrm>
          <a:prstGeom prst="rect">
            <a:avLst/>
          </a:prstGeom>
        </p:spPr>
      </p:pic>
      <p:pic>
        <p:nvPicPr>
          <p:cNvPr id="67614649" name="Рисунок 67614648">
            <a:extLst>
              <a:ext uri="{FF2B5EF4-FFF2-40B4-BE49-F238E27FC236}">
                <a16:creationId xmlns:a16="http://schemas.microsoft.com/office/drawing/2014/main" id="{966C09B9-63E7-969E-C28A-6D6965A3FD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0156836" y="290368"/>
            <a:ext cx="1817220" cy="58657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155C991-AE62-0914-82A1-9CE6D785D955}"/>
              </a:ext>
            </a:extLst>
          </p:cNvPr>
          <p:cNvSpPr txBox="1"/>
          <p:nvPr/>
        </p:nvSpPr>
        <p:spPr bwMode="auto">
          <a:xfrm>
            <a:off x="2157668" y="140553"/>
            <a:ext cx="55206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2C30A1"/>
                </a:solidFill>
                <a:latin typeface="Roboto"/>
                <a:ea typeface="Roboto"/>
                <a:cs typeface="+mj-cs"/>
              </a:rPr>
              <a:t>Учебник</a:t>
            </a:r>
          </a:p>
          <a:p>
            <a:pPr algn="ctr">
              <a:defRPr/>
            </a:pPr>
            <a:r>
              <a:rPr lang="ru-RU" sz="2000" b="1" dirty="0">
                <a:solidFill>
                  <a:srgbClr val="2C30A1"/>
                </a:solidFill>
                <a:latin typeface="Roboto"/>
                <a:ea typeface="Roboto"/>
                <a:cs typeface="+mj-cs"/>
              </a:rPr>
              <a:t> Основы педагогики и психологии </a:t>
            </a:r>
          </a:p>
          <a:p>
            <a:pPr algn="ctr">
              <a:defRPr/>
            </a:pPr>
            <a:r>
              <a:rPr lang="ru-RU" sz="2000" b="1" dirty="0">
                <a:solidFill>
                  <a:srgbClr val="2C30A1"/>
                </a:solidFill>
                <a:latin typeface="Roboto"/>
                <a:ea typeface="Roboto"/>
                <a:cs typeface="+mj-cs"/>
              </a:rPr>
              <a:t>10-11 класс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B86D67F-E9D5-284D-BF1B-5BDE871B24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5173" y="1812353"/>
            <a:ext cx="9243166" cy="353913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7E5BC93-3FA8-BBA7-9C87-A2838A6D14B0}"/>
              </a:ext>
            </a:extLst>
          </p:cNvPr>
          <p:cNvSpPr txBox="1"/>
          <p:nvPr/>
        </p:nvSpPr>
        <p:spPr bwMode="auto">
          <a:xfrm>
            <a:off x="11839244" y="655022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rgbClr val="2C30A1"/>
                </a:solidFill>
              </a:rPr>
              <a:t>13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781337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 bwMode="auto">
          <a:xfrm>
            <a:off x="2323209" y="290368"/>
            <a:ext cx="55104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2C30A1"/>
                </a:solidFill>
                <a:latin typeface="Roboto"/>
                <a:ea typeface="Roboto"/>
                <a:cs typeface="+mj-cs"/>
              </a:rPr>
              <a:t>Медиапроект </a:t>
            </a:r>
          </a:p>
          <a:p>
            <a:pPr algn="ctr">
              <a:defRPr/>
            </a:pPr>
            <a:r>
              <a:rPr lang="ru-RU" sz="2000" b="1" dirty="0">
                <a:solidFill>
                  <a:srgbClr val="2C30A1"/>
                </a:solidFill>
                <a:latin typeface="Roboto"/>
                <a:ea typeface="Roboto"/>
                <a:cs typeface="+mj-cs"/>
              </a:rPr>
              <a:t>«учитель будущего подрастает в школе»</a:t>
            </a:r>
          </a:p>
        </p:txBody>
      </p:sp>
      <p:pic>
        <p:nvPicPr>
          <p:cNvPr id="1920006592" name="Рисунок 192000659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896224" y="334194"/>
            <a:ext cx="1925024" cy="628382"/>
          </a:xfrm>
          <a:prstGeom prst="rect">
            <a:avLst/>
          </a:prstGeom>
        </p:spPr>
      </p:pic>
      <p:pic>
        <p:nvPicPr>
          <p:cNvPr id="67614649" name="Рисунок 67614648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0156836" y="290368"/>
            <a:ext cx="1817220" cy="58657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3B4AEB5-F825-DA29-90DB-DD6A1710176A}"/>
              </a:ext>
            </a:extLst>
          </p:cNvPr>
          <p:cNvSpPr txBox="1"/>
          <p:nvPr/>
        </p:nvSpPr>
        <p:spPr>
          <a:xfrm>
            <a:off x="4252647" y="3577499"/>
            <a:ext cx="30131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Цель проекта</a:t>
            </a:r>
          </a:p>
          <a:p>
            <a:pPr algn="ctr"/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– </a:t>
            </a:r>
          </a:p>
          <a:p>
            <a:pPr algn="ctr"/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подробное освещение педагогических дуэтов (обучающийся ППК и его наставник) 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C5BBEE6-7EA0-95AF-5F0C-369A6A2406E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0193" y="3347932"/>
            <a:ext cx="3043192" cy="20287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A1F444B-473B-095E-1635-C503075B925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43" y="3347932"/>
            <a:ext cx="3119914" cy="20799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85838" y="1535794"/>
            <a:ext cx="2546773" cy="143256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018390B-9B0A-B334-DA98-02D356727BAF}"/>
              </a:ext>
            </a:extLst>
          </p:cNvPr>
          <p:cNvSpPr txBox="1"/>
          <p:nvPr/>
        </p:nvSpPr>
        <p:spPr bwMode="auto">
          <a:xfrm>
            <a:off x="11839244" y="655022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rgbClr val="2C30A1"/>
                </a:solidFill>
              </a:rPr>
              <a:t>24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02762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1" y="0"/>
            <a:ext cx="12191999" cy="6858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 bwMode="auto">
          <a:xfrm>
            <a:off x="2653913" y="355562"/>
            <a:ext cx="48964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2C30A1"/>
                </a:solidFill>
                <a:latin typeface="Roboto"/>
                <a:ea typeface="Roboto"/>
                <a:cs typeface="+mj-cs"/>
              </a:rPr>
              <a:t>Проект</a:t>
            </a:r>
          </a:p>
          <a:p>
            <a:pPr algn="ctr">
              <a:defRPr/>
            </a:pPr>
            <a:r>
              <a:rPr lang="ru-RU" sz="2000" b="1" dirty="0">
                <a:solidFill>
                  <a:srgbClr val="2C30A1"/>
                </a:solidFill>
                <a:latin typeface="Roboto"/>
                <a:ea typeface="Roboto"/>
                <a:cs typeface="+mj-cs"/>
              </a:rPr>
              <a:t> «Семья и школа»</a:t>
            </a:r>
          </a:p>
        </p:txBody>
      </p:sp>
      <p:pic>
        <p:nvPicPr>
          <p:cNvPr id="1920006592" name="Рисунок 192000659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896224" y="334194"/>
            <a:ext cx="1925024" cy="628382"/>
          </a:xfrm>
          <a:prstGeom prst="rect">
            <a:avLst/>
          </a:prstGeom>
        </p:spPr>
      </p:pic>
      <p:pic>
        <p:nvPicPr>
          <p:cNvPr id="67614649" name="Рисунок 67614648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0156836" y="290368"/>
            <a:ext cx="1817220" cy="58657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82461" y="5220109"/>
            <a:ext cx="25429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Электронная версия журнала </a:t>
            </a:r>
          </a:p>
          <a:p>
            <a:pPr algn="ctr"/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«Народный учитель»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31351" y="1774069"/>
            <a:ext cx="4519204" cy="49300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35977" y="1761629"/>
            <a:ext cx="2035870" cy="1145177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108E846-A03E-2987-2D18-95A7DE7868D2}"/>
              </a:ext>
            </a:extLst>
          </p:cNvPr>
          <p:cNvSpPr txBox="1"/>
          <p:nvPr/>
        </p:nvSpPr>
        <p:spPr bwMode="auto">
          <a:xfrm>
            <a:off x="11839244" y="655022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rgbClr val="2C30A1"/>
                </a:solidFill>
              </a:rPr>
              <a:t>25</a:t>
            </a:r>
            <a:endParaRPr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F44F991-94A9-51B2-5FB6-BD984A1CA9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2862" y="3604987"/>
            <a:ext cx="1562100" cy="1562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19323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1" y="0"/>
            <a:ext cx="12191999" cy="6858000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BE4A2239-0FC0-E6E0-49BC-DE12ED699F5A}"/>
              </a:ext>
            </a:extLst>
          </p:cNvPr>
          <p:cNvSpPr/>
          <p:nvPr/>
        </p:nvSpPr>
        <p:spPr>
          <a:xfrm>
            <a:off x="914400" y="2878111"/>
            <a:ext cx="10343213" cy="217357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692760E-2F60-818E-737A-A389B3395E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0827" y="1439405"/>
            <a:ext cx="5021224" cy="502122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 bwMode="auto">
          <a:xfrm>
            <a:off x="2630209" y="476829"/>
            <a:ext cx="48964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altLang="ru-RU" sz="2000" b="1" dirty="0">
                <a:solidFill>
                  <a:srgbClr val="1F3B7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Конкурсно-олимпиадное движение</a:t>
            </a:r>
            <a:endParaRPr lang="ru-RU" sz="2000" b="1" dirty="0">
              <a:solidFill>
                <a:srgbClr val="2C30A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1920006592" name="Рисунок 1920006591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7896224" y="334194"/>
            <a:ext cx="1925024" cy="628382"/>
          </a:xfrm>
          <a:prstGeom prst="rect">
            <a:avLst/>
          </a:prstGeom>
        </p:spPr>
      </p:pic>
      <p:pic>
        <p:nvPicPr>
          <p:cNvPr id="67614649" name="Рисунок 67614648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10156836" y="290368"/>
            <a:ext cx="1817220" cy="58657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108E846-A03E-2987-2D18-95A7DE7868D2}"/>
              </a:ext>
            </a:extLst>
          </p:cNvPr>
          <p:cNvSpPr txBox="1"/>
          <p:nvPr/>
        </p:nvSpPr>
        <p:spPr bwMode="auto">
          <a:xfrm>
            <a:off x="11839244" y="655022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rgbClr val="2C30A1"/>
                </a:solidFill>
              </a:rPr>
              <a:t>26</a:t>
            </a:r>
            <a:endParaRPr dirty="0"/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7ECC19D1-7378-A3C6-FFEB-B1F6EDF8A9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9363743"/>
              </p:ext>
            </p:extLst>
          </p:nvPr>
        </p:nvGraphicFramePr>
        <p:xfrm>
          <a:off x="1123388" y="2994090"/>
          <a:ext cx="9945220" cy="1918032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311824">
                  <a:extLst>
                    <a:ext uri="{9D8B030D-6E8A-4147-A177-3AD203B41FA5}">
                      <a16:colId xmlns:a16="http://schemas.microsoft.com/office/drawing/2014/main" val="4000669169"/>
                    </a:ext>
                  </a:extLst>
                </a:gridCol>
                <a:gridCol w="7633396">
                  <a:extLst>
                    <a:ext uri="{9D8B030D-6E8A-4147-A177-3AD203B41FA5}">
                      <a16:colId xmlns:a16="http://schemas.microsoft.com/office/drawing/2014/main" val="8915551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800" b="0" dirty="0">
                          <a:solidFill>
                            <a:srgbClr val="00206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01.11.2024 г.</a:t>
                      </a:r>
                      <a:endParaRPr lang="ru-RU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solidFill>
                            <a:srgbClr val="002060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Региональный</a:t>
                      </a:r>
                      <a:r>
                        <a:rPr lang="ru-RU" sz="1800" b="0" dirty="0">
                          <a:solidFill>
                            <a:srgbClr val="00206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конкурс эссе «Как это здорово, что мы учителя» </a:t>
                      </a:r>
                      <a:endParaRPr lang="ru-RU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9423585"/>
                  </a:ext>
                </a:extLst>
              </a:tr>
              <a:tr h="434672">
                <a:tc>
                  <a:txBody>
                    <a:bodyPr/>
                    <a:lstStyle/>
                    <a:p>
                      <a:r>
                        <a:rPr lang="ru-RU" sz="1800" b="0" dirty="0">
                          <a:solidFill>
                            <a:srgbClr val="00206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07.02.2025 г.</a:t>
                      </a:r>
                      <a:endParaRPr lang="ru-RU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>
                          <a:solidFill>
                            <a:srgbClr val="00206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Конкурс наставнических пар «обучающийся ППК и его наставник» </a:t>
                      </a:r>
                      <a:endParaRPr lang="ru-RU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5490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0" dirty="0">
                          <a:solidFill>
                            <a:srgbClr val="00206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04.03.2025 г.</a:t>
                      </a:r>
                      <a:endParaRPr lang="ru-RU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>
                          <a:solidFill>
                            <a:srgbClr val="00206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Региональный конкурс «Мой первый урок» </a:t>
                      </a:r>
                      <a:endParaRPr lang="ru-RU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379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0" dirty="0">
                          <a:solidFill>
                            <a:srgbClr val="00206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31.03.2025 г.</a:t>
                      </a:r>
                      <a:endParaRPr lang="ru-RU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solidFill>
                            <a:srgbClr val="002060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Р</a:t>
                      </a:r>
                      <a:r>
                        <a:rPr lang="ru-RU" sz="1800" b="0" dirty="0">
                          <a:solidFill>
                            <a:srgbClr val="00206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егиональная олимпиада по педагогике и психологии </a:t>
                      </a:r>
                      <a:endParaRPr lang="ru-RU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92824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0" dirty="0">
                          <a:solidFill>
                            <a:srgbClr val="00206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29.04.2025 г.</a:t>
                      </a:r>
                      <a:endParaRPr lang="ru-RU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solidFill>
                            <a:srgbClr val="002060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Р</a:t>
                      </a:r>
                      <a:r>
                        <a:rPr lang="ru-RU" sz="1800" b="0" dirty="0">
                          <a:solidFill>
                            <a:srgbClr val="00206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егиональный конкурс проектов «Все в твоих руках» </a:t>
                      </a:r>
                      <a:endParaRPr lang="ru-RU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61606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2152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1" y="0"/>
            <a:ext cx="12191999" cy="6858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 bwMode="auto">
          <a:xfrm>
            <a:off x="2370752" y="233673"/>
            <a:ext cx="5404519" cy="802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3915">
              <a:lnSpc>
                <a:spcPct val="120000"/>
              </a:lnSpc>
            </a:pPr>
            <a:r>
              <a:rPr lang="ru-RU" altLang="ru-RU" sz="2000" dirty="0">
                <a:solidFill>
                  <a:schemeClr val="accent5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Подготовка проектов при сопровождении преподавателей </a:t>
            </a:r>
            <a:r>
              <a:rPr lang="ru-RU" altLang="ru-RU" sz="2000" dirty="0" err="1">
                <a:solidFill>
                  <a:schemeClr val="accent5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УрГПУ</a:t>
            </a:r>
            <a:endParaRPr lang="ru-RU" altLang="ru-RU" sz="2000" dirty="0">
              <a:solidFill>
                <a:schemeClr val="accent5">
                  <a:lumMod val="50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1920006592" name="Рисунок 192000659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896224" y="334194"/>
            <a:ext cx="1925024" cy="628382"/>
          </a:xfrm>
          <a:prstGeom prst="rect">
            <a:avLst/>
          </a:prstGeom>
        </p:spPr>
      </p:pic>
      <p:pic>
        <p:nvPicPr>
          <p:cNvPr id="67614649" name="Рисунок 67614648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0156836" y="290368"/>
            <a:ext cx="1817220" cy="58657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108E846-A03E-2987-2D18-95A7DE7868D2}"/>
              </a:ext>
            </a:extLst>
          </p:cNvPr>
          <p:cNvSpPr txBox="1"/>
          <p:nvPr/>
        </p:nvSpPr>
        <p:spPr bwMode="auto">
          <a:xfrm>
            <a:off x="11839244" y="655022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rgbClr val="2C30A1"/>
                </a:solidFill>
              </a:rPr>
              <a:t>27</a:t>
            </a:r>
            <a:endParaRPr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674ED73-5B23-44E4-68A6-D30253506B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39750" y1="83492" x2="60083" y2="84762"/>
                        <a14:foregroundMark x1="60083" y1="84762" x2="60500" y2="85079"/>
                        <a14:foregroundMark x1="47917" y1="14127" x2="59167" y2="25079"/>
                        <a14:foregroundMark x1="59167" y1="25079" x2="59167" y2="2507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36983" y="1122919"/>
            <a:ext cx="8718030" cy="4576966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A52C5C3-B287-3796-90BB-B984F69E7E71}"/>
              </a:ext>
            </a:extLst>
          </p:cNvPr>
          <p:cNvSpPr/>
          <p:nvPr/>
        </p:nvSpPr>
        <p:spPr>
          <a:xfrm>
            <a:off x="2370752" y="3188924"/>
            <a:ext cx="8049718" cy="104931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Мотивационное письмо от обучающегося ППК</a:t>
            </a:r>
          </a:p>
        </p:txBody>
      </p:sp>
    </p:spTree>
    <p:extLst>
      <p:ext uri="{BB962C8B-B14F-4D97-AF65-F5344CB8AC3E}">
        <p14:creationId xmlns:p14="http://schemas.microsoft.com/office/powerpoint/2010/main" val="28761011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6495" y="14990"/>
            <a:ext cx="12191999" cy="6858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 bwMode="auto">
          <a:xfrm>
            <a:off x="1880514" y="296353"/>
            <a:ext cx="6184194" cy="731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3915">
              <a:lnSpc>
                <a:spcPct val="120000"/>
              </a:lnSpc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Roboto" panose="02000000000000000000" charset="0"/>
                <a:ea typeface="Tahoma" panose="020B0604030504040204" pitchFamily="34" charset="0"/>
                <a:cs typeface="Roboto" panose="02000000000000000000" charset="0"/>
                <a:sym typeface="+mn-ea"/>
              </a:rPr>
              <a:t>Анкетирование руководителей и заместителей руководителей образовательных организаций</a:t>
            </a:r>
          </a:p>
        </p:txBody>
      </p:sp>
      <p:pic>
        <p:nvPicPr>
          <p:cNvPr id="1920006592" name="Рисунок 192000659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896224" y="334194"/>
            <a:ext cx="1925024" cy="628382"/>
          </a:xfrm>
          <a:prstGeom prst="rect">
            <a:avLst/>
          </a:prstGeom>
        </p:spPr>
      </p:pic>
      <p:pic>
        <p:nvPicPr>
          <p:cNvPr id="67614649" name="Рисунок 67614648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0156836" y="290368"/>
            <a:ext cx="1817220" cy="58657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108E846-A03E-2987-2D18-95A7DE7868D2}"/>
              </a:ext>
            </a:extLst>
          </p:cNvPr>
          <p:cNvSpPr txBox="1"/>
          <p:nvPr/>
        </p:nvSpPr>
        <p:spPr bwMode="auto">
          <a:xfrm>
            <a:off x="11839244" y="655022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rgbClr val="2C30A1"/>
                </a:solidFill>
              </a:rPr>
              <a:t>28</a:t>
            </a:r>
            <a:endParaRPr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D0FE55-9EFE-3006-4971-4DC26D8538C5}"/>
              </a:ext>
            </a:extLst>
          </p:cNvPr>
          <p:cNvSpPr txBox="1"/>
          <p:nvPr/>
        </p:nvSpPr>
        <p:spPr>
          <a:xfrm>
            <a:off x="2105365" y="2070822"/>
            <a:ext cx="856763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Roboto" panose="02000000000000000000" charset="0"/>
                <a:ea typeface="Tahoma" panose="020B0604030504040204" pitchFamily="34" charset="0"/>
                <a:cs typeface="Roboto" panose="02000000000000000000" charset="0"/>
                <a:sym typeface="+mn-ea"/>
              </a:rPr>
              <a:t>В анкетировании руководителей и заместителей руководителей образовательных организаций принял участие</a:t>
            </a:r>
          </a:p>
          <a:p>
            <a:pPr algn="ctr"/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Roboto" panose="02000000000000000000" charset="0"/>
                <a:ea typeface="Tahoma" panose="020B0604030504040204" pitchFamily="34" charset="0"/>
                <a:cs typeface="Roboto" panose="02000000000000000000" charset="0"/>
                <a:sym typeface="+mn-ea"/>
              </a:rPr>
              <a:t> 46 человек из 27 муниципалитетов Свердловской области</a:t>
            </a:r>
          </a:p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5008FEB-0A0E-32FC-DF56-A89292BB00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" y="3429000"/>
            <a:ext cx="54864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0372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1" y="0"/>
            <a:ext cx="12191999" cy="6858000"/>
          </a:xfrm>
          <a:prstGeom prst="rect">
            <a:avLst/>
          </a:prstGeom>
        </p:spPr>
      </p:pic>
      <p:pic>
        <p:nvPicPr>
          <p:cNvPr id="1920006592" name="Рисунок 192000659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896224" y="334194"/>
            <a:ext cx="1925024" cy="628382"/>
          </a:xfrm>
          <a:prstGeom prst="rect">
            <a:avLst/>
          </a:prstGeom>
        </p:spPr>
      </p:pic>
      <p:pic>
        <p:nvPicPr>
          <p:cNvPr id="67614649" name="Рисунок 67614648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0156836" y="290368"/>
            <a:ext cx="1817220" cy="58657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108E846-A03E-2987-2D18-95A7DE7868D2}"/>
              </a:ext>
            </a:extLst>
          </p:cNvPr>
          <p:cNvSpPr txBox="1"/>
          <p:nvPr/>
        </p:nvSpPr>
        <p:spPr bwMode="auto">
          <a:xfrm>
            <a:off x="11839244" y="655022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rgbClr val="2C30A1"/>
                </a:solidFill>
              </a:rPr>
              <a:t>29</a:t>
            </a:r>
            <a:endParaRPr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985154-5481-F00A-1D82-BF2708698899}"/>
              </a:ext>
            </a:extLst>
          </p:cNvPr>
          <p:cNvSpPr txBox="1"/>
          <p:nvPr/>
        </p:nvSpPr>
        <p:spPr>
          <a:xfrm>
            <a:off x="481981" y="1694279"/>
            <a:ext cx="9876221" cy="5163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843915">
              <a:lnSpc>
                <a:spcPct val="120000"/>
              </a:lnSpc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Roboto" panose="02000000000000000000" charset="0"/>
                <a:ea typeface="Tahoma" panose="020B0604030504040204" pitchFamily="34" charset="0"/>
                <a:cs typeface="Roboto" panose="02000000000000000000" charset="0"/>
                <a:sym typeface="+mn-ea"/>
              </a:rPr>
              <a:t>Вопросы, предлагаемые респондентам для прохождения анкетирования: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Roboto" panose="02000000000000000000" charset="0"/>
                <a:ea typeface="Tahoma" panose="020B0604030504040204" pitchFamily="34" charset="0"/>
                <a:cs typeface="Roboto" panose="02000000000000000000" charset="0"/>
                <a:sym typeface="+mn-ea"/>
              </a:rPr>
              <a:t>С какого учебного года открыт в Вашей образовательной организации психолого-педагогический класс.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Roboto" panose="02000000000000000000" charset="0"/>
                <a:ea typeface="Tahoma" panose="020B0604030504040204" pitchFamily="34" charset="0"/>
                <a:cs typeface="Roboto" panose="02000000000000000000" charset="0"/>
                <a:sym typeface="+mn-ea"/>
              </a:rPr>
              <a:t>Почему Вы решили открыть психолого-педагогический класс на площадке Вашей образовательной организации?  Какую цель Вы ставили при открытии психолого-педагогического класса? 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Roboto" panose="02000000000000000000" charset="0"/>
                <a:ea typeface="Tahoma" panose="020B0604030504040204" pitchFamily="34" charset="0"/>
                <a:cs typeface="Roboto" panose="02000000000000000000" charset="0"/>
                <a:sym typeface="+mn-ea"/>
              </a:rPr>
              <a:t>Считаете ли Вы, что достаточно информированы о деятельности психолого-педагогических классов?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Roboto" panose="02000000000000000000" charset="0"/>
                <a:ea typeface="Tahoma" panose="020B0604030504040204" pitchFamily="34" charset="0"/>
                <a:cs typeface="Roboto" panose="02000000000000000000" charset="0"/>
                <a:sym typeface="+mn-ea"/>
              </a:rPr>
              <a:t>Какой информации Вам недостаточно?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Roboto" panose="02000000000000000000" charset="0"/>
                <a:ea typeface="Tahoma" panose="020B0604030504040204" pitchFamily="34" charset="0"/>
                <a:cs typeface="Roboto" panose="02000000000000000000" charset="0"/>
                <a:sym typeface="+mn-ea"/>
              </a:rPr>
              <a:t>Какие трудности Вы испытываете при реализации деятельности психолого-педагогических классов в образовательной организации?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Roboto" panose="02000000000000000000" charset="0"/>
                <a:ea typeface="Tahoma" panose="020B0604030504040204" pitchFamily="34" charset="0"/>
                <a:cs typeface="Roboto" panose="02000000000000000000" charset="0"/>
                <a:sym typeface="+mn-ea"/>
              </a:rPr>
              <a:t>Какая помощь, поддержка, сопровождение Вам необходимы для более качественной реализации деятельности психолого-педагогических классов?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Roboto" panose="02000000000000000000" charset="0"/>
                <a:ea typeface="Tahoma" panose="020B0604030504040204" pitchFamily="34" charset="0"/>
                <a:cs typeface="Roboto" panose="02000000000000000000" charset="0"/>
                <a:sym typeface="+mn-ea"/>
              </a:rPr>
              <a:t>Что из деятельности психолого-педагогических классов по Вашему мнению было более значимым?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Roboto" panose="02000000000000000000" charset="0"/>
                <a:ea typeface="Tahoma" panose="020B0604030504040204" pitchFamily="34" charset="0"/>
                <a:cs typeface="Roboto" panose="02000000000000000000" charset="0"/>
                <a:sym typeface="+mn-ea"/>
              </a:rPr>
              <a:t>Будете ли Вы открывать психолого-педагогический на площадке своей организации в следующем учебном году?</a:t>
            </a:r>
          </a:p>
          <a:p>
            <a:pPr defTabSz="843915">
              <a:lnSpc>
                <a:spcPct val="120000"/>
              </a:lnSpc>
            </a:pPr>
            <a:endParaRPr lang="ru-RU" dirty="0">
              <a:solidFill>
                <a:srgbClr val="59101C"/>
              </a:solidFill>
              <a:latin typeface="Roboto" panose="02000000000000000000" charset="0"/>
              <a:ea typeface="Tahoma" panose="020B0604030504040204" pitchFamily="34" charset="0"/>
              <a:cs typeface="Roboto" panose="02000000000000000000" charset="0"/>
              <a:sym typeface="+mn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65B406-6347-ECBD-6B2C-772D76D5C0B0}"/>
              </a:ext>
            </a:extLst>
          </p:cNvPr>
          <p:cNvSpPr txBox="1"/>
          <p:nvPr/>
        </p:nvSpPr>
        <p:spPr bwMode="auto">
          <a:xfrm>
            <a:off x="1880514" y="296353"/>
            <a:ext cx="6184194" cy="731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3915">
              <a:lnSpc>
                <a:spcPct val="120000"/>
              </a:lnSpc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Roboto" panose="02000000000000000000" charset="0"/>
                <a:ea typeface="Tahoma" panose="020B0604030504040204" pitchFamily="34" charset="0"/>
                <a:cs typeface="Roboto" panose="02000000000000000000" charset="0"/>
                <a:sym typeface="+mn-ea"/>
              </a:rPr>
              <a:t>Анкетирование руководителей и заместителей руководителей образовательных организаций</a:t>
            </a:r>
          </a:p>
        </p:txBody>
      </p:sp>
    </p:spTree>
    <p:extLst>
      <p:ext uri="{BB962C8B-B14F-4D97-AF65-F5344CB8AC3E}">
        <p14:creationId xmlns:p14="http://schemas.microsoft.com/office/powerpoint/2010/main" val="383545712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1" y="0"/>
            <a:ext cx="12191999" cy="6858000"/>
          </a:xfrm>
          <a:prstGeom prst="rect">
            <a:avLst/>
          </a:prstGeom>
        </p:spPr>
      </p:pic>
      <p:pic>
        <p:nvPicPr>
          <p:cNvPr id="1920006592" name="Рисунок 192000659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896224" y="334194"/>
            <a:ext cx="1925024" cy="628382"/>
          </a:xfrm>
          <a:prstGeom prst="rect">
            <a:avLst/>
          </a:prstGeom>
        </p:spPr>
      </p:pic>
      <p:pic>
        <p:nvPicPr>
          <p:cNvPr id="67614649" name="Рисунок 67614648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0156836" y="290368"/>
            <a:ext cx="1817220" cy="58657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108E846-A03E-2987-2D18-95A7DE7868D2}"/>
              </a:ext>
            </a:extLst>
          </p:cNvPr>
          <p:cNvSpPr txBox="1"/>
          <p:nvPr/>
        </p:nvSpPr>
        <p:spPr bwMode="auto">
          <a:xfrm>
            <a:off x="11839244" y="655022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1400" b="1" dirty="0">
                <a:solidFill>
                  <a:srgbClr val="2C30A1"/>
                </a:solidFill>
              </a:rPr>
              <a:t>30</a:t>
            </a:r>
            <a:endParaRPr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77968C7-6938-4AF5-1002-C0F461ED2E54}"/>
              </a:ext>
            </a:extLst>
          </p:cNvPr>
          <p:cNvSpPr txBox="1"/>
          <p:nvPr/>
        </p:nvSpPr>
        <p:spPr bwMode="auto">
          <a:xfrm>
            <a:off x="1880514" y="296353"/>
            <a:ext cx="6184194" cy="731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3915">
              <a:lnSpc>
                <a:spcPct val="120000"/>
              </a:lnSpc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Roboto" panose="02000000000000000000" charset="0"/>
                <a:ea typeface="Tahoma" panose="020B0604030504040204" pitchFamily="34" charset="0"/>
                <a:cs typeface="Roboto" panose="02000000000000000000" charset="0"/>
                <a:sym typeface="+mn-ea"/>
              </a:rPr>
              <a:t>Анкетирование руководителей и заместителей руководителей образовательных организаций</a:t>
            </a: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E6279617-3100-3D83-0069-4ED7EE1F1F39}"/>
              </a:ext>
            </a:extLst>
          </p:cNvPr>
          <p:cNvSpPr/>
          <p:nvPr/>
        </p:nvSpPr>
        <p:spPr>
          <a:xfrm>
            <a:off x="959370" y="1711657"/>
            <a:ext cx="809469" cy="73173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E5B6EF5-DD74-447F-A81F-24DB5FBBBD88}"/>
              </a:ext>
            </a:extLst>
          </p:cNvPr>
          <p:cNvSpPr txBox="1"/>
          <p:nvPr/>
        </p:nvSpPr>
        <p:spPr>
          <a:xfrm>
            <a:off x="2008431" y="1561756"/>
            <a:ext cx="8649575" cy="44222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>
              <a:lnSpc>
                <a:spcPct val="120000"/>
              </a:lnSpc>
              <a:buFont typeface="+mj-lt"/>
              <a:buNone/>
            </a:pPr>
            <a:r>
              <a:rPr lang="ru-RU" sz="2000" b="1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+mn-ea"/>
              </a:rPr>
              <a:t>Почему Вы решили открыть психолого-педагогический класс на площадке Вашей образовательной организации?  Какую цель Вы ставили при открытии психолого-педагогического класса? </a:t>
            </a:r>
          </a:p>
          <a:p>
            <a:pPr indent="0">
              <a:lnSpc>
                <a:spcPct val="120000"/>
              </a:lnSpc>
              <a:buFont typeface="+mj-lt"/>
              <a:buNone/>
            </a:pPr>
            <a:endParaRPr lang="ru-RU" sz="1800" dirty="0">
              <a:solidFill>
                <a:srgbClr val="00206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  <a:sym typeface="+mn-ea"/>
            </a:endParaRPr>
          </a:p>
          <a:p>
            <a:pPr indent="0">
              <a:lnSpc>
                <a:spcPct val="120000"/>
              </a:lnSpc>
              <a:buFont typeface="+mj-lt"/>
              <a:buNone/>
            </a:pPr>
            <a:endParaRPr lang="ru-RU" dirty="0">
              <a:solidFill>
                <a:srgbClr val="00206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  <a:sym typeface="+mn-ea"/>
            </a:endParaRPr>
          </a:p>
          <a:p>
            <a:pPr indent="0">
              <a:lnSpc>
                <a:spcPct val="120000"/>
              </a:lnSpc>
              <a:buFont typeface="+mj-lt"/>
              <a:buNone/>
            </a:pPr>
            <a:endParaRPr lang="ru-RU" sz="2000" dirty="0">
              <a:solidFill>
                <a:schemeClr val="accent5">
                  <a:lumMod val="7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  <a:sym typeface="+mn-ea"/>
            </a:endParaRPr>
          </a:p>
          <a:p>
            <a:pPr indent="0">
              <a:lnSpc>
                <a:spcPct val="120000"/>
              </a:lnSpc>
              <a:buFont typeface="+mj-lt"/>
              <a:buNone/>
            </a:pP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+mn-ea"/>
              </a:rPr>
              <a:t>49 % - профориентационная работа </a:t>
            </a:r>
          </a:p>
          <a:p>
            <a:pPr indent="0">
              <a:lnSpc>
                <a:spcPct val="120000"/>
              </a:lnSpc>
              <a:buFont typeface="+mj-lt"/>
              <a:buNone/>
            </a:pP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+mn-ea"/>
              </a:rPr>
              <a:t>41 % - решение проблемы дефицита педагогических кадров</a:t>
            </a:r>
          </a:p>
          <a:p>
            <a:pPr indent="0">
              <a:lnSpc>
                <a:spcPct val="120000"/>
              </a:lnSpc>
              <a:buFont typeface="+mj-lt"/>
              <a:buNone/>
            </a:pPr>
            <a:r>
              <a:rPr lang="ru-RU" sz="2000" kern="0" dirty="0">
                <a:solidFill>
                  <a:schemeClr val="accent5">
                    <a:lumMod val="75000"/>
                  </a:schemeClr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13% - возможность личностного роста, получения нового опыта обучающимися и педагогами,</a:t>
            </a:r>
            <a:endParaRPr lang="ru-RU" sz="2000" dirty="0">
              <a:solidFill>
                <a:schemeClr val="accent5">
                  <a:lumMod val="7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  <a:sym typeface="+mn-ea"/>
            </a:endParaRPr>
          </a:p>
          <a:p>
            <a:pPr indent="0">
              <a:lnSpc>
                <a:spcPct val="120000"/>
              </a:lnSpc>
              <a:buFont typeface="+mj-lt"/>
              <a:buNone/>
            </a:pP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+mn-ea"/>
              </a:rPr>
              <a:t>3 %  - формирование положительного имиджа педагога</a:t>
            </a:r>
          </a:p>
          <a:p>
            <a:pPr indent="0">
              <a:lnSpc>
                <a:spcPct val="120000"/>
              </a:lnSpc>
              <a:buFont typeface="+mj-lt"/>
              <a:buNone/>
            </a:pP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+mn-ea"/>
              </a:rPr>
              <a:t>4 % - административное решение</a:t>
            </a:r>
          </a:p>
        </p:txBody>
      </p:sp>
    </p:spTree>
    <p:extLst>
      <p:ext uri="{BB962C8B-B14F-4D97-AF65-F5344CB8AC3E}">
        <p14:creationId xmlns:p14="http://schemas.microsoft.com/office/powerpoint/2010/main" val="275705378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1" y="0"/>
            <a:ext cx="12191999" cy="6858000"/>
          </a:xfrm>
          <a:prstGeom prst="rect">
            <a:avLst/>
          </a:prstGeom>
        </p:spPr>
      </p:pic>
      <p:pic>
        <p:nvPicPr>
          <p:cNvPr id="1920006592" name="Рисунок 192000659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896224" y="334194"/>
            <a:ext cx="1925024" cy="628382"/>
          </a:xfrm>
          <a:prstGeom prst="rect">
            <a:avLst/>
          </a:prstGeom>
        </p:spPr>
      </p:pic>
      <p:pic>
        <p:nvPicPr>
          <p:cNvPr id="67614649" name="Рисунок 67614648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0156836" y="290368"/>
            <a:ext cx="1817220" cy="58657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108E846-A03E-2987-2D18-95A7DE7868D2}"/>
              </a:ext>
            </a:extLst>
          </p:cNvPr>
          <p:cNvSpPr txBox="1"/>
          <p:nvPr/>
        </p:nvSpPr>
        <p:spPr bwMode="auto">
          <a:xfrm>
            <a:off x="11839244" y="655022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1400" b="1" dirty="0">
                <a:solidFill>
                  <a:srgbClr val="2C30A1"/>
                </a:solidFill>
              </a:rPr>
              <a:t>31</a:t>
            </a:r>
            <a:endParaRPr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77968C7-6938-4AF5-1002-C0F461ED2E54}"/>
              </a:ext>
            </a:extLst>
          </p:cNvPr>
          <p:cNvSpPr txBox="1"/>
          <p:nvPr/>
        </p:nvSpPr>
        <p:spPr bwMode="auto">
          <a:xfrm>
            <a:off x="1880514" y="296353"/>
            <a:ext cx="6184194" cy="731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3915">
              <a:lnSpc>
                <a:spcPct val="120000"/>
              </a:lnSpc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Roboto" panose="02000000000000000000" charset="0"/>
                <a:ea typeface="Tahoma" panose="020B0604030504040204" pitchFamily="34" charset="0"/>
                <a:cs typeface="Roboto" panose="02000000000000000000" charset="0"/>
                <a:sym typeface="+mn-ea"/>
              </a:rPr>
              <a:t>Анкетирование руководителей и заместителей руководителей образовательных организаций</a:t>
            </a: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E6279617-3100-3D83-0069-4ED7EE1F1F39}"/>
              </a:ext>
            </a:extLst>
          </p:cNvPr>
          <p:cNvSpPr/>
          <p:nvPr/>
        </p:nvSpPr>
        <p:spPr>
          <a:xfrm>
            <a:off x="959370" y="1711657"/>
            <a:ext cx="809469" cy="73173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E5B6EF5-DD74-447F-A81F-24DB5FBBBD88}"/>
              </a:ext>
            </a:extLst>
          </p:cNvPr>
          <p:cNvSpPr txBox="1"/>
          <p:nvPr/>
        </p:nvSpPr>
        <p:spPr>
          <a:xfrm>
            <a:off x="1880513" y="1709409"/>
            <a:ext cx="9766843" cy="4625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>
              <a:lnSpc>
                <a:spcPct val="120000"/>
              </a:lnSpc>
              <a:buFont typeface="+mj-lt"/>
              <a:buNone/>
            </a:pPr>
            <a:r>
              <a:rPr lang="ru-RU" sz="2000" dirty="0">
                <a:solidFill>
                  <a:srgbClr val="002060"/>
                </a:solidFill>
                <a:latin typeface="Roboto" panose="02000000000000000000" charset="0"/>
                <a:ea typeface="Tahoma" panose="020B0604030504040204" pitchFamily="34" charset="0"/>
                <a:cs typeface="Roboto" panose="02000000000000000000" charset="0"/>
                <a:sym typeface="+mn-ea"/>
              </a:rPr>
              <a:t>Какие трудности Вы испытываете при реализации деятельности психолого-педагогических классов в образовательной организации?» </a:t>
            </a:r>
            <a:endParaRPr lang="en-US" sz="2000" dirty="0">
              <a:solidFill>
                <a:srgbClr val="002060"/>
              </a:solidFill>
              <a:latin typeface="Roboto" panose="02000000000000000000" charset="0"/>
              <a:ea typeface="Tahoma" panose="020B0604030504040204" pitchFamily="34" charset="0"/>
              <a:cs typeface="Roboto" panose="02000000000000000000" charset="0"/>
              <a:sym typeface="+mn-ea"/>
            </a:endParaRPr>
          </a:p>
          <a:p>
            <a:pPr indent="0">
              <a:lnSpc>
                <a:spcPct val="120000"/>
              </a:lnSpc>
              <a:buFont typeface="+mj-lt"/>
              <a:buNone/>
            </a:pPr>
            <a:endParaRPr lang="ru-RU" sz="2000" dirty="0">
              <a:solidFill>
                <a:srgbClr val="002060"/>
              </a:solidFill>
              <a:latin typeface="Roboto" panose="02000000000000000000" charset="0"/>
              <a:ea typeface="Tahoma" panose="020B0604030504040204" pitchFamily="34" charset="0"/>
              <a:cs typeface="Roboto" panose="02000000000000000000" charset="0"/>
              <a:sym typeface="+mn-ea"/>
            </a:endParaRPr>
          </a:p>
          <a:p>
            <a:pPr indent="0">
              <a:lnSpc>
                <a:spcPct val="120000"/>
              </a:lnSpc>
              <a:buFont typeface="+mj-lt"/>
              <a:buNone/>
            </a:pPr>
            <a:endParaRPr lang="ru-RU" sz="700" dirty="0">
              <a:solidFill>
                <a:srgbClr val="59101C"/>
              </a:solidFill>
              <a:latin typeface="Roboto" panose="02000000000000000000" charset="0"/>
              <a:ea typeface="Tahoma" panose="020B0604030504040204" pitchFamily="34" charset="0"/>
              <a:cs typeface="Roboto" panose="02000000000000000000" charset="0"/>
              <a:sym typeface="+mn-ea"/>
            </a:endParaRPr>
          </a:p>
          <a:p>
            <a:pPr indent="0">
              <a:lnSpc>
                <a:spcPct val="120000"/>
              </a:lnSpc>
              <a:buFont typeface="+mj-lt"/>
              <a:buNone/>
            </a:pP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+mn-ea"/>
              </a:rPr>
              <a:t>37 % - сложности в организации процесса, когда основная образовательная деятельность завершается в школах муниципалитета в разное время</a:t>
            </a:r>
          </a:p>
          <a:p>
            <a:pPr>
              <a:lnSpc>
                <a:spcPct val="120000"/>
              </a:lnSpc>
            </a:pP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+mn-ea"/>
              </a:rPr>
              <a:t>15 %  - дефицит времени у педагогов, их высокая загруженность </a:t>
            </a:r>
          </a:p>
          <a:p>
            <a:pPr indent="0">
              <a:lnSpc>
                <a:spcPct val="120000"/>
              </a:lnSpc>
              <a:buFont typeface="+mj-lt"/>
              <a:buNone/>
            </a:pP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+mn-ea"/>
              </a:rPr>
              <a:t>12 % - отмечают высокую загруженность детей</a:t>
            </a:r>
          </a:p>
          <a:p>
            <a:pPr indent="0">
              <a:lnSpc>
                <a:spcPct val="120000"/>
              </a:lnSpc>
              <a:buFont typeface="+mj-lt"/>
              <a:buNone/>
            </a:pP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+mn-ea"/>
              </a:rPr>
              <a:t>10% - удаленность территории от </a:t>
            </a:r>
            <a:r>
              <a:rPr lang="ru-RU" sz="2000" dirty="0" err="1">
                <a:solidFill>
                  <a:schemeClr val="accent5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+mn-ea"/>
              </a:rPr>
              <a:t>УрГПУ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+mn-ea"/>
              </a:rPr>
              <a:t>, сложности с выездом</a:t>
            </a:r>
          </a:p>
          <a:p>
            <a:pPr indent="0">
              <a:lnSpc>
                <a:spcPct val="120000"/>
              </a:lnSpc>
              <a:buFont typeface="+mj-lt"/>
              <a:buNone/>
            </a:pP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+mn-ea"/>
              </a:rPr>
              <a:t>5% - дефицит педагогических кадров</a:t>
            </a:r>
          </a:p>
          <a:p>
            <a:pPr>
              <a:lnSpc>
                <a:spcPct val="120000"/>
              </a:lnSpc>
            </a:pP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+mn-ea"/>
              </a:rPr>
              <a:t>2 %  – низкая  мотивация детей</a:t>
            </a:r>
          </a:p>
          <a:p>
            <a:pPr indent="0">
              <a:lnSpc>
                <a:spcPct val="120000"/>
              </a:lnSpc>
              <a:buFont typeface="+mj-lt"/>
              <a:buNone/>
            </a:pPr>
            <a:r>
              <a:rPr lang="ru-RU" sz="2000" kern="0" dirty="0">
                <a:solidFill>
                  <a:schemeClr val="accent5">
                    <a:lumMod val="75000"/>
                  </a:schemeClr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2% - отсутствие доступного методического обеспечения </a:t>
            </a:r>
          </a:p>
          <a:p>
            <a:pPr indent="0">
              <a:lnSpc>
                <a:spcPct val="120000"/>
              </a:lnSpc>
              <a:buFont typeface="+mj-lt"/>
              <a:buNone/>
            </a:pP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+mn-ea"/>
              </a:rPr>
              <a:t>31% руководителей трудностей не испытывает</a:t>
            </a:r>
          </a:p>
        </p:txBody>
      </p:sp>
    </p:spTree>
    <p:extLst>
      <p:ext uri="{BB962C8B-B14F-4D97-AF65-F5344CB8AC3E}">
        <p14:creationId xmlns:p14="http://schemas.microsoft.com/office/powerpoint/2010/main" val="13014290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1" y="0"/>
            <a:ext cx="12191999" cy="6858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 bwMode="auto">
          <a:xfrm>
            <a:off x="2069432" y="138275"/>
            <a:ext cx="60179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3915"/>
            <a:r>
              <a:rPr lang="ru-RU" sz="2000" b="1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+mn-ea"/>
              </a:rPr>
              <a:t>Классы психолого-педагогической направленности</a:t>
            </a:r>
          </a:p>
          <a:p>
            <a:pPr algn="ctr" defTabSz="843915"/>
            <a:r>
              <a:rPr lang="ru-RU" sz="2000" b="1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+mn-ea"/>
              </a:rPr>
              <a:t>2023 – 2024 учебный год</a:t>
            </a:r>
            <a:endParaRPr lang="ru-RU" sz="2000" b="1" dirty="0">
              <a:solidFill>
                <a:srgbClr val="00206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ctr">
              <a:defRPr/>
            </a:pPr>
            <a:endParaRPr lang="ru-RU" sz="3000" b="1" cap="all" dirty="0">
              <a:solidFill>
                <a:srgbClr val="2C30A1"/>
              </a:solidFill>
              <a:latin typeface="Roboto"/>
              <a:ea typeface="Roboto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 bwMode="auto">
          <a:xfrm>
            <a:off x="11839244" y="6550222"/>
            <a:ext cx="2696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rgbClr val="2C30A1"/>
                </a:solidFill>
              </a:rPr>
              <a:t>3</a:t>
            </a:r>
            <a:endParaRPr dirty="0"/>
          </a:p>
        </p:txBody>
      </p:sp>
      <p:pic>
        <p:nvPicPr>
          <p:cNvPr id="1920006592" name="Рисунок 192000659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896224" y="334194"/>
            <a:ext cx="1925024" cy="628382"/>
          </a:xfrm>
          <a:prstGeom prst="rect">
            <a:avLst/>
          </a:prstGeom>
        </p:spPr>
      </p:pic>
      <p:pic>
        <p:nvPicPr>
          <p:cNvPr id="67614649" name="Рисунок 67614648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0156836" y="290368"/>
            <a:ext cx="1817220" cy="586571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8066125-514E-8E84-F4BA-F2C255006CEE}"/>
              </a:ext>
            </a:extLst>
          </p:cNvPr>
          <p:cNvSpPr/>
          <p:nvPr/>
        </p:nvSpPr>
        <p:spPr>
          <a:xfrm>
            <a:off x="2938073" y="1615604"/>
            <a:ext cx="6226646" cy="480759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B557074-EA1A-07D8-4EAC-3F3AC2B9CB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405" y="1811522"/>
            <a:ext cx="4443183" cy="4443183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6E62E86-7343-8C49-024F-04D15F8ABFA7}"/>
              </a:ext>
            </a:extLst>
          </p:cNvPr>
          <p:cNvSpPr/>
          <p:nvPr/>
        </p:nvSpPr>
        <p:spPr>
          <a:xfrm>
            <a:off x="395220" y="2239562"/>
            <a:ext cx="3537679" cy="115424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35 </a:t>
            </a:r>
          </a:p>
          <a:p>
            <a:r>
              <a:rPr lang="ru-RU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муниципалитетов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FADA184-745D-247C-2247-41E416388840}"/>
              </a:ext>
            </a:extLst>
          </p:cNvPr>
          <p:cNvSpPr/>
          <p:nvPr/>
        </p:nvSpPr>
        <p:spPr bwMode="auto">
          <a:xfrm>
            <a:off x="8243006" y="2273057"/>
            <a:ext cx="3537679" cy="115424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145 </a:t>
            </a:r>
          </a:p>
          <a:p>
            <a:pPr algn="ctr"/>
            <a:r>
              <a:rPr lang="ru-RU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класса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A4E493D-70FD-A3A4-1A77-359A13E727B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92820" y="1570923"/>
            <a:ext cx="1337278" cy="1337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49760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1" y="0"/>
            <a:ext cx="12191999" cy="6858000"/>
          </a:xfrm>
          <a:prstGeom prst="rect">
            <a:avLst/>
          </a:prstGeom>
        </p:spPr>
      </p:pic>
      <p:pic>
        <p:nvPicPr>
          <p:cNvPr id="1920006592" name="Рисунок 192000659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896224" y="334194"/>
            <a:ext cx="1925024" cy="628382"/>
          </a:xfrm>
          <a:prstGeom prst="rect">
            <a:avLst/>
          </a:prstGeom>
        </p:spPr>
      </p:pic>
      <p:pic>
        <p:nvPicPr>
          <p:cNvPr id="67614649" name="Рисунок 67614648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0156836" y="290368"/>
            <a:ext cx="1817220" cy="58657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108E846-A03E-2987-2D18-95A7DE7868D2}"/>
              </a:ext>
            </a:extLst>
          </p:cNvPr>
          <p:cNvSpPr txBox="1"/>
          <p:nvPr/>
        </p:nvSpPr>
        <p:spPr bwMode="auto">
          <a:xfrm>
            <a:off x="11839244" y="655022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1400" b="1" dirty="0">
                <a:solidFill>
                  <a:srgbClr val="2C30A1"/>
                </a:solidFill>
              </a:rPr>
              <a:t>32</a:t>
            </a:r>
            <a:endParaRPr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77968C7-6938-4AF5-1002-C0F461ED2E54}"/>
              </a:ext>
            </a:extLst>
          </p:cNvPr>
          <p:cNvSpPr txBox="1"/>
          <p:nvPr/>
        </p:nvSpPr>
        <p:spPr bwMode="auto">
          <a:xfrm>
            <a:off x="1880514" y="296353"/>
            <a:ext cx="6184194" cy="731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3915">
              <a:lnSpc>
                <a:spcPct val="120000"/>
              </a:lnSpc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Roboto" panose="02000000000000000000" charset="0"/>
                <a:ea typeface="Tahoma" panose="020B0604030504040204" pitchFamily="34" charset="0"/>
                <a:cs typeface="Roboto" panose="02000000000000000000" charset="0"/>
                <a:sym typeface="+mn-ea"/>
              </a:rPr>
              <a:t>Анкетирование руководителей и заместителей руководителей образовательных организаций</a:t>
            </a: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E6279617-3100-3D83-0069-4ED7EE1F1F39}"/>
              </a:ext>
            </a:extLst>
          </p:cNvPr>
          <p:cNvSpPr/>
          <p:nvPr/>
        </p:nvSpPr>
        <p:spPr>
          <a:xfrm>
            <a:off x="959370" y="1711657"/>
            <a:ext cx="809469" cy="73173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3</a:t>
            </a:r>
            <a:endParaRPr lang="ru-RU" sz="4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E5B6EF5-DD74-447F-A81F-24DB5FBBBD88}"/>
              </a:ext>
            </a:extLst>
          </p:cNvPr>
          <p:cNvSpPr txBox="1"/>
          <p:nvPr/>
        </p:nvSpPr>
        <p:spPr>
          <a:xfrm>
            <a:off x="1880514" y="1709409"/>
            <a:ext cx="9227198" cy="5511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>
              <a:lnSpc>
                <a:spcPct val="110000"/>
              </a:lnSpc>
              <a:buFont typeface="+mj-lt"/>
              <a:buNone/>
            </a:pP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+mn-ea"/>
              </a:rPr>
              <a:t>Какая помощь, поддержка, сопровождение Вам необходимы для более качественной реализации деятельности психолого-педагогических классов?</a:t>
            </a:r>
          </a:p>
          <a:p>
            <a:pPr indent="0">
              <a:lnSpc>
                <a:spcPct val="110000"/>
              </a:lnSpc>
              <a:buFont typeface="+mj-lt"/>
              <a:buNone/>
            </a:pPr>
            <a:endParaRPr lang="ru-RU" sz="2000" dirty="0">
              <a:solidFill>
                <a:schemeClr val="accent5">
                  <a:lumMod val="50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  <a:sym typeface="+mn-ea"/>
            </a:endParaRPr>
          </a:p>
          <a:p>
            <a:pPr indent="0">
              <a:lnSpc>
                <a:spcPct val="110000"/>
              </a:lnSpc>
              <a:buFont typeface="+mj-lt"/>
              <a:buNone/>
            </a:pP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+mn-ea"/>
              </a:rPr>
              <a:t>11 % -  взаимодействие с педагогами </a:t>
            </a:r>
            <a:r>
              <a:rPr lang="ru-RU" sz="2000" dirty="0" err="1">
                <a:solidFill>
                  <a:schemeClr val="accent5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+mn-ea"/>
              </a:rPr>
              <a:t>УрГПУ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+mn-ea"/>
              </a:rPr>
              <a:t> (выездные мероприятия на площадках школ)</a:t>
            </a:r>
          </a:p>
          <a:p>
            <a:pPr>
              <a:lnSpc>
                <a:spcPct val="110000"/>
              </a:lnSpc>
            </a:pPr>
            <a:r>
              <a:rPr lang="ru-RU" sz="2000" kern="0" dirty="0">
                <a:solidFill>
                  <a:schemeClr val="accent5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6</a:t>
            </a:r>
            <a:r>
              <a:rPr lang="ru-RU" sz="2000" kern="0" dirty="0">
                <a:solidFill>
                  <a:schemeClr val="accent5">
                    <a:lumMod val="75000"/>
                  </a:schemeClr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% - организация мероприятий для обучающихся ППК на площадке </a:t>
            </a:r>
            <a:r>
              <a:rPr lang="ru-RU" sz="2000" kern="0" dirty="0" err="1">
                <a:solidFill>
                  <a:schemeClr val="accent5">
                    <a:lumMod val="75000"/>
                  </a:schemeClr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УрГПУ</a:t>
            </a:r>
            <a:r>
              <a:rPr lang="ru-RU" sz="2000" kern="0" dirty="0">
                <a:solidFill>
                  <a:schemeClr val="accent5">
                    <a:lumMod val="75000"/>
                  </a:schemeClr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 </a:t>
            </a:r>
            <a:endParaRPr lang="ru-RU" sz="2000" dirty="0">
              <a:solidFill>
                <a:schemeClr val="accent5">
                  <a:lumMod val="7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  <a:sym typeface="+mn-ea"/>
            </a:endParaRPr>
          </a:p>
          <a:p>
            <a:pPr indent="0">
              <a:lnSpc>
                <a:spcPct val="110000"/>
              </a:lnSpc>
              <a:buFont typeface="+mj-lt"/>
              <a:buNone/>
            </a:pP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+mn-ea"/>
              </a:rPr>
              <a:t>7 % - проведение семинаров по обмену опытом</a:t>
            </a:r>
          </a:p>
          <a:p>
            <a:pPr indent="0">
              <a:lnSpc>
                <a:spcPct val="110000"/>
              </a:lnSpc>
              <a:buFont typeface="+mj-lt"/>
              <a:buNone/>
            </a:pP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+mn-ea"/>
              </a:rPr>
              <a:t>5% - организация онлайн мероприятий для обучающихся</a:t>
            </a:r>
          </a:p>
          <a:p>
            <a:pPr indent="0">
              <a:lnSpc>
                <a:spcPct val="110000"/>
              </a:lnSpc>
              <a:buFont typeface="+mj-lt"/>
              <a:buNone/>
            </a:pP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+mn-ea"/>
              </a:rPr>
              <a:t>4 % - дополнительные баллы при поступлении в </a:t>
            </a:r>
            <a:r>
              <a:rPr lang="ru-RU" sz="2000" dirty="0" err="1">
                <a:solidFill>
                  <a:schemeClr val="accent5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+mn-ea"/>
              </a:rPr>
              <a:t>УрГПУ</a:t>
            </a:r>
            <a:endParaRPr lang="ru-RU" sz="2000" dirty="0">
              <a:solidFill>
                <a:schemeClr val="accent5">
                  <a:lumMod val="7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ru-RU" sz="2000" kern="0" dirty="0">
                <a:solidFill>
                  <a:schemeClr val="accent5">
                    <a:lumMod val="75000"/>
                  </a:schemeClr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3% - поддержка Управления образования</a:t>
            </a:r>
          </a:p>
          <a:p>
            <a:pPr indent="0">
              <a:lnSpc>
                <a:spcPct val="110000"/>
              </a:lnSpc>
              <a:buFont typeface="+mj-lt"/>
              <a:buNone/>
            </a:pPr>
            <a:r>
              <a:rPr lang="ru-RU" sz="2000" kern="0" dirty="0">
                <a:solidFill>
                  <a:schemeClr val="accent5">
                    <a:lumMod val="75000"/>
                  </a:schemeClr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2% - выход обучающихся психолого-педагогического класса в другие школы </a:t>
            </a:r>
          </a:p>
          <a:p>
            <a:pPr indent="0">
              <a:lnSpc>
                <a:spcPct val="110000"/>
              </a:lnSpc>
              <a:buFont typeface="+mj-lt"/>
              <a:buNone/>
            </a:pP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+mn-ea"/>
              </a:rPr>
              <a:t>63 %  - поддержки и сопровождения достаточно для качественной реализации деятельности психолого-педагогических классов</a:t>
            </a:r>
          </a:p>
          <a:p>
            <a:pPr indent="0">
              <a:lnSpc>
                <a:spcPct val="120000"/>
              </a:lnSpc>
              <a:buFont typeface="+mj-lt"/>
              <a:buNone/>
            </a:pPr>
            <a:endParaRPr lang="ru-RU" sz="2000" dirty="0">
              <a:solidFill>
                <a:schemeClr val="accent5">
                  <a:lumMod val="7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0940632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1" y="0"/>
            <a:ext cx="12191999" cy="6858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 bwMode="auto">
          <a:xfrm>
            <a:off x="2585592" y="290368"/>
            <a:ext cx="48964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3915"/>
            <a:r>
              <a:rPr lang="ru-RU" sz="2000" b="1" dirty="0">
                <a:solidFill>
                  <a:srgbClr val="002060"/>
                </a:solidFill>
                <a:latin typeface="Roboto" panose="02000000000000000000" charset="0"/>
                <a:ea typeface="Tahoma" panose="020B0604030504040204" pitchFamily="34" charset="0"/>
                <a:cs typeface="Roboto" panose="02000000000000000000" charset="0"/>
                <a:sym typeface="+mn-ea"/>
              </a:rPr>
              <a:t>Анкетирование обучающихся психолого-педагогических классов</a:t>
            </a:r>
          </a:p>
        </p:txBody>
      </p:sp>
      <p:pic>
        <p:nvPicPr>
          <p:cNvPr id="1920006592" name="Рисунок 192000659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896224" y="334194"/>
            <a:ext cx="1925024" cy="628382"/>
          </a:xfrm>
          <a:prstGeom prst="rect">
            <a:avLst/>
          </a:prstGeom>
        </p:spPr>
      </p:pic>
      <p:pic>
        <p:nvPicPr>
          <p:cNvPr id="67614649" name="Рисунок 67614648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0156836" y="290368"/>
            <a:ext cx="1817220" cy="58657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108E846-A03E-2987-2D18-95A7DE7868D2}"/>
              </a:ext>
            </a:extLst>
          </p:cNvPr>
          <p:cNvSpPr txBox="1"/>
          <p:nvPr/>
        </p:nvSpPr>
        <p:spPr bwMode="auto">
          <a:xfrm>
            <a:off x="11839244" y="655022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1400" b="1" dirty="0">
                <a:solidFill>
                  <a:srgbClr val="2C30A1"/>
                </a:solidFill>
              </a:rPr>
              <a:t>33</a:t>
            </a:r>
            <a:endParaRPr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10A9B62-52DE-6DF3-2CF8-D8CB4C549D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8386" y="3828666"/>
            <a:ext cx="4564499" cy="2738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Текстовое поле 3">
            <a:extLst>
              <a:ext uri="{FF2B5EF4-FFF2-40B4-BE49-F238E27FC236}">
                <a16:creationId xmlns:a16="http://schemas.microsoft.com/office/drawing/2014/main" id="{DBAD4A01-33DE-B65C-EBA1-4DD1B7111190}"/>
              </a:ext>
            </a:extLst>
          </p:cNvPr>
          <p:cNvSpPr txBox="1"/>
          <p:nvPr/>
        </p:nvSpPr>
        <p:spPr>
          <a:xfrm>
            <a:off x="1424171" y="2267030"/>
            <a:ext cx="10058296" cy="964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+mn-ea"/>
              </a:rPr>
              <a:t>В анкетировании участие 276 обучающихся психолого-педагогических классов из 23 муниципалитетов</a:t>
            </a:r>
            <a:r>
              <a:rPr lang="en-US" sz="2000" dirty="0">
                <a:solidFill>
                  <a:schemeClr val="accent5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+mn-ea"/>
              </a:rPr>
              <a:t> C</a:t>
            </a:r>
            <a:r>
              <a:rPr lang="ru-RU" sz="2000" dirty="0" err="1">
                <a:solidFill>
                  <a:schemeClr val="accent5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+mn-ea"/>
              </a:rPr>
              <a:t>вердловской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+mn-ea"/>
              </a:rPr>
              <a:t>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126536902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 bwMode="auto">
          <a:xfrm>
            <a:off x="2585592" y="290368"/>
            <a:ext cx="48964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3915"/>
            <a:r>
              <a:rPr lang="ru-RU" sz="2000" b="1" dirty="0">
                <a:solidFill>
                  <a:srgbClr val="002060"/>
                </a:solidFill>
                <a:latin typeface="Roboto" panose="02000000000000000000" charset="0"/>
                <a:ea typeface="Tahoma" panose="020B0604030504040204" pitchFamily="34" charset="0"/>
                <a:cs typeface="Roboto" panose="02000000000000000000" charset="0"/>
                <a:sym typeface="+mn-ea"/>
              </a:rPr>
              <a:t>Анкетирование обучающихся психолого-педагогических классов</a:t>
            </a:r>
          </a:p>
        </p:txBody>
      </p:sp>
      <p:pic>
        <p:nvPicPr>
          <p:cNvPr id="1920006592" name="Рисунок 192000659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896224" y="334194"/>
            <a:ext cx="1925024" cy="628382"/>
          </a:xfrm>
          <a:prstGeom prst="rect">
            <a:avLst/>
          </a:prstGeom>
        </p:spPr>
      </p:pic>
      <p:pic>
        <p:nvPicPr>
          <p:cNvPr id="67614649" name="Рисунок 67614648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0156836" y="290368"/>
            <a:ext cx="1817220" cy="58657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108E846-A03E-2987-2D18-95A7DE7868D2}"/>
              </a:ext>
            </a:extLst>
          </p:cNvPr>
          <p:cNvSpPr txBox="1"/>
          <p:nvPr/>
        </p:nvSpPr>
        <p:spPr bwMode="auto">
          <a:xfrm>
            <a:off x="11839244" y="655022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1400" b="1" dirty="0">
                <a:solidFill>
                  <a:srgbClr val="2C30A1"/>
                </a:solidFill>
              </a:rPr>
              <a:t>34</a:t>
            </a:r>
            <a:endParaRPr dirty="0"/>
          </a:p>
        </p:txBody>
      </p:sp>
      <p:sp>
        <p:nvSpPr>
          <p:cNvPr id="6" name="Текстовое поле 3">
            <a:extLst>
              <a:ext uri="{FF2B5EF4-FFF2-40B4-BE49-F238E27FC236}">
                <a16:creationId xmlns:a16="http://schemas.microsoft.com/office/drawing/2014/main" id="{E5D81608-8E33-5D51-4610-27FB0E1CFAE3}"/>
              </a:ext>
            </a:extLst>
          </p:cNvPr>
          <p:cNvSpPr txBox="1"/>
          <p:nvPr/>
        </p:nvSpPr>
        <p:spPr>
          <a:xfrm>
            <a:off x="406704" y="1623233"/>
            <a:ext cx="11432540" cy="5234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Roboto" panose="02000000000000000000" charset="0"/>
                <a:ea typeface="Tahoma" panose="020B0604030504040204" pitchFamily="34" charset="0"/>
                <a:cs typeface="Roboto" panose="02000000000000000000" charset="0"/>
                <a:sym typeface="+mn-ea"/>
              </a:rPr>
              <a:t>Вопросы для анкетирования:</a:t>
            </a:r>
            <a:endParaRPr lang="en-US" sz="2000" dirty="0">
              <a:solidFill>
                <a:schemeClr val="accent5">
                  <a:lumMod val="75000"/>
                </a:schemeClr>
              </a:solidFill>
              <a:latin typeface="Roboto" panose="02000000000000000000" charset="0"/>
              <a:ea typeface="Tahoma" panose="020B0604030504040204" pitchFamily="34" charset="0"/>
              <a:cs typeface="Roboto" panose="02000000000000000000" charset="0"/>
              <a:sym typeface="+mn-ea"/>
            </a:endParaRP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Roboto" panose="02000000000000000000" charset="0"/>
                <a:ea typeface="Tahoma" panose="020B0604030504040204" pitchFamily="34" charset="0"/>
                <a:cs typeface="Roboto" panose="02000000000000000000" charset="0"/>
                <a:sym typeface="+mn-ea"/>
              </a:rPr>
              <a:t>Муниципалитет, организация, где организован психолого-педагогический класс</a:t>
            </a: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Roboto" panose="02000000000000000000" charset="0"/>
                <a:ea typeface="Tahoma" panose="020B0604030504040204" pitchFamily="34" charset="0"/>
                <a:cs typeface="Roboto" panose="02000000000000000000" charset="0"/>
                <a:sym typeface="+mn-ea"/>
              </a:rPr>
              <a:t>Класс, в котором обучались в этом учебном году</a:t>
            </a: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Roboto" panose="02000000000000000000" charset="0"/>
                <a:ea typeface="Tahoma" panose="020B0604030504040204" pitchFamily="34" charset="0"/>
                <a:cs typeface="Roboto" panose="02000000000000000000" charset="0"/>
                <a:sym typeface="+mn-ea"/>
              </a:rPr>
              <a:t>Почему Вы решили обучаться в психолого-педагогическом классе?</a:t>
            </a: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Roboto" panose="02000000000000000000" charset="0"/>
                <a:ea typeface="Tahoma" panose="020B0604030504040204" pitchFamily="34" charset="0"/>
                <a:cs typeface="Roboto" panose="02000000000000000000" charset="0"/>
                <a:sym typeface="+mn-ea"/>
              </a:rPr>
              <a:t>Удовлетворены ли Вы обучением в психолого-педагогическом классе:</a:t>
            </a: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Roboto" panose="02000000000000000000" charset="0"/>
                <a:ea typeface="Tahoma" panose="020B0604030504040204" pitchFamily="34" charset="0"/>
                <a:cs typeface="Roboto" panose="02000000000000000000" charset="0"/>
                <a:sym typeface="+mn-ea"/>
              </a:rPr>
              <a:t>полностью удовлетворен</a:t>
            </a: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Roboto" panose="02000000000000000000" charset="0"/>
                <a:ea typeface="Tahoma" panose="020B0604030504040204" pitchFamily="34" charset="0"/>
                <a:cs typeface="Roboto" panose="02000000000000000000" charset="0"/>
                <a:sym typeface="+mn-ea"/>
              </a:rPr>
              <a:t>частично удовлетворен</a:t>
            </a: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Roboto" panose="02000000000000000000" charset="0"/>
                <a:ea typeface="Tahoma" panose="020B0604030504040204" pitchFamily="34" charset="0"/>
                <a:cs typeface="Roboto" panose="02000000000000000000" charset="0"/>
                <a:sym typeface="+mn-ea"/>
              </a:rPr>
              <a:t>не удовлетворен</a:t>
            </a: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Roboto" panose="02000000000000000000" charset="0"/>
                <a:ea typeface="Tahoma" panose="020B0604030504040204" pitchFamily="34" charset="0"/>
                <a:cs typeface="Roboto" panose="02000000000000000000" charset="0"/>
                <a:sym typeface="+mn-ea"/>
              </a:rPr>
              <a:t>затрудняюсь ответить</a:t>
            </a:r>
          </a:p>
          <a:p>
            <a:pPr marL="342900" indent="-342900">
              <a:lnSpc>
                <a:spcPct val="120000"/>
              </a:lnSpc>
              <a:buFont typeface="+mj-lt"/>
              <a:buNone/>
            </a:pP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Roboto" panose="02000000000000000000" charset="0"/>
                <a:ea typeface="Tahoma" panose="020B0604030504040204" pitchFamily="34" charset="0"/>
                <a:cs typeface="Roboto" panose="02000000000000000000" charset="0"/>
                <a:sym typeface="+mn-ea"/>
              </a:rPr>
              <a:t>5. Каких результатов Вы достигли при обучении в психолого-педагогическом классе? </a:t>
            </a:r>
            <a:endParaRPr lang="en-US" sz="2000" dirty="0">
              <a:solidFill>
                <a:schemeClr val="accent5">
                  <a:lumMod val="75000"/>
                </a:schemeClr>
              </a:solidFill>
              <a:latin typeface="Roboto" panose="02000000000000000000" charset="0"/>
              <a:ea typeface="Tahoma" panose="020B0604030504040204" pitchFamily="34" charset="0"/>
              <a:cs typeface="Roboto" panose="02000000000000000000" charset="0"/>
              <a:sym typeface="+mn-ea"/>
            </a:endParaRPr>
          </a:p>
          <a:p>
            <a:pPr marL="342900" indent="-342900">
              <a:lnSpc>
                <a:spcPct val="120000"/>
              </a:lnSpc>
              <a:buFont typeface="+mj-lt"/>
              <a:buNone/>
            </a:pP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Roboto" panose="02000000000000000000" charset="0"/>
                <a:ea typeface="Tahoma" panose="020B0604030504040204" pitchFamily="34" charset="0"/>
                <a:cs typeface="Roboto" panose="02000000000000000000" charset="0"/>
                <a:sym typeface="+mn-ea"/>
              </a:rPr>
              <a:t>Чем полезно обучение в психолого-педагогическом классе? </a:t>
            </a:r>
          </a:p>
          <a:p>
            <a:pPr indent="0">
              <a:lnSpc>
                <a:spcPct val="120000"/>
              </a:lnSpc>
              <a:buFont typeface="+mj-lt"/>
              <a:buNone/>
            </a:pP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Roboto" panose="02000000000000000000" charset="0"/>
                <a:ea typeface="Tahoma" panose="020B0604030504040204" pitchFamily="34" charset="0"/>
                <a:cs typeface="Roboto" panose="02000000000000000000" charset="0"/>
                <a:sym typeface="+mn-ea"/>
              </a:rPr>
              <a:t>6. Какие события в психолого-педагогическом классе для Вас наиболее значимы? </a:t>
            </a:r>
          </a:p>
          <a:p>
            <a:pPr indent="0">
              <a:lnSpc>
                <a:spcPct val="120000"/>
              </a:lnSpc>
              <a:buFont typeface="+mj-lt"/>
              <a:buNone/>
            </a:pP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Roboto" panose="02000000000000000000" charset="0"/>
                <a:ea typeface="Tahoma" panose="020B0604030504040204" pitchFamily="34" charset="0"/>
                <a:cs typeface="Roboto" panose="02000000000000000000" charset="0"/>
                <a:sym typeface="+mn-ea"/>
              </a:rPr>
              <a:t>7. Планируете ли Вы поступать в педагогический вуз или колледж?</a:t>
            </a:r>
          </a:p>
          <a:p>
            <a:pPr indent="0">
              <a:lnSpc>
                <a:spcPct val="120000"/>
              </a:lnSpc>
              <a:buFont typeface="+mj-lt"/>
              <a:buNone/>
            </a:pP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Roboto" panose="02000000000000000000" charset="0"/>
                <a:ea typeface="Tahoma" panose="020B0604030504040204" pitchFamily="34" charset="0"/>
                <a:cs typeface="Roboto" panose="02000000000000000000" charset="0"/>
                <a:sym typeface="+mn-ea"/>
              </a:rPr>
              <a:t>8. Ваши пожелания и рекомендации</a:t>
            </a:r>
          </a:p>
        </p:txBody>
      </p:sp>
    </p:spTree>
    <p:extLst>
      <p:ext uri="{BB962C8B-B14F-4D97-AF65-F5344CB8AC3E}">
        <p14:creationId xmlns:p14="http://schemas.microsoft.com/office/powerpoint/2010/main" val="144370474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1920006592" name="Рисунок 192000659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896224" y="334194"/>
            <a:ext cx="1925024" cy="628382"/>
          </a:xfrm>
          <a:prstGeom prst="rect">
            <a:avLst/>
          </a:prstGeom>
        </p:spPr>
      </p:pic>
      <p:pic>
        <p:nvPicPr>
          <p:cNvPr id="67614649" name="Рисунок 67614648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0156836" y="290368"/>
            <a:ext cx="1817220" cy="58657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108E846-A03E-2987-2D18-95A7DE7868D2}"/>
              </a:ext>
            </a:extLst>
          </p:cNvPr>
          <p:cNvSpPr txBox="1"/>
          <p:nvPr/>
        </p:nvSpPr>
        <p:spPr bwMode="auto">
          <a:xfrm>
            <a:off x="11839244" y="655022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1400" b="1" dirty="0">
                <a:solidFill>
                  <a:srgbClr val="2C30A1"/>
                </a:solidFill>
              </a:rPr>
              <a:t>35</a:t>
            </a:r>
            <a:endParaRPr dirty="0"/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E6279617-3100-3D83-0069-4ED7EE1F1F39}"/>
              </a:ext>
            </a:extLst>
          </p:cNvPr>
          <p:cNvSpPr/>
          <p:nvPr/>
        </p:nvSpPr>
        <p:spPr>
          <a:xfrm>
            <a:off x="959370" y="1711657"/>
            <a:ext cx="809469" cy="73173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1</a:t>
            </a:r>
            <a:endParaRPr lang="ru-RU" sz="4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E5B6EF5-DD74-447F-A81F-24DB5FBBBD88}"/>
              </a:ext>
            </a:extLst>
          </p:cNvPr>
          <p:cNvSpPr txBox="1"/>
          <p:nvPr/>
        </p:nvSpPr>
        <p:spPr>
          <a:xfrm>
            <a:off x="1910494" y="1714435"/>
            <a:ext cx="9766843" cy="44576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>
              <a:lnSpc>
                <a:spcPct val="130000"/>
              </a:lnSpc>
              <a:buFont typeface="+mj-lt"/>
              <a:buNone/>
            </a:pPr>
            <a:r>
              <a:rPr lang="ru-RU" sz="2000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+mn-ea"/>
              </a:rPr>
              <a:t>Почему Вы решили обучаться в психолого-педагогическом классе?</a:t>
            </a:r>
          </a:p>
          <a:p>
            <a:pPr indent="0">
              <a:lnSpc>
                <a:spcPct val="130000"/>
              </a:lnSpc>
              <a:buFont typeface="+mj-lt"/>
              <a:buNone/>
            </a:pPr>
            <a:endParaRPr lang="ru-RU" sz="2000" dirty="0">
              <a:solidFill>
                <a:srgbClr val="00206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+mn-ea"/>
              </a:rPr>
              <a:t>35 % - возможность профессионального самоопределения</a:t>
            </a:r>
          </a:p>
          <a:p>
            <a:pPr indent="0">
              <a:lnSpc>
                <a:spcPct val="130000"/>
              </a:lnSpc>
              <a:buFont typeface="+mj-lt"/>
              <a:buNone/>
            </a:pP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+mn-ea"/>
              </a:rPr>
              <a:t>23 % - возможность личностного роста, формирования гибких навыков, получения нового опыта</a:t>
            </a:r>
          </a:p>
          <a:p>
            <a:pPr>
              <a:lnSpc>
                <a:spcPct val="130000"/>
              </a:lnSpc>
            </a:pP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+mn-ea"/>
              </a:rPr>
              <a:t>18% - подготовка к будущей профессиональной деятельности</a:t>
            </a:r>
          </a:p>
          <a:p>
            <a:pPr indent="0">
              <a:lnSpc>
                <a:spcPct val="130000"/>
              </a:lnSpc>
              <a:buFont typeface="+mj-lt"/>
              <a:buNone/>
            </a:pP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+mn-ea"/>
              </a:rPr>
              <a:t>11 %  - интерес</a:t>
            </a:r>
          </a:p>
          <a:p>
            <a:pPr indent="0">
              <a:lnSpc>
                <a:spcPct val="130000"/>
              </a:lnSpc>
              <a:buFont typeface="+mj-lt"/>
              <a:buNone/>
            </a:pP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+mn-ea"/>
              </a:rPr>
              <a:t>4 %  -  рекомендации других людей</a:t>
            </a:r>
          </a:p>
          <a:p>
            <a:pPr indent="0">
              <a:lnSpc>
                <a:spcPct val="130000"/>
              </a:lnSpc>
              <a:buFont typeface="+mj-lt"/>
              <a:buNone/>
            </a:pP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+mn-ea"/>
              </a:rPr>
              <a:t>4 % -  случайный выбор</a:t>
            </a:r>
          </a:p>
          <a:p>
            <a:pPr indent="0">
              <a:lnSpc>
                <a:spcPct val="130000"/>
              </a:lnSpc>
              <a:buFont typeface="+mj-lt"/>
              <a:buNone/>
            </a:pP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+mn-ea"/>
              </a:rPr>
              <a:t>3% - 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навязанный  выбор </a:t>
            </a:r>
            <a:endParaRPr lang="ru-RU" sz="2000" dirty="0">
              <a:solidFill>
                <a:schemeClr val="accent5">
                  <a:lumMod val="7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  <a:sym typeface="+mn-ea"/>
            </a:endParaRPr>
          </a:p>
          <a:p>
            <a:pPr indent="0">
              <a:lnSpc>
                <a:spcPct val="130000"/>
              </a:lnSpc>
              <a:buFont typeface="+mj-lt"/>
              <a:buNone/>
            </a:pP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+mn-ea"/>
              </a:rPr>
              <a:t>2 %  - углубленное изучение отдельных предметов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683888-DA64-990F-C93B-CD822200B1E6}"/>
              </a:ext>
            </a:extLst>
          </p:cNvPr>
          <p:cNvSpPr txBox="1"/>
          <p:nvPr/>
        </p:nvSpPr>
        <p:spPr bwMode="auto">
          <a:xfrm>
            <a:off x="2585592" y="290368"/>
            <a:ext cx="48964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3915"/>
            <a:r>
              <a:rPr lang="ru-RU" sz="2000" b="1" dirty="0">
                <a:solidFill>
                  <a:srgbClr val="002060"/>
                </a:solidFill>
                <a:latin typeface="Roboto" panose="02000000000000000000" charset="0"/>
                <a:ea typeface="Tahoma" panose="020B0604030504040204" pitchFamily="34" charset="0"/>
                <a:cs typeface="Roboto" panose="02000000000000000000" charset="0"/>
                <a:sym typeface="+mn-ea"/>
              </a:rPr>
              <a:t>Анкетирование обучающихся психолого-педагогических классов</a:t>
            </a:r>
          </a:p>
        </p:txBody>
      </p:sp>
    </p:spTree>
    <p:extLst>
      <p:ext uri="{BB962C8B-B14F-4D97-AF65-F5344CB8AC3E}">
        <p14:creationId xmlns:p14="http://schemas.microsoft.com/office/powerpoint/2010/main" val="167375102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1920006592" name="Рисунок 192000659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896224" y="334194"/>
            <a:ext cx="1925024" cy="628382"/>
          </a:xfrm>
          <a:prstGeom prst="rect">
            <a:avLst/>
          </a:prstGeom>
        </p:spPr>
      </p:pic>
      <p:pic>
        <p:nvPicPr>
          <p:cNvPr id="67614649" name="Рисунок 67614648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0156836" y="290368"/>
            <a:ext cx="1817220" cy="58657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108E846-A03E-2987-2D18-95A7DE7868D2}"/>
              </a:ext>
            </a:extLst>
          </p:cNvPr>
          <p:cNvSpPr txBox="1"/>
          <p:nvPr/>
        </p:nvSpPr>
        <p:spPr bwMode="auto">
          <a:xfrm>
            <a:off x="11839244" y="655022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1400" b="1" dirty="0">
                <a:solidFill>
                  <a:srgbClr val="2C30A1"/>
                </a:solidFill>
              </a:rPr>
              <a:t>36</a:t>
            </a:r>
            <a:endParaRPr dirty="0"/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E6279617-3100-3D83-0069-4ED7EE1F1F39}"/>
              </a:ext>
            </a:extLst>
          </p:cNvPr>
          <p:cNvSpPr/>
          <p:nvPr/>
        </p:nvSpPr>
        <p:spPr>
          <a:xfrm>
            <a:off x="959370" y="1711657"/>
            <a:ext cx="809469" cy="73173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2</a:t>
            </a:r>
            <a:endParaRPr lang="ru-RU" sz="4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E5B6EF5-DD74-447F-A81F-24DB5FBBBD88}"/>
              </a:ext>
            </a:extLst>
          </p:cNvPr>
          <p:cNvSpPr txBox="1"/>
          <p:nvPr/>
        </p:nvSpPr>
        <p:spPr>
          <a:xfrm>
            <a:off x="1910494" y="1714435"/>
            <a:ext cx="9766843" cy="33701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>
              <a:lnSpc>
                <a:spcPct val="160000"/>
              </a:lnSpc>
              <a:buFont typeface="+mj-lt"/>
              <a:buNone/>
            </a:pPr>
            <a:r>
              <a:rPr lang="ru-RU" sz="2000" dirty="0">
                <a:solidFill>
                  <a:srgbClr val="002060"/>
                </a:solidFill>
                <a:latin typeface="Roboto" panose="02000000000000000000" charset="0"/>
                <a:ea typeface="Tahoma" panose="020B0604030504040204" pitchFamily="34" charset="0"/>
                <a:cs typeface="Roboto" panose="02000000000000000000" charset="0"/>
                <a:sym typeface="+mn-ea"/>
              </a:rPr>
              <a:t>Удовлетворены ли Вы обучением в психолого-педагогическом классе?</a:t>
            </a:r>
          </a:p>
          <a:p>
            <a:pPr indent="0">
              <a:lnSpc>
                <a:spcPct val="160000"/>
              </a:lnSpc>
              <a:buFont typeface="+mj-lt"/>
              <a:buNone/>
            </a:pPr>
            <a:endParaRPr lang="ru-RU" sz="2000" dirty="0">
              <a:solidFill>
                <a:srgbClr val="002060"/>
              </a:solidFill>
              <a:latin typeface="Roboto" panose="02000000000000000000" charset="0"/>
              <a:ea typeface="Tahoma" panose="020B0604030504040204" pitchFamily="34" charset="0"/>
              <a:cs typeface="Roboto" panose="02000000000000000000" charset="0"/>
              <a:sym typeface="+mn-ea"/>
            </a:endParaRPr>
          </a:p>
          <a:p>
            <a:pPr indent="0">
              <a:lnSpc>
                <a:spcPct val="160000"/>
              </a:lnSpc>
              <a:buFont typeface="+mj-lt"/>
              <a:buNone/>
            </a:pPr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Roboto" panose="02000000000000000000" charset="0"/>
                <a:ea typeface="Tahoma" panose="020B0604030504040204" pitchFamily="34" charset="0"/>
                <a:cs typeface="Roboto" panose="02000000000000000000" charset="0"/>
                <a:sym typeface="+mn-ea"/>
              </a:rPr>
              <a:t>78,6% - полностью удовлетворен</a:t>
            </a:r>
          </a:p>
          <a:p>
            <a:pPr indent="0">
              <a:lnSpc>
                <a:spcPct val="160000"/>
              </a:lnSpc>
              <a:buFont typeface="+mj-lt"/>
              <a:buNone/>
            </a:pPr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Roboto" panose="02000000000000000000" charset="0"/>
                <a:ea typeface="Tahoma" panose="020B0604030504040204" pitchFamily="34" charset="0"/>
                <a:cs typeface="Roboto" panose="02000000000000000000" charset="0"/>
                <a:sym typeface="+mn-ea"/>
              </a:rPr>
              <a:t>16,9% -  частично удовлетворен</a:t>
            </a:r>
          </a:p>
          <a:p>
            <a:pPr indent="0">
              <a:lnSpc>
                <a:spcPct val="160000"/>
              </a:lnSpc>
              <a:buFont typeface="+mj-lt"/>
              <a:buNone/>
            </a:pPr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Roboto" panose="02000000000000000000" charset="0"/>
                <a:ea typeface="Tahoma" panose="020B0604030504040204" pitchFamily="34" charset="0"/>
                <a:cs typeface="Roboto" panose="02000000000000000000" charset="0"/>
                <a:sym typeface="+mn-ea"/>
              </a:rPr>
              <a:t>3,5% - затрудняюсь ответить</a:t>
            </a:r>
          </a:p>
          <a:p>
            <a:pPr indent="0">
              <a:lnSpc>
                <a:spcPct val="160000"/>
              </a:lnSpc>
              <a:buFont typeface="+mj-lt"/>
              <a:buNone/>
            </a:pPr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Roboto" panose="02000000000000000000" charset="0"/>
                <a:ea typeface="Tahoma" panose="020B0604030504040204" pitchFamily="34" charset="0"/>
                <a:cs typeface="Roboto" panose="02000000000000000000" charset="0"/>
                <a:sym typeface="+mn-ea"/>
              </a:rPr>
              <a:t>1% -  не удовлетворен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683888-DA64-990F-C93B-CD822200B1E6}"/>
              </a:ext>
            </a:extLst>
          </p:cNvPr>
          <p:cNvSpPr txBox="1"/>
          <p:nvPr/>
        </p:nvSpPr>
        <p:spPr bwMode="auto">
          <a:xfrm>
            <a:off x="2585592" y="290368"/>
            <a:ext cx="48964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3915"/>
            <a:r>
              <a:rPr lang="ru-RU" sz="2000" b="1" dirty="0">
                <a:solidFill>
                  <a:srgbClr val="002060"/>
                </a:solidFill>
                <a:latin typeface="Roboto" panose="02000000000000000000" charset="0"/>
                <a:ea typeface="Tahoma" panose="020B0604030504040204" pitchFamily="34" charset="0"/>
                <a:cs typeface="Roboto" panose="02000000000000000000" charset="0"/>
                <a:sym typeface="+mn-ea"/>
              </a:rPr>
              <a:t>Анкетирование обучающихся психолого-педагогических классов</a:t>
            </a:r>
          </a:p>
        </p:txBody>
      </p:sp>
    </p:spTree>
    <p:extLst>
      <p:ext uri="{BB962C8B-B14F-4D97-AF65-F5344CB8AC3E}">
        <p14:creationId xmlns:p14="http://schemas.microsoft.com/office/powerpoint/2010/main" val="19661902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1920006592" name="Рисунок 192000659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896224" y="334194"/>
            <a:ext cx="1925024" cy="628382"/>
          </a:xfrm>
          <a:prstGeom prst="rect">
            <a:avLst/>
          </a:prstGeom>
        </p:spPr>
      </p:pic>
      <p:pic>
        <p:nvPicPr>
          <p:cNvPr id="67614649" name="Рисунок 67614648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0156836" y="290368"/>
            <a:ext cx="1817220" cy="58657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108E846-A03E-2987-2D18-95A7DE7868D2}"/>
              </a:ext>
            </a:extLst>
          </p:cNvPr>
          <p:cNvSpPr txBox="1"/>
          <p:nvPr/>
        </p:nvSpPr>
        <p:spPr bwMode="auto">
          <a:xfrm>
            <a:off x="11839244" y="655022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1400" b="1" dirty="0">
                <a:solidFill>
                  <a:srgbClr val="2C30A1"/>
                </a:solidFill>
              </a:rPr>
              <a:t>3</a:t>
            </a:r>
            <a:r>
              <a:rPr lang="ru-RU" sz="1400" b="1" dirty="0">
                <a:solidFill>
                  <a:srgbClr val="2C30A1"/>
                </a:solidFill>
              </a:rPr>
              <a:t>7</a:t>
            </a:r>
            <a:endParaRPr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683888-DA64-990F-C93B-CD822200B1E6}"/>
              </a:ext>
            </a:extLst>
          </p:cNvPr>
          <p:cNvSpPr txBox="1"/>
          <p:nvPr/>
        </p:nvSpPr>
        <p:spPr bwMode="auto">
          <a:xfrm>
            <a:off x="2585593" y="383598"/>
            <a:ext cx="48964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3915"/>
            <a:r>
              <a:rPr lang="en-US" sz="2000" b="1" dirty="0">
                <a:solidFill>
                  <a:srgbClr val="002060"/>
                </a:solidFill>
                <a:latin typeface="Roboto" panose="02000000000000000000" charset="0"/>
                <a:ea typeface="Tahoma" panose="020B0604030504040204" pitchFamily="34" charset="0"/>
                <a:cs typeface="Roboto" panose="02000000000000000000" charset="0"/>
                <a:sym typeface="+mn-ea"/>
              </a:rPr>
              <a:t>C</a:t>
            </a:r>
            <a:r>
              <a:rPr lang="ru-RU" sz="2000" b="1" dirty="0" err="1">
                <a:solidFill>
                  <a:srgbClr val="002060"/>
                </a:solidFill>
                <a:latin typeface="Roboto" panose="02000000000000000000" charset="0"/>
                <a:ea typeface="Tahoma" panose="020B0604030504040204" pitchFamily="34" charset="0"/>
                <a:cs typeface="Roboto" panose="02000000000000000000" charset="0"/>
                <a:sym typeface="+mn-ea"/>
              </a:rPr>
              <a:t>лагаемые</a:t>
            </a:r>
            <a:r>
              <a:rPr lang="ru-RU" sz="2000" b="1" dirty="0">
                <a:solidFill>
                  <a:srgbClr val="002060"/>
                </a:solidFill>
                <a:latin typeface="Roboto" panose="02000000000000000000" charset="0"/>
                <a:ea typeface="Tahoma" panose="020B0604030504040204" pitchFamily="34" charset="0"/>
                <a:cs typeface="Roboto" panose="02000000000000000000" charset="0"/>
                <a:sym typeface="+mn-ea"/>
              </a:rPr>
              <a:t> успеха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4C1AE86-EC46-0660-6A28-6A4E28AA74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64104" y="1368622"/>
            <a:ext cx="5181600" cy="5181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EBA1A731-9674-EE2F-169D-3682228A67D8}"/>
              </a:ext>
            </a:extLst>
          </p:cNvPr>
          <p:cNvSpPr/>
          <p:nvPr/>
        </p:nvSpPr>
        <p:spPr>
          <a:xfrm>
            <a:off x="3427750" y="3965265"/>
            <a:ext cx="7829864" cy="460375"/>
          </a:xfrm>
          <a:prstGeom prst="roundRect">
            <a:avLst/>
          </a:prstGeom>
          <a:solidFill>
            <a:srgbClr val="FEBD19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rgbClr val="59101C"/>
                </a:solidFill>
                <a:latin typeface="Roboto" panose="02000000000000000000" charset="0"/>
                <a:ea typeface="Tahoma" panose="020B0604030504040204" pitchFamily="34" charset="0"/>
                <a:cs typeface="Roboto" panose="02000000000000000000" charset="0"/>
                <a:sym typeface="+mn-ea"/>
              </a:rPr>
              <a:t>Мотивированная проектная команда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8766B01F-8C01-04F1-85F7-7C49B66A333B}"/>
              </a:ext>
            </a:extLst>
          </p:cNvPr>
          <p:cNvSpPr/>
          <p:nvPr/>
        </p:nvSpPr>
        <p:spPr bwMode="auto">
          <a:xfrm>
            <a:off x="2998032" y="4489440"/>
            <a:ext cx="7829864" cy="460375"/>
          </a:xfrm>
          <a:prstGeom prst="roundRect">
            <a:avLst/>
          </a:prstGeom>
          <a:solidFill>
            <a:srgbClr val="FEBD19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rgbClr val="59101C"/>
                </a:solidFill>
                <a:latin typeface="Roboto" panose="02000000000000000000" charset="0"/>
                <a:ea typeface="Tahoma" panose="020B0604030504040204" pitchFamily="34" charset="0"/>
                <a:cs typeface="Roboto" panose="02000000000000000000" charset="0"/>
                <a:sym typeface="+mn-ea"/>
              </a:rPr>
              <a:t>Вовлечение родительского сообщества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4F19EFC5-B8B5-8D52-11D8-668EE60DBE5F}"/>
              </a:ext>
            </a:extLst>
          </p:cNvPr>
          <p:cNvSpPr/>
          <p:nvPr/>
        </p:nvSpPr>
        <p:spPr bwMode="auto">
          <a:xfrm>
            <a:off x="2326972" y="4995656"/>
            <a:ext cx="7829864" cy="460375"/>
          </a:xfrm>
          <a:prstGeom prst="roundRect">
            <a:avLst/>
          </a:prstGeom>
          <a:solidFill>
            <a:srgbClr val="FEBD19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rgbClr val="59101C"/>
                </a:solidFill>
                <a:latin typeface="Roboto" panose="02000000000000000000" charset="0"/>
                <a:ea typeface="Tahoma" panose="020B0604030504040204" pitchFamily="34" charset="0"/>
                <a:cs typeface="Roboto" panose="02000000000000000000" charset="0"/>
                <a:sym typeface="+mn-ea"/>
              </a:rPr>
              <a:t>Институт наставничества</a:t>
            </a:r>
          </a:p>
        </p:txBody>
      </p:sp>
    </p:spTree>
    <p:extLst>
      <p:ext uri="{BB962C8B-B14F-4D97-AF65-F5344CB8AC3E}">
        <p14:creationId xmlns:p14="http://schemas.microsoft.com/office/powerpoint/2010/main" val="225960111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1920006592" name="Рисунок 192000659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896224" y="334194"/>
            <a:ext cx="1925024" cy="628382"/>
          </a:xfrm>
          <a:prstGeom prst="rect">
            <a:avLst/>
          </a:prstGeom>
        </p:spPr>
      </p:pic>
      <p:pic>
        <p:nvPicPr>
          <p:cNvPr id="67614649" name="Рисунок 67614648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0156836" y="290368"/>
            <a:ext cx="1817220" cy="58657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108E846-A03E-2987-2D18-95A7DE7868D2}"/>
              </a:ext>
            </a:extLst>
          </p:cNvPr>
          <p:cNvSpPr txBox="1"/>
          <p:nvPr/>
        </p:nvSpPr>
        <p:spPr bwMode="auto">
          <a:xfrm>
            <a:off x="11839244" y="655022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1400" b="1" dirty="0">
                <a:solidFill>
                  <a:srgbClr val="2C30A1"/>
                </a:solidFill>
              </a:rPr>
              <a:t>3</a:t>
            </a:r>
            <a:r>
              <a:rPr lang="ru-RU" sz="1400" b="1" dirty="0">
                <a:solidFill>
                  <a:srgbClr val="2C30A1"/>
                </a:solidFill>
              </a:rPr>
              <a:t>8</a:t>
            </a:r>
            <a:endParaRPr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683888-DA64-990F-C93B-CD822200B1E6}"/>
              </a:ext>
            </a:extLst>
          </p:cNvPr>
          <p:cNvSpPr txBox="1"/>
          <p:nvPr/>
        </p:nvSpPr>
        <p:spPr bwMode="auto">
          <a:xfrm>
            <a:off x="2555613" y="476829"/>
            <a:ext cx="48964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3915"/>
            <a:r>
              <a:rPr lang="ru-RU" sz="2000" b="1" dirty="0">
                <a:solidFill>
                  <a:srgbClr val="002060"/>
                </a:solidFill>
                <a:latin typeface="Roboto" panose="02000000000000000000" charset="0"/>
                <a:ea typeface="Tahoma" panose="020B0604030504040204" pitchFamily="34" charset="0"/>
                <a:cs typeface="Roboto" panose="02000000000000000000" charset="0"/>
                <a:sym typeface="+mn-ea"/>
              </a:rPr>
              <a:t>Зачетная книжка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60B1EA6-04C4-10A9-E6A6-91999F721327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48778" b="53252"/>
          <a:stretch>
            <a:fillRect/>
          </a:stretch>
        </p:blipFill>
        <p:spPr>
          <a:xfrm>
            <a:off x="2288560" y="1296770"/>
            <a:ext cx="7607300" cy="2938780"/>
          </a:xfrm>
          <a:prstGeom prst="rect">
            <a:avLst/>
          </a:prstGeom>
        </p:spPr>
      </p:pic>
      <p:pic>
        <p:nvPicPr>
          <p:cNvPr id="4" name="Рисунок 1">
            <a:extLst>
              <a:ext uri="{FF2B5EF4-FFF2-40B4-BE49-F238E27FC236}">
                <a16:creationId xmlns:a16="http://schemas.microsoft.com/office/drawing/2014/main" id="{29C51287-4FC6-C5A9-6A96-51D826F904C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50914" t="51479" b="5368"/>
          <a:stretch>
            <a:fillRect/>
          </a:stretch>
        </p:blipFill>
        <p:spPr>
          <a:xfrm>
            <a:off x="2213948" y="3971925"/>
            <a:ext cx="7756525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16833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1920006592" name="Рисунок 192000659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896224" y="334194"/>
            <a:ext cx="1925024" cy="628382"/>
          </a:xfrm>
          <a:prstGeom prst="rect">
            <a:avLst/>
          </a:prstGeom>
        </p:spPr>
      </p:pic>
      <p:pic>
        <p:nvPicPr>
          <p:cNvPr id="67614649" name="Рисунок 67614648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0156836" y="290368"/>
            <a:ext cx="1817220" cy="58657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108E846-A03E-2987-2D18-95A7DE7868D2}"/>
              </a:ext>
            </a:extLst>
          </p:cNvPr>
          <p:cNvSpPr txBox="1"/>
          <p:nvPr/>
        </p:nvSpPr>
        <p:spPr bwMode="auto">
          <a:xfrm>
            <a:off x="11839244" y="655022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1400" b="1" dirty="0">
                <a:solidFill>
                  <a:srgbClr val="2C30A1"/>
                </a:solidFill>
              </a:rPr>
              <a:t>3</a:t>
            </a:r>
            <a:r>
              <a:rPr lang="ru-RU" sz="1400" b="1" dirty="0">
                <a:solidFill>
                  <a:srgbClr val="2C30A1"/>
                </a:solidFill>
              </a:rPr>
              <a:t>9</a:t>
            </a:r>
            <a:endParaRPr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683888-DA64-990F-C93B-CD822200B1E6}"/>
              </a:ext>
            </a:extLst>
          </p:cNvPr>
          <p:cNvSpPr txBox="1"/>
          <p:nvPr/>
        </p:nvSpPr>
        <p:spPr bwMode="auto">
          <a:xfrm>
            <a:off x="2555613" y="476829"/>
            <a:ext cx="48964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3915"/>
            <a:r>
              <a:rPr lang="ru-RU" sz="2000" b="1" dirty="0">
                <a:solidFill>
                  <a:srgbClr val="002060"/>
                </a:solidFill>
                <a:latin typeface="Roboto" panose="02000000000000000000" charset="0"/>
                <a:ea typeface="Tahoma" panose="020B0604030504040204" pitchFamily="34" charset="0"/>
                <a:cs typeface="Roboto" panose="02000000000000000000" charset="0"/>
                <a:sym typeface="+mn-ea"/>
              </a:rPr>
              <a:t>Контактная информация</a:t>
            </a:r>
          </a:p>
        </p:txBody>
      </p:sp>
      <p:pic>
        <p:nvPicPr>
          <p:cNvPr id="7" name="Изображение 12">
            <a:extLst>
              <a:ext uri="{FF2B5EF4-FFF2-40B4-BE49-F238E27FC236}">
                <a16:creationId xmlns:a16="http://schemas.microsoft.com/office/drawing/2014/main" id="{8A9C028F-7A1F-B52F-603A-83C8E86886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05991" y="1308089"/>
            <a:ext cx="4010389" cy="539602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B9ED227-873F-9FD1-FD52-B1EE3D2EC3A1}"/>
              </a:ext>
            </a:extLst>
          </p:cNvPr>
          <p:cNvSpPr txBox="1"/>
          <p:nvPr/>
        </p:nvSpPr>
        <p:spPr>
          <a:xfrm>
            <a:off x="5804490" y="2860266"/>
            <a:ext cx="6108492" cy="14260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Roboto" panose="02000000000000000000" charset="0"/>
                <a:ea typeface="Tahoma" panose="020B0604030504040204" pitchFamily="34" charset="0"/>
                <a:cs typeface="Roboto" panose="02000000000000000000" charset="0"/>
                <a:sym typeface="+mn-ea"/>
              </a:rPr>
              <a:t>Адрес: г. Екатеринбург, 8 Марта, 75</a:t>
            </a:r>
          </a:p>
          <a:p>
            <a:pPr>
              <a:lnSpc>
                <a:spcPct val="150000"/>
              </a:lnSpc>
            </a:pP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Roboto" panose="02000000000000000000" charset="0"/>
                <a:ea typeface="Tahoma" panose="020B0604030504040204" pitchFamily="34" charset="0"/>
                <a:cs typeface="Roboto" panose="02000000000000000000" charset="0"/>
                <a:sym typeface="+mn-ea"/>
              </a:rPr>
              <a:t>Тел.: 8-922-618-57-69</a:t>
            </a:r>
          </a:p>
          <a:p>
            <a:pPr>
              <a:lnSpc>
                <a:spcPct val="150000"/>
              </a:lnSpc>
            </a:pP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Roboto" panose="02000000000000000000" charset="0"/>
                <a:ea typeface="Tahoma" panose="020B0604030504040204" pitchFamily="34" charset="0"/>
                <a:cs typeface="Roboto" panose="02000000000000000000" charset="0"/>
                <a:sym typeface="+mn-ea"/>
              </a:rPr>
              <a:t>E-mail: belocour1978@yandex.ru</a:t>
            </a:r>
          </a:p>
        </p:txBody>
      </p:sp>
    </p:spTree>
    <p:extLst>
      <p:ext uri="{BB962C8B-B14F-4D97-AF65-F5344CB8AC3E}">
        <p14:creationId xmlns:p14="http://schemas.microsoft.com/office/powerpoint/2010/main" val="90669342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2711961" y="3133076"/>
            <a:ext cx="6768075" cy="591847"/>
          </a:xfrm>
        </p:spPr>
        <p:txBody>
          <a:bodyPr/>
          <a:lstStyle/>
          <a:p>
            <a:pPr defTabSz="1125416">
              <a:lnSpc>
                <a:spcPct val="80000"/>
              </a:lnSpc>
              <a:defRPr/>
            </a:pPr>
            <a:r>
              <a:rPr lang="ru-RU" sz="3000" dirty="0">
                <a:solidFill>
                  <a:srgbClr val="2C30A1"/>
                </a:solidFill>
                <a:latin typeface="Roboto"/>
                <a:ea typeface="Roboto"/>
                <a:cs typeface="Arial"/>
              </a:rPr>
              <a:t>Спасибо за внимание!</a:t>
            </a:r>
            <a:endParaRPr dirty="0"/>
          </a:p>
        </p:txBody>
      </p:sp>
      <p:sp>
        <p:nvSpPr>
          <p:cNvPr id="3" name="Прямоугольник 2"/>
          <p:cNvSpPr/>
          <p:nvPr/>
        </p:nvSpPr>
        <p:spPr bwMode="auto">
          <a:xfrm>
            <a:off x="11151972" y="6550222"/>
            <a:ext cx="109773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400" spc="7" dirty="0">
                <a:solidFill>
                  <a:srgbClr val="3236A4"/>
                </a:solidFill>
                <a:latin typeface="Roboto"/>
                <a:ea typeface="Roboto"/>
              </a:rPr>
              <a:t>28.08.2024</a:t>
            </a:r>
            <a:endParaRPr lang="ru-RU" sz="1400" dirty="0">
              <a:solidFill>
                <a:srgbClr val="3236A4"/>
              </a:solidFill>
              <a:latin typeface="Roboto"/>
              <a:ea typeface="Robot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1" y="0"/>
            <a:ext cx="12191999" cy="6858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 bwMode="auto">
          <a:xfrm>
            <a:off x="2016756" y="402963"/>
            <a:ext cx="5993245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3915">
              <a:lnSpc>
                <a:spcPct val="160000"/>
              </a:lnSpc>
            </a:pPr>
            <a:r>
              <a:rPr lang="ru-RU" sz="2000" b="1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+mn-ea"/>
              </a:rPr>
              <a:t>Проект «Психолого-педагогические классы»</a:t>
            </a:r>
          </a:p>
          <a:p>
            <a:pPr algn="ctr">
              <a:defRPr/>
            </a:pPr>
            <a:endParaRPr lang="ru-RU" sz="3000" b="1" cap="all" dirty="0">
              <a:solidFill>
                <a:srgbClr val="2C30A1"/>
              </a:solidFill>
              <a:latin typeface="Roboto"/>
              <a:ea typeface="Roboto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 bwMode="auto">
          <a:xfrm>
            <a:off x="11839244" y="6550222"/>
            <a:ext cx="2712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rgbClr val="2C30A1"/>
                </a:solidFill>
              </a:rPr>
              <a:t>4</a:t>
            </a:r>
            <a:endParaRPr dirty="0"/>
          </a:p>
        </p:txBody>
      </p:sp>
      <p:pic>
        <p:nvPicPr>
          <p:cNvPr id="1920006592" name="Рисунок 192000659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896224" y="334194"/>
            <a:ext cx="1925024" cy="628382"/>
          </a:xfrm>
          <a:prstGeom prst="rect">
            <a:avLst/>
          </a:prstGeom>
        </p:spPr>
      </p:pic>
      <p:pic>
        <p:nvPicPr>
          <p:cNvPr id="67614649" name="Рисунок 67614648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0156836" y="290368"/>
            <a:ext cx="1817220" cy="586571"/>
          </a:xfrm>
          <a:prstGeom prst="rect">
            <a:avLst/>
          </a:prstGeom>
        </p:spPr>
      </p:pic>
      <p:sp>
        <p:nvSpPr>
          <p:cNvPr id="8" name="Прямоугольник: скругленные углы 1">
            <a:extLst>
              <a:ext uri="{FF2B5EF4-FFF2-40B4-BE49-F238E27FC236}">
                <a16:creationId xmlns:a16="http://schemas.microsoft.com/office/drawing/2014/main" id="{8EE6180F-9000-FA6C-5B0C-C36065B9648F}"/>
              </a:ext>
            </a:extLst>
          </p:cNvPr>
          <p:cNvSpPr/>
          <p:nvPr/>
        </p:nvSpPr>
        <p:spPr>
          <a:xfrm>
            <a:off x="2678777" y="1658914"/>
            <a:ext cx="6125571" cy="89322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Организационные модели</a:t>
            </a:r>
            <a:r>
              <a:rPr lang="ru-RU" sz="2400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88FADD7D-3703-D63E-40F6-0150CC440068}"/>
              </a:ext>
            </a:extLst>
          </p:cNvPr>
          <p:cNvSpPr/>
          <p:nvPr/>
        </p:nvSpPr>
        <p:spPr>
          <a:xfrm>
            <a:off x="597107" y="3447446"/>
            <a:ext cx="4310129" cy="226508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Психолого-педагогический класс создается на базе образовательной организации </a:t>
            </a:r>
            <a:endParaRPr lang="ru-RU" sz="2000" dirty="0">
              <a:solidFill>
                <a:srgbClr val="00206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0" name="Прямоугольник: скругленные углы 4">
            <a:extLst>
              <a:ext uri="{FF2B5EF4-FFF2-40B4-BE49-F238E27FC236}">
                <a16:creationId xmlns:a16="http://schemas.microsoft.com/office/drawing/2014/main" id="{395DDE95-3DFD-7147-81B7-960291707E2E}"/>
              </a:ext>
            </a:extLst>
          </p:cNvPr>
          <p:cNvSpPr/>
          <p:nvPr/>
        </p:nvSpPr>
        <p:spPr>
          <a:xfrm>
            <a:off x="6078054" y="3447446"/>
            <a:ext cx="4310129" cy="224301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Психолого-педагогический класс создается на базе школы или ЦДО, которые выступают в качестве ресурсного центра, в котором обучаются ученики из разных школ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2" name="Стрелка: вниз 5">
            <a:extLst>
              <a:ext uri="{FF2B5EF4-FFF2-40B4-BE49-F238E27FC236}">
                <a16:creationId xmlns:a16="http://schemas.microsoft.com/office/drawing/2014/main" id="{4C1E6F2D-D922-760F-21D1-E70FB7F1C407}"/>
              </a:ext>
            </a:extLst>
          </p:cNvPr>
          <p:cNvSpPr/>
          <p:nvPr/>
        </p:nvSpPr>
        <p:spPr>
          <a:xfrm>
            <a:off x="3345746" y="2789929"/>
            <a:ext cx="496569" cy="419722"/>
          </a:xfrm>
          <a:prstGeom prst="downArrow">
            <a:avLst/>
          </a:prstGeom>
          <a:solidFill>
            <a:srgbClr val="534741"/>
          </a:solidFill>
          <a:ln>
            <a:solidFill>
              <a:srgbClr val="534741"/>
            </a:solidFill>
          </a:ln>
        </p:spPr>
        <p:style>
          <a:lnRef idx="1">
            <a:srgbClr val="ED7D31"/>
          </a:lnRef>
          <a:fillRef idx="3">
            <a:srgbClr val="ED7D31"/>
          </a:fillRef>
          <a:effectRef idx="2">
            <a:srgbClr val="ED7D31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: вниз 5">
            <a:extLst>
              <a:ext uri="{FF2B5EF4-FFF2-40B4-BE49-F238E27FC236}">
                <a16:creationId xmlns:a16="http://schemas.microsoft.com/office/drawing/2014/main" id="{6F5192F5-1338-77D2-EF36-42434950E46C}"/>
              </a:ext>
            </a:extLst>
          </p:cNvPr>
          <p:cNvSpPr/>
          <p:nvPr/>
        </p:nvSpPr>
        <p:spPr bwMode="auto">
          <a:xfrm>
            <a:off x="7513432" y="2789929"/>
            <a:ext cx="496569" cy="419722"/>
          </a:xfrm>
          <a:prstGeom prst="downArrow">
            <a:avLst/>
          </a:prstGeom>
          <a:solidFill>
            <a:srgbClr val="534741"/>
          </a:solidFill>
          <a:ln>
            <a:solidFill>
              <a:srgbClr val="534741"/>
            </a:solidFill>
          </a:ln>
        </p:spPr>
        <p:style>
          <a:lnRef idx="1">
            <a:srgbClr val="ED7D31"/>
          </a:lnRef>
          <a:fillRef idx="3">
            <a:srgbClr val="ED7D31"/>
          </a:fillRef>
          <a:effectRef idx="2">
            <a:srgbClr val="ED7D31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4490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1" y="0"/>
            <a:ext cx="12191999" cy="6858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 bwMode="auto">
          <a:xfrm>
            <a:off x="2088438" y="186720"/>
            <a:ext cx="59799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2C30A1"/>
                </a:solidFill>
                <a:latin typeface="Times New Roman" panose="02020603050405020304" pitchFamily="18" charset="0"/>
                <a:ea typeface="Roboto"/>
                <a:cs typeface="Times New Roman" panose="02020603050405020304" pitchFamily="18" charset="0"/>
              </a:rPr>
              <a:t>Направления работы с образовательными организациями, где открыты </a:t>
            </a:r>
          </a:p>
          <a:p>
            <a:pPr algn="ctr">
              <a:defRPr/>
            </a:pPr>
            <a:r>
              <a:rPr lang="ru-RU" b="1" dirty="0">
                <a:solidFill>
                  <a:srgbClr val="2C30A1"/>
                </a:solidFill>
                <a:latin typeface="Times New Roman" panose="02020603050405020304" pitchFamily="18" charset="0"/>
                <a:ea typeface="Roboto"/>
                <a:cs typeface="Times New Roman" panose="02020603050405020304" pitchFamily="18" charset="0"/>
              </a:rPr>
              <a:t>психолого-педагогические классы</a:t>
            </a:r>
          </a:p>
        </p:txBody>
      </p:sp>
      <p:pic>
        <p:nvPicPr>
          <p:cNvPr id="1920006592" name="Рисунок 192000659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896224" y="334194"/>
            <a:ext cx="1925024" cy="628382"/>
          </a:xfrm>
          <a:prstGeom prst="rect">
            <a:avLst/>
          </a:prstGeom>
        </p:spPr>
      </p:pic>
      <p:pic>
        <p:nvPicPr>
          <p:cNvPr id="67614649" name="Рисунок 67614648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0156836" y="290368"/>
            <a:ext cx="1817220" cy="586571"/>
          </a:xfrm>
          <a:prstGeom prst="rect">
            <a:avLst/>
          </a:prstGeom>
        </p:spPr>
      </p:pic>
      <p:pic>
        <p:nvPicPr>
          <p:cNvPr id="7" name="Picture 2" descr="https://uspu.ru/upload/iblock/795/795696d89e8157d225eb23f896a8bd25.jpeg">
            <a:extLst>
              <a:ext uri="{FF2B5EF4-FFF2-40B4-BE49-F238E27FC236}">
                <a16:creationId xmlns:a16="http://schemas.microsoft.com/office/drawing/2014/main" id="{4DE09781-AB23-72D6-86B5-79E589186E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8247" y="4170663"/>
            <a:ext cx="2165216" cy="1914035"/>
          </a:xfrm>
          <a:prstGeom prst="rect">
            <a:avLst/>
          </a:prstGeom>
          <a:noFill/>
        </p:spPr>
      </p:pic>
      <p:pic>
        <p:nvPicPr>
          <p:cNvPr id="8" name="Picture 4" descr="https://uspu.ru/upload/iblock/f7b/f7b83dbe77c9c0e9a35b57d9e4e3b0d3.jpg">
            <a:extLst>
              <a:ext uri="{FF2B5EF4-FFF2-40B4-BE49-F238E27FC236}">
                <a16:creationId xmlns:a16="http://schemas.microsoft.com/office/drawing/2014/main" id="{C9911F75-9B7E-B2D7-E91C-D2500C13A7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 r="7289" b="16037"/>
          <a:stretch>
            <a:fillRect/>
          </a:stretch>
        </p:blipFill>
        <p:spPr bwMode="auto">
          <a:xfrm>
            <a:off x="8639701" y="1663480"/>
            <a:ext cx="2363094" cy="1778382"/>
          </a:xfrm>
          <a:prstGeom prst="rect">
            <a:avLst/>
          </a:prstGeom>
          <a:noFill/>
        </p:spPr>
      </p:pic>
      <p:pic>
        <p:nvPicPr>
          <p:cNvPr id="9" name="Picture 6" descr="https://uspu.ru/upload/iblock/434/43456d0e34538c5944f40bc6a53fd47d.jpg">
            <a:extLst>
              <a:ext uri="{FF2B5EF4-FFF2-40B4-BE49-F238E27FC236}">
                <a16:creationId xmlns:a16="http://schemas.microsoft.com/office/drawing/2014/main" id="{531691C5-F6AB-1D5D-419E-9C40B14CAD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 r="6885" b="14952"/>
          <a:stretch>
            <a:fillRect/>
          </a:stretch>
        </p:blipFill>
        <p:spPr bwMode="auto">
          <a:xfrm>
            <a:off x="8639701" y="4191835"/>
            <a:ext cx="2363094" cy="1916191"/>
          </a:xfrm>
          <a:prstGeom prst="rect">
            <a:avLst/>
          </a:prstGeom>
          <a:noFill/>
        </p:spPr>
      </p:pic>
      <p:sp>
        <p:nvSpPr>
          <p:cNvPr id="10" name="Скругленный прямоугольник 7">
            <a:extLst>
              <a:ext uri="{FF2B5EF4-FFF2-40B4-BE49-F238E27FC236}">
                <a16:creationId xmlns:a16="http://schemas.microsoft.com/office/drawing/2014/main" id="{5FCA1ABB-A0E9-9150-F32E-00E037B97285}"/>
              </a:ext>
            </a:extLst>
          </p:cNvPr>
          <p:cNvSpPr/>
          <p:nvPr/>
        </p:nvSpPr>
        <p:spPr bwMode="auto">
          <a:xfrm>
            <a:off x="6130168" y="1663479"/>
            <a:ext cx="2151446" cy="1844694"/>
          </a:xfrm>
          <a:prstGeom prst="roundRect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4288" tIns="14288" rIns="14288" bIns="14288" spcCol="1270" anchor="ctr"/>
          <a:lstStyle/>
          <a:p>
            <a:pPr algn="ctr" defTabSz="500063">
              <a:lnSpc>
                <a:spcPct val="85000"/>
              </a:lnSpc>
              <a:defRPr/>
            </a:pPr>
            <a:r>
              <a:rPr lang="ru-RU" b="1" dirty="0">
                <a:solidFill>
                  <a:srgbClr val="1F3B7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Научно-методическое сопровождение</a:t>
            </a:r>
          </a:p>
          <a:p>
            <a:pPr algn="ctr" defTabSz="500063">
              <a:lnSpc>
                <a:spcPct val="85000"/>
              </a:lnSpc>
              <a:defRPr/>
            </a:pPr>
            <a:r>
              <a:rPr lang="ru-RU" sz="1200" b="1" dirty="0">
                <a:solidFill>
                  <a:srgbClr val="1F3B7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(Курсы повышения квалификации, </a:t>
            </a:r>
          </a:p>
          <a:p>
            <a:pPr algn="ctr" defTabSz="500063">
              <a:lnSpc>
                <a:spcPct val="85000"/>
              </a:lnSpc>
              <a:defRPr/>
            </a:pPr>
            <a:r>
              <a:rPr lang="ru-RU" sz="1200" b="1" dirty="0">
                <a:solidFill>
                  <a:srgbClr val="1F3B7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вебинары, УММ, РПП)</a:t>
            </a:r>
          </a:p>
        </p:txBody>
      </p:sp>
      <p:sp>
        <p:nvSpPr>
          <p:cNvPr id="12" name="Скругленный прямоугольник 10">
            <a:extLst>
              <a:ext uri="{FF2B5EF4-FFF2-40B4-BE49-F238E27FC236}">
                <a16:creationId xmlns:a16="http://schemas.microsoft.com/office/drawing/2014/main" id="{9EC73496-369F-3EB4-C72F-D0C829434A1F}"/>
              </a:ext>
            </a:extLst>
          </p:cNvPr>
          <p:cNvSpPr/>
          <p:nvPr/>
        </p:nvSpPr>
        <p:spPr bwMode="auto">
          <a:xfrm>
            <a:off x="3694713" y="1663479"/>
            <a:ext cx="2151444" cy="1844694"/>
          </a:xfrm>
          <a:prstGeom prst="roundRect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4288" tIns="14288" rIns="14288" bIns="14288" spcCol="1270" anchor="ctr"/>
          <a:lstStyle/>
          <a:p>
            <a:pPr algn="ctr" defTabSz="500063">
              <a:lnSpc>
                <a:spcPct val="85000"/>
              </a:lnSpc>
              <a:defRPr/>
            </a:pPr>
            <a:r>
              <a:rPr lang="ru-RU" b="1" dirty="0">
                <a:solidFill>
                  <a:srgbClr val="1F3B7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 мероприятия</a:t>
            </a:r>
          </a:p>
          <a:p>
            <a:pPr algn="ctr" defTabSz="500063">
              <a:lnSpc>
                <a:spcPct val="85000"/>
              </a:lnSpc>
              <a:defRPr/>
            </a:pPr>
            <a:r>
              <a:rPr lang="ru-RU" sz="1200" b="1" dirty="0">
                <a:solidFill>
                  <a:srgbClr val="1F3B7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(Образовательные интенсивы, мастер-классы реализуемые преподавателями и обучающимися </a:t>
            </a:r>
            <a:r>
              <a:rPr lang="ru-RU" sz="1200" b="1" dirty="0" err="1">
                <a:solidFill>
                  <a:srgbClr val="1F3B7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УрГПУ</a:t>
            </a:r>
            <a:r>
              <a:rPr lang="ru-RU" sz="1200" b="1" dirty="0">
                <a:solidFill>
                  <a:srgbClr val="1F3B7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 </a:t>
            </a:r>
          </a:p>
        </p:txBody>
      </p:sp>
      <p:sp>
        <p:nvSpPr>
          <p:cNvPr id="13" name="Скругленный прямоугольник 10">
            <a:extLst>
              <a:ext uri="{FF2B5EF4-FFF2-40B4-BE49-F238E27FC236}">
                <a16:creationId xmlns:a16="http://schemas.microsoft.com/office/drawing/2014/main" id="{78B61EBE-5697-1320-9734-2F1EEF779B3C}"/>
              </a:ext>
            </a:extLst>
          </p:cNvPr>
          <p:cNvSpPr/>
          <p:nvPr/>
        </p:nvSpPr>
        <p:spPr bwMode="auto">
          <a:xfrm>
            <a:off x="6130170" y="4191835"/>
            <a:ext cx="2151444" cy="1844695"/>
          </a:xfrm>
          <a:prstGeom prst="roundRect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4288" tIns="14288" rIns="14288" bIns="14288" spcCol="1270" anchor="ctr"/>
          <a:lstStyle/>
          <a:p>
            <a:pPr algn="ctr" defTabSz="500063">
              <a:lnSpc>
                <a:spcPct val="85000"/>
              </a:lnSpc>
              <a:defRPr/>
            </a:pPr>
            <a:r>
              <a:rPr lang="ru-RU" altLang="ru-RU" b="1" dirty="0">
                <a:solidFill>
                  <a:srgbClr val="1F3B7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Конкурсно-олимпиадное движение</a:t>
            </a:r>
          </a:p>
          <a:p>
            <a:pPr algn="ctr" defTabSz="500063">
              <a:lnSpc>
                <a:spcPct val="85000"/>
              </a:lnSpc>
              <a:defRPr/>
            </a:pPr>
            <a:r>
              <a:rPr lang="ru-RU" altLang="ru-RU" sz="1200" b="1" dirty="0">
                <a:solidFill>
                  <a:srgbClr val="1F3B7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(Конкурсы эссе, проектов, олимпиада по педагогике и психологии)</a:t>
            </a:r>
          </a:p>
        </p:txBody>
      </p:sp>
      <p:sp>
        <p:nvSpPr>
          <p:cNvPr id="14" name="Скругленный прямоугольник 10">
            <a:extLst>
              <a:ext uri="{FF2B5EF4-FFF2-40B4-BE49-F238E27FC236}">
                <a16:creationId xmlns:a16="http://schemas.microsoft.com/office/drawing/2014/main" id="{A26D9798-35DD-3B95-0EFF-D15E2AB78B82}"/>
              </a:ext>
            </a:extLst>
          </p:cNvPr>
          <p:cNvSpPr/>
          <p:nvPr/>
        </p:nvSpPr>
        <p:spPr bwMode="auto">
          <a:xfrm>
            <a:off x="3694713" y="4191836"/>
            <a:ext cx="2151445" cy="1844694"/>
          </a:xfrm>
          <a:prstGeom prst="roundRect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4288" tIns="14288" rIns="14288" bIns="14288" spcCol="1270" anchor="ctr"/>
          <a:lstStyle/>
          <a:p>
            <a:pPr algn="ctr" defTabSz="500063">
              <a:lnSpc>
                <a:spcPct val="85000"/>
              </a:lnSpc>
              <a:defRPr/>
            </a:pPr>
            <a:r>
              <a:rPr lang="ru-RU" altLang="ru-RU" b="1" dirty="0">
                <a:solidFill>
                  <a:srgbClr val="1F3B7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Профориентационная работа</a:t>
            </a:r>
          </a:p>
          <a:p>
            <a:pPr algn="ctr" defTabSz="500063">
              <a:lnSpc>
                <a:spcPct val="85000"/>
              </a:lnSpc>
              <a:defRPr/>
            </a:pPr>
            <a:r>
              <a:rPr lang="ru-RU" altLang="ru-RU" sz="1200" b="1" dirty="0">
                <a:solidFill>
                  <a:srgbClr val="1F3B7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(Мероприятия в  режиме онлайн и офлайн</a:t>
            </a:r>
            <a:r>
              <a:rPr lang="ru-RU" alt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graphicFrame>
        <p:nvGraphicFramePr>
          <p:cNvPr id="15" name="Объект 3">
            <a:extLst>
              <a:ext uri="{FF2B5EF4-FFF2-40B4-BE49-F238E27FC236}">
                <a16:creationId xmlns:a16="http://schemas.microsoft.com/office/drawing/2014/main" id="{935D0408-11D8-1B0E-3F1B-70944636FAE7}"/>
              </a:ext>
            </a:extLst>
          </p:cNvPr>
          <p:cNvGraphicFramePr>
            <a:graphicFrameLocks/>
          </p:cNvGraphicFramePr>
          <p:nvPr/>
        </p:nvGraphicFramePr>
        <p:xfrm>
          <a:off x="959699" y="1785257"/>
          <a:ext cx="2292329" cy="19283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1535277A-9115-737C-90D3-972F04DB4378}"/>
              </a:ext>
            </a:extLst>
          </p:cNvPr>
          <p:cNvSpPr txBox="1"/>
          <p:nvPr/>
        </p:nvSpPr>
        <p:spPr bwMode="auto">
          <a:xfrm>
            <a:off x="11839244" y="655022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rgbClr val="2C30A1"/>
                </a:solidFill>
              </a:rPr>
              <a:t>7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146618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70357946-F3FB-DB72-2A78-A358F36BE0B3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F09745F-F692-F0D0-C904-35E5E88E70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1" y="0"/>
            <a:ext cx="12191999" cy="6858000"/>
          </a:xfrm>
          <a:prstGeom prst="rect">
            <a:avLst/>
          </a:prstGeom>
        </p:spPr>
      </p:pic>
      <p:pic>
        <p:nvPicPr>
          <p:cNvPr id="1920006592" name="Рисунок 1920006591">
            <a:extLst>
              <a:ext uri="{FF2B5EF4-FFF2-40B4-BE49-F238E27FC236}">
                <a16:creationId xmlns:a16="http://schemas.microsoft.com/office/drawing/2014/main" id="{11D91119-4AAC-9890-7196-451B36150C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896224" y="334194"/>
            <a:ext cx="1925024" cy="628382"/>
          </a:xfrm>
          <a:prstGeom prst="rect">
            <a:avLst/>
          </a:prstGeom>
        </p:spPr>
      </p:pic>
      <p:pic>
        <p:nvPicPr>
          <p:cNvPr id="67614649" name="Рисунок 67614648">
            <a:extLst>
              <a:ext uri="{FF2B5EF4-FFF2-40B4-BE49-F238E27FC236}">
                <a16:creationId xmlns:a16="http://schemas.microsoft.com/office/drawing/2014/main" id="{E9E9ED68-FF59-7BC7-D883-15226B4BAF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0156836" y="290368"/>
            <a:ext cx="1817220" cy="58657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977756D-884B-CCED-1C1B-335363D22E13}"/>
              </a:ext>
            </a:extLst>
          </p:cNvPr>
          <p:cNvSpPr txBox="1"/>
          <p:nvPr/>
        </p:nvSpPr>
        <p:spPr bwMode="auto">
          <a:xfrm>
            <a:off x="2157668" y="540478"/>
            <a:ext cx="55206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2C30A1"/>
                </a:solidFill>
                <a:latin typeface="Roboto"/>
                <a:ea typeface="Roboto"/>
                <a:cs typeface="+mj-cs"/>
              </a:rPr>
              <a:t>Учебно-педагогический округ № 27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375746-537E-184D-F43C-1659965D74A9}"/>
              </a:ext>
            </a:extLst>
          </p:cNvPr>
          <p:cNvSpPr txBox="1"/>
          <p:nvPr/>
        </p:nvSpPr>
        <p:spPr>
          <a:xfrm>
            <a:off x="2008679" y="2485400"/>
            <a:ext cx="8649327" cy="24819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 решению </a:t>
            </a:r>
            <a:r>
              <a:rPr lang="ru-RU" sz="2000" b="1" dirty="0" err="1">
                <a:solidFill>
                  <a:schemeClr val="accent5">
                    <a:lumMod val="75000"/>
                  </a:schemeClr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Минпросвещения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РФ Уральский государственный педагогический университет определен центром учебно-педагогического округа №27, куда вошли образовательные системы Свердловской, Тюменской и Запорожской областей, а также Ямало-Ненецкого и Ханты-Мансийского автономных округов.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Одно из ключевых направлений деятельности УПО № 27 - развитие сети профильных психолого‑педагогических классов.</a:t>
            </a:r>
            <a:endParaRPr lang="ru-RU" sz="2000" dirty="0">
              <a:solidFill>
                <a:schemeClr val="accent5">
                  <a:lumMod val="75000"/>
                </a:schemeClr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B00B480-0C80-10E8-D53D-AA227BB63A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34912" y="2692456"/>
            <a:ext cx="2611291" cy="206784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5EAEEB9-C8CD-0F24-18CB-783C11D695C0}"/>
              </a:ext>
            </a:extLst>
          </p:cNvPr>
          <p:cNvSpPr txBox="1"/>
          <p:nvPr/>
        </p:nvSpPr>
        <p:spPr bwMode="auto">
          <a:xfrm>
            <a:off x="11839244" y="655022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rgbClr val="2C30A1"/>
                </a:solidFill>
              </a:rPr>
              <a:t>8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299057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70357946-F3FB-DB72-2A78-A358F36BE0B3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F09745F-F692-F0D0-C904-35E5E88E70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1" y="0"/>
            <a:ext cx="12191999" cy="6858000"/>
          </a:xfrm>
          <a:prstGeom prst="rect">
            <a:avLst/>
          </a:prstGeom>
        </p:spPr>
      </p:pic>
      <p:pic>
        <p:nvPicPr>
          <p:cNvPr id="1920006592" name="Рисунок 1920006591">
            <a:extLst>
              <a:ext uri="{FF2B5EF4-FFF2-40B4-BE49-F238E27FC236}">
                <a16:creationId xmlns:a16="http://schemas.microsoft.com/office/drawing/2014/main" id="{11D91119-4AAC-9890-7196-451B36150C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896224" y="334194"/>
            <a:ext cx="1925024" cy="628382"/>
          </a:xfrm>
          <a:prstGeom prst="rect">
            <a:avLst/>
          </a:prstGeom>
        </p:spPr>
      </p:pic>
      <p:pic>
        <p:nvPicPr>
          <p:cNvPr id="67614649" name="Рисунок 67614648">
            <a:extLst>
              <a:ext uri="{FF2B5EF4-FFF2-40B4-BE49-F238E27FC236}">
                <a16:creationId xmlns:a16="http://schemas.microsoft.com/office/drawing/2014/main" id="{E9E9ED68-FF59-7BC7-D883-15226B4BAF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0156836" y="290368"/>
            <a:ext cx="1817220" cy="58657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977756D-884B-CCED-1C1B-335363D22E13}"/>
              </a:ext>
            </a:extLst>
          </p:cNvPr>
          <p:cNvSpPr txBox="1"/>
          <p:nvPr/>
        </p:nvSpPr>
        <p:spPr bwMode="auto">
          <a:xfrm>
            <a:off x="2157668" y="186720"/>
            <a:ext cx="57385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Учебно-педагогический округ № 27.</a:t>
            </a:r>
          </a:p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Методические вебинары по реализации деятельности психолого-педагогических классов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B24788-3130-1842-6814-B0279C0A700D}"/>
              </a:ext>
            </a:extLst>
          </p:cNvPr>
          <p:cNvSpPr txBox="1"/>
          <p:nvPr/>
        </p:nvSpPr>
        <p:spPr bwMode="auto">
          <a:xfrm>
            <a:off x="11839244" y="655022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rgbClr val="2C30A1"/>
                </a:solidFill>
              </a:rPr>
              <a:t>9</a:t>
            </a:r>
            <a:endParaRPr dirty="0"/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225B4320-47CC-D5A0-C88C-E5F91A7583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925603"/>
              </p:ext>
            </p:extLst>
          </p:nvPr>
        </p:nvGraphicFramePr>
        <p:xfrm>
          <a:off x="763583" y="1765752"/>
          <a:ext cx="9275336" cy="384048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9275336">
                  <a:extLst>
                    <a:ext uri="{9D8B030D-6E8A-4147-A177-3AD203B41FA5}">
                      <a16:colId xmlns:a16="http://schemas.microsoft.com/office/drawing/2014/main" val="36368801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>
                          <a:solidFill>
                            <a:srgbClr val="002060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Профессиональные пробы как инструмент формирования у обучающихся психолого-педагогических классов ценностного отношения к будущей профессии.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02068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Воспитательные практики в реализации деятельности психолого-педагогических классов 29 февраля 2024 года.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5249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Эффективные практики взаимодействия с родителями обучающихся психолого-педагогических классов 26 марта 2024 г.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63822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rgbClr val="002060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Эффективные практики организации профориентационной работы с обучающимися психолого-педагогических классов.</a:t>
                      </a:r>
                      <a:endParaRPr lang="ru-RU" dirty="0">
                        <a:solidFill>
                          <a:srgbClr val="002060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02811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Практики организации деятельности психолого-педагогических классов на базе педагогических колледжей и центров дополнительного образования.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12598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Организация деятельности психолого-педагогических классов в рамках основной образовательной деятельности.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4889500"/>
                  </a:ext>
                </a:extLst>
              </a:tr>
            </a:tbl>
          </a:graphicData>
        </a:graphic>
      </p:graphicFrame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FBC69E4-4312-D1E9-D200-39C2E1027E9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267171" y="1885044"/>
            <a:ext cx="419420" cy="41942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E458712-343B-4F1F-612D-689B666413A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800000" flipV="1">
            <a:off x="267171" y="4448576"/>
            <a:ext cx="419420" cy="41942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7AB3765-267C-24B4-E698-2779DE34E4F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800000" flipV="1">
            <a:off x="267171" y="3795727"/>
            <a:ext cx="419420" cy="41942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1B30428-608A-0F31-CF8A-2CB7BE77A91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800000" flipV="1">
            <a:off x="267171" y="3142878"/>
            <a:ext cx="419420" cy="41942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3833246-2ADF-2EF6-0491-232E361D454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800000" flipV="1">
            <a:off x="267171" y="2513961"/>
            <a:ext cx="419420" cy="41942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BD8A688-C966-8D00-9B66-BE7D2510758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800000" flipV="1">
            <a:off x="267171" y="5071583"/>
            <a:ext cx="419420" cy="419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6603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4653" y="-1"/>
            <a:ext cx="12191999" cy="6858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 bwMode="auto">
          <a:xfrm>
            <a:off x="2259425" y="186720"/>
            <a:ext cx="56367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2C30A1"/>
                </a:solidFill>
                <a:latin typeface="Roboto"/>
                <a:ea typeface="Roboto"/>
                <a:cs typeface="+mj-cs"/>
              </a:rPr>
              <a:t>Всероссийская онлайн школа для обучающихся профильных </a:t>
            </a:r>
          </a:p>
          <a:p>
            <a:pPr algn="ctr">
              <a:defRPr/>
            </a:pPr>
            <a:r>
              <a:rPr lang="ru-RU" sz="2000" b="1" dirty="0">
                <a:solidFill>
                  <a:srgbClr val="2C30A1"/>
                </a:solidFill>
                <a:latin typeface="Roboto"/>
                <a:ea typeface="Roboto"/>
                <a:cs typeface="+mj-cs"/>
              </a:rPr>
              <a:t>психолого-педагогических классов</a:t>
            </a:r>
          </a:p>
        </p:txBody>
      </p:sp>
      <p:pic>
        <p:nvPicPr>
          <p:cNvPr id="1920006592" name="Рисунок 192000659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896224" y="334194"/>
            <a:ext cx="1925024" cy="628382"/>
          </a:xfrm>
          <a:prstGeom prst="rect">
            <a:avLst/>
          </a:prstGeom>
        </p:spPr>
      </p:pic>
      <p:pic>
        <p:nvPicPr>
          <p:cNvPr id="67614649" name="Рисунок 67614648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0156836" y="290368"/>
            <a:ext cx="1817220" cy="586571"/>
          </a:xfrm>
          <a:prstGeom prst="rect">
            <a:avLst/>
          </a:prstGeom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423631" y="1453987"/>
            <a:ext cx="9759032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i="0" u="none" strike="noStrike" cap="none" normalizeH="0" baseline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Уральский государственный педагогический университет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i="0" u="none" strike="noStrike" cap="none" normalizeH="0" baseline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 соответствии с планом мероприятий («Дорожная карта»)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i="0" u="none" strike="noStrike" cap="none" normalizeH="0" baseline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по развитию сети профильных психолого‑педагогических классов (групп)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i="0" u="none" strike="noStrike" cap="none" normalizeH="0" baseline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 субъектах Российской Федерации на 2023–2024 гг. реализует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strike="noStrike" cap="none" normalizeH="0" baseline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Всероссийскую онлайн школу для обучающихся профильных психолого‑педагогических классов</a:t>
            </a:r>
            <a:r>
              <a:rPr kumimoji="0" lang="ru-RU" altLang="ru-RU" sz="1600" i="0" u="none" strike="noStrike" cap="none" normalizeH="0" baseline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 </a:t>
            </a:r>
          </a:p>
        </p:txBody>
      </p:sp>
      <p:grpSp>
        <p:nvGrpSpPr>
          <p:cNvPr id="17" name="Группа 16"/>
          <p:cNvGrpSpPr/>
          <p:nvPr/>
        </p:nvGrpSpPr>
        <p:grpSpPr>
          <a:xfrm>
            <a:off x="3778008" y="2934583"/>
            <a:ext cx="4200555" cy="3502023"/>
            <a:chOff x="3437865" y="2947353"/>
            <a:chExt cx="4200555" cy="3502023"/>
          </a:xfrm>
        </p:grpSpPr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37865" y="2947353"/>
              <a:ext cx="4200555" cy="3502023"/>
            </a:xfrm>
            <a:prstGeom prst="rect">
              <a:avLst/>
            </a:prstGeom>
          </p:spPr>
        </p:pic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35977" y="3082057"/>
              <a:ext cx="3610869" cy="2056282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0CEA183F-E753-4151-3230-C3D2E544D2E5}"/>
              </a:ext>
            </a:extLst>
          </p:cNvPr>
          <p:cNvSpPr txBox="1"/>
          <p:nvPr/>
        </p:nvSpPr>
        <p:spPr bwMode="auto">
          <a:xfrm>
            <a:off x="11839244" y="655022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rgbClr val="2C30A1"/>
                </a:solidFill>
              </a:rPr>
              <a:t>10</a:t>
            </a:r>
            <a:endParaRPr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252E9C3-163D-2C86-7DD8-8761ABB67B1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54575" y="3526564"/>
            <a:ext cx="1409700" cy="14097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1" y="0"/>
            <a:ext cx="12191999" cy="6858000"/>
          </a:xfrm>
          <a:prstGeom prst="rect">
            <a:avLst/>
          </a:prstGeom>
        </p:spPr>
      </p:pic>
      <p:pic>
        <p:nvPicPr>
          <p:cNvPr id="1920006592" name="Рисунок 192000659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896224" y="334194"/>
            <a:ext cx="1925024" cy="628382"/>
          </a:xfrm>
          <a:prstGeom prst="rect">
            <a:avLst/>
          </a:prstGeom>
        </p:spPr>
      </p:pic>
      <p:pic>
        <p:nvPicPr>
          <p:cNvPr id="67614649" name="Рисунок 67614648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0156836" y="290368"/>
            <a:ext cx="1817220" cy="58657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 bwMode="auto">
          <a:xfrm>
            <a:off x="2244771" y="334194"/>
            <a:ext cx="56367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2C30A1"/>
                </a:solidFill>
                <a:latin typeface="Roboto"/>
                <a:ea typeface="Roboto"/>
                <a:cs typeface="+mj-cs"/>
              </a:rPr>
              <a:t>Всероссийская онлайн школа для обучающихся профильных психолого-педагогических классов</a:t>
            </a:r>
          </a:p>
        </p:txBody>
      </p:sp>
      <p:sp>
        <p:nvSpPr>
          <p:cNvPr id="9" name="TextBox 8"/>
          <p:cNvSpPr txBox="1"/>
          <p:nvPr/>
        </p:nvSpPr>
        <p:spPr bwMode="auto">
          <a:xfrm>
            <a:off x="1040390" y="2216488"/>
            <a:ext cx="890838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chemeClr val="accent5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Всего за 2023-2024 учебный год проведено 30 занятий.</a:t>
            </a:r>
          </a:p>
          <a:p>
            <a:r>
              <a:rPr lang="ru-RU" sz="1600" b="1" dirty="0">
                <a:solidFill>
                  <a:schemeClr val="accent5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При успешном завершении обучения слушателям Онлайн‑школы выдается свидетельство ФГБОУ ВО «Уральский государственный педагогический университет» </a:t>
            </a:r>
          </a:p>
          <a:p>
            <a:r>
              <a:rPr lang="ru-RU" sz="1600" b="1" dirty="0">
                <a:solidFill>
                  <a:schemeClr val="accent5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(необходимо выполнить не менее 20 занятий)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07837" y="3780034"/>
            <a:ext cx="4988387" cy="28912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2352A35A-E0EF-6F21-CF68-A7D0861E3A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8777" y="2050247"/>
            <a:ext cx="1409700" cy="140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A556996-CB33-C4FF-1664-53E526C1B59F}"/>
              </a:ext>
            </a:extLst>
          </p:cNvPr>
          <p:cNvSpPr txBox="1"/>
          <p:nvPr/>
        </p:nvSpPr>
        <p:spPr bwMode="auto">
          <a:xfrm>
            <a:off x="11839244" y="655022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rgbClr val="2C30A1"/>
                </a:solidFill>
              </a:rPr>
              <a:t>11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52708937"/>
      </p:ext>
    </p:extLst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1174</TotalTime>
  <Words>1401</Words>
  <Application>Microsoft Office PowerPoint</Application>
  <PresentationFormat>Широкоэкранный</PresentationFormat>
  <Paragraphs>248</Paragraphs>
  <Slides>38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5" baseType="lpstr">
      <vt:lpstr>Arial</vt:lpstr>
      <vt:lpstr>Calibri</vt:lpstr>
      <vt:lpstr>Calibri Light</vt:lpstr>
      <vt:lpstr>Roboto</vt:lpstr>
      <vt:lpstr>Times New Roman</vt:lpstr>
      <vt:lpstr>Wingdings</vt:lpstr>
      <vt:lpstr>1_Тема Office</vt:lpstr>
      <vt:lpstr>   организация и методическое сопровождение деятельности психолого-педагогических классов: из опыта работы свердловской области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ОБЛАСТНОЕ ПЕДАГОГИЧЕСКОЕ СОВЕЩАНИЕ РАБОТНИКОВ ОБРАЗОВАНИЯ  СВЕРДЛОВСКОЙ ОБЛАСТИ</dc:title>
  <dc:creator>Ирина Колотовкина</dc:creator>
  <cp:lastModifiedBy>Student_407</cp:lastModifiedBy>
  <cp:revision>104</cp:revision>
  <dcterms:created xsi:type="dcterms:W3CDTF">2023-08-09T09:07:00Z</dcterms:created>
  <dcterms:modified xsi:type="dcterms:W3CDTF">2024-08-28T12:42:18Z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C03CDB66F5814676B75E401B854D5B37</vt:lpwstr>
  </property>
  <property fmtid="{D5CDD505-2E9C-101B-9397-08002B2CF9AE}" pid="3" name="KSOProductBuildVer">
    <vt:lpwstr>1049-11.2.0.11537</vt:lpwstr>
  </property>
</Properties>
</file>