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0" r:id="rId2"/>
    <p:sldId id="301" r:id="rId3"/>
    <p:sldId id="256" r:id="rId4"/>
    <p:sldId id="290" r:id="rId5"/>
    <p:sldId id="274" r:id="rId6"/>
    <p:sldId id="296" r:id="rId7"/>
    <p:sldId id="278" r:id="rId8"/>
    <p:sldId id="267" r:id="rId9"/>
    <p:sldId id="297" r:id="rId10"/>
    <p:sldId id="292" r:id="rId11"/>
    <p:sldId id="295" r:id="rId12"/>
    <p:sldId id="281" r:id="rId13"/>
    <p:sldId id="282" r:id="rId14"/>
    <p:sldId id="283" r:id="rId15"/>
    <p:sldId id="291" r:id="rId16"/>
    <p:sldId id="298" r:id="rId17"/>
    <p:sldId id="299" r:id="rId18"/>
    <p:sldId id="29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4659"/>
  </p:normalViewPr>
  <p:slideViewPr>
    <p:cSldViewPr snapToGrid="0">
      <p:cViewPr varScale="1">
        <p:scale>
          <a:sx n="110" d="100"/>
          <a:sy n="110" d="100"/>
        </p:scale>
        <p:origin x="6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7ACD7F-2574-4D1B-89A9-2FDCDD8CB5A8}" type="doc">
      <dgm:prSet loTypeId="urn:microsoft.com/office/officeart/2005/8/layout/cycle4" loCatId="cycle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10D313DD-AAA8-4A19-9816-35D2F1F155FF}">
      <dgm:prSet phldrT="[Текст]"/>
      <dgm:spPr/>
      <dgm:t>
        <a:bodyPr/>
        <a:lstStyle/>
        <a:p>
          <a:r>
            <a:rPr lang="ru-RU" b="1" dirty="0">
              <a:solidFill>
                <a:srgbClr val="7030A0"/>
              </a:solidFill>
            </a:rPr>
            <a:t>ШКОЛА</a:t>
          </a:r>
        </a:p>
      </dgm:t>
    </dgm:pt>
    <dgm:pt modelId="{BE7BCE8D-D538-45AE-A856-AE40890D76D0}" type="parTrans" cxnId="{10644F1F-0C58-4809-823A-B27691FD9B77}">
      <dgm:prSet/>
      <dgm:spPr/>
      <dgm:t>
        <a:bodyPr/>
        <a:lstStyle/>
        <a:p>
          <a:endParaRPr lang="ru-RU"/>
        </a:p>
      </dgm:t>
    </dgm:pt>
    <dgm:pt modelId="{A0B20081-E4ED-4C00-B122-E8FCAB40D55A}" type="sibTrans" cxnId="{10644F1F-0C58-4809-823A-B27691FD9B77}">
      <dgm:prSet/>
      <dgm:spPr/>
      <dgm:t>
        <a:bodyPr/>
        <a:lstStyle/>
        <a:p>
          <a:endParaRPr lang="ru-RU"/>
        </a:p>
      </dgm:t>
    </dgm:pt>
    <dgm:pt modelId="{5BCF022F-C0F2-4200-86F5-A7040B4E6AA2}">
      <dgm:prSet phldrT="[Текст]"/>
      <dgm:spPr/>
      <dgm:t>
        <a:bodyPr/>
        <a:lstStyle/>
        <a:p>
          <a:r>
            <a:rPr lang="ru-RU" b="1" dirty="0">
              <a:solidFill>
                <a:srgbClr val="7030A0"/>
              </a:solidFill>
            </a:rPr>
            <a:t>ГГТУ</a:t>
          </a:r>
        </a:p>
      </dgm:t>
    </dgm:pt>
    <dgm:pt modelId="{60DEB62E-4B2F-4890-A509-E62CB5804FA8}" type="parTrans" cxnId="{8472C352-AC1E-4BC1-BF31-821DFF871755}">
      <dgm:prSet/>
      <dgm:spPr/>
      <dgm:t>
        <a:bodyPr/>
        <a:lstStyle/>
        <a:p>
          <a:endParaRPr lang="ru-RU"/>
        </a:p>
      </dgm:t>
    </dgm:pt>
    <dgm:pt modelId="{713C1EB3-55CA-4E0A-9A9D-4FA726483993}" type="sibTrans" cxnId="{8472C352-AC1E-4BC1-BF31-821DFF871755}">
      <dgm:prSet/>
      <dgm:spPr/>
      <dgm:t>
        <a:bodyPr/>
        <a:lstStyle/>
        <a:p>
          <a:endParaRPr lang="ru-RU"/>
        </a:p>
      </dgm:t>
    </dgm:pt>
    <dgm:pt modelId="{04512232-EA94-498E-8BCB-ADE466596123}">
      <dgm:prSet phldrT="[Текст]"/>
      <dgm:spPr/>
      <dgm:t>
        <a:bodyPr/>
        <a:lstStyle/>
        <a:p>
          <a:r>
            <a:rPr lang="ru-RU" b="1" dirty="0">
              <a:solidFill>
                <a:srgbClr val="7030A0"/>
              </a:solidFill>
            </a:rPr>
            <a:t>ДО</a:t>
          </a:r>
        </a:p>
      </dgm:t>
    </dgm:pt>
    <dgm:pt modelId="{3B6CB071-7C17-4502-ABED-81AA885891A5}" type="parTrans" cxnId="{9CD0EE98-C25F-46A9-83CB-89585A66E43D}">
      <dgm:prSet/>
      <dgm:spPr/>
      <dgm:t>
        <a:bodyPr/>
        <a:lstStyle/>
        <a:p>
          <a:endParaRPr lang="ru-RU"/>
        </a:p>
      </dgm:t>
    </dgm:pt>
    <dgm:pt modelId="{718664E1-5A81-4717-9030-F79B10868D90}" type="sibTrans" cxnId="{9CD0EE98-C25F-46A9-83CB-89585A66E43D}">
      <dgm:prSet/>
      <dgm:spPr/>
      <dgm:t>
        <a:bodyPr/>
        <a:lstStyle/>
        <a:p>
          <a:endParaRPr lang="ru-RU"/>
        </a:p>
      </dgm:t>
    </dgm:pt>
    <dgm:pt modelId="{8A726696-08FE-4375-859B-63A3391B2439}">
      <dgm:prSet phldrT="[Текст]"/>
      <dgm:spPr/>
      <dgm:t>
        <a:bodyPr/>
        <a:lstStyle/>
        <a:p>
          <a:r>
            <a:rPr lang="ru-RU" b="1" dirty="0">
              <a:solidFill>
                <a:srgbClr val="7030A0"/>
              </a:solidFill>
            </a:rPr>
            <a:t>ДЕТСКИЙ САД</a:t>
          </a:r>
        </a:p>
      </dgm:t>
    </dgm:pt>
    <dgm:pt modelId="{11C26466-3DF8-40BE-9C0A-13B241EFBD5F}" type="parTrans" cxnId="{642A6FF1-BAE0-4898-90E6-40D7639B0DAB}">
      <dgm:prSet/>
      <dgm:spPr/>
      <dgm:t>
        <a:bodyPr/>
        <a:lstStyle/>
        <a:p>
          <a:endParaRPr lang="ru-RU"/>
        </a:p>
      </dgm:t>
    </dgm:pt>
    <dgm:pt modelId="{AF72C67D-AF0A-4B24-BB76-2D031FDD2AE7}" type="sibTrans" cxnId="{642A6FF1-BAE0-4898-90E6-40D7639B0DAB}">
      <dgm:prSet/>
      <dgm:spPr/>
      <dgm:t>
        <a:bodyPr/>
        <a:lstStyle/>
        <a:p>
          <a:endParaRPr lang="ru-RU"/>
        </a:p>
      </dgm:t>
    </dgm:pt>
    <dgm:pt modelId="{C17092CD-1AD5-400E-ABB1-C843EF0CE04E}" type="pres">
      <dgm:prSet presAssocID="{547ACD7F-2574-4D1B-89A9-2FDCDD8CB5A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FBD87DFD-0D46-4081-A9F8-8DDA708A5B6F}" type="pres">
      <dgm:prSet presAssocID="{547ACD7F-2574-4D1B-89A9-2FDCDD8CB5A8}" presName="children" presStyleCnt="0"/>
      <dgm:spPr/>
    </dgm:pt>
    <dgm:pt modelId="{AF25810A-CFF9-4E8F-9F02-1E565DC3CBA0}" type="pres">
      <dgm:prSet presAssocID="{547ACD7F-2574-4D1B-89A9-2FDCDD8CB5A8}" presName="childPlaceholder" presStyleCnt="0"/>
      <dgm:spPr/>
    </dgm:pt>
    <dgm:pt modelId="{D0F268B2-B6AA-4987-8025-0403E32384B3}" type="pres">
      <dgm:prSet presAssocID="{547ACD7F-2574-4D1B-89A9-2FDCDD8CB5A8}" presName="circle" presStyleCnt="0"/>
      <dgm:spPr/>
    </dgm:pt>
    <dgm:pt modelId="{40F99B28-0B20-49D6-ADE3-EE9CF48B3192}" type="pres">
      <dgm:prSet presAssocID="{547ACD7F-2574-4D1B-89A9-2FDCDD8CB5A8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44086909-BEC0-4EA3-8048-A20905EEB5CA}" type="pres">
      <dgm:prSet presAssocID="{547ACD7F-2574-4D1B-89A9-2FDCDD8CB5A8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BD5B66E6-0BD1-43E3-B6E8-52D6F7EA9940}" type="pres">
      <dgm:prSet presAssocID="{547ACD7F-2574-4D1B-89A9-2FDCDD8CB5A8}" presName="quadrant3" presStyleLbl="node1" presStyleIdx="2" presStyleCnt="4" custLinFactNeighborX="-983" custLinFactNeighborY="-591">
        <dgm:presLayoutVars>
          <dgm:chMax val="1"/>
          <dgm:bulletEnabled val="1"/>
        </dgm:presLayoutVars>
      </dgm:prSet>
      <dgm:spPr/>
    </dgm:pt>
    <dgm:pt modelId="{4551E477-679F-41D1-A4A4-EBDF77F644C3}" type="pres">
      <dgm:prSet presAssocID="{547ACD7F-2574-4D1B-89A9-2FDCDD8CB5A8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C65A6AB4-6DEB-49CD-9200-963819F7DBC1}" type="pres">
      <dgm:prSet presAssocID="{547ACD7F-2574-4D1B-89A9-2FDCDD8CB5A8}" presName="quadrantPlaceholder" presStyleCnt="0"/>
      <dgm:spPr/>
    </dgm:pt>
    <dgm:pt modelId="{A76CBBF0-00A9-4C13-8D5C-05992C94610E}" type="pres">
      <dgm:prSet presAssocID="{547ACD7F-2574-4D1B-89A9-2FDCDD8CB5A8}" presName="center1" presStyleLbl="fgShp" presStyleIdx="0" presStyleCnt="2"/>
      <dgm:spPr/>
    </dgm:pt>
    <dgm:pt modelId="{8032E001-71FE-420E-B54D-ADDB49C6B912}" type="pres">
      <dgm:prSet presAssocID="{547ACD7F-2574-4D1B-89A9-2FDCDD8CB5A8}" presName="center2" presStyleLbl="fgShp" presStyleIdx="1" presStyleCnt="2"/>
      <dgm:spPr/>
    </dgm:pt>
  </dgm:ptLst>
  <dgm:cxnLst>
    <dgm:cxn modelId="{C1506E1E-CA4A-4C59-B6DE-CEE902B8B53A}" type="presOf" srcId="{8A726696-08FE-4375-859B-63A3391B2439}" destId="{4551E477-679F-41D1-A4A4-EBDF77F644C3}" srcOrd="0" destOrd="0" presId="urn:microsoft.com/office/officeart/2005/8/layout/cycle4"/>
    <dgm:cxn modelId="{10644F1F-0C58-4809-823A-B27691FD9B77}" srcId="{547ACD7F-2574-4D1B-89A9-2FDCDD8CB5A8}" destId="{10D313DD-AAA8-4A19-9816-35D2F1F155FF}" srcOrd="0" destOrd="0" parTransId="{BE7BCE8D-D538-45AE-A856-AE40890D76D0}" sibTransId="{A0B20081-E4ED-4C00-B122-E8FCAB40D55A}"/>
    <dgm:cxn modelId="{8472C352-AC1E-4BC1-BF31-821DFF871755}" srcId="{547ACD7F-2574-4D1B-89A9-2FDCDD8CB5A8}" destId="{5BCF022F-C0F2-4200-86F5-A7040B4E6AA2}" srcOrd="1" destOrd="0" parTransId="{60DEB62E-4B2F-4890-A509-E62CB5804FA8}" sibTransId="{713C1EB3-55CA-4E0A-9A9D-4FA726483993}"/>
    <dgm:cxn modelId="{AAF0F85F-A716-47B0-98DC-9DC3D2656E5B}" type="presOf" srcId="{5BCF022F-C0F2-4200-86F5-A7040B4E6AA2}" destId="{44086909-BEC0-4EA3-8048-A20905EEB5CA}" srcOrd="0" destOrd="0" presId="urn:microsoft.com/office/officeart/2005/8/layout/cycle4"/>
    <dgm:cxn modelId="{F8EC2868-888E-43A7-A0B7-CC43AAC7EAD1}" type="presOf" srcId="{10D313DD-AAA8-4A19-9816-35D2F1F155FF}" destId="{40F99B28-0B20-49D6-ADE3-EE9CF48B3192}" srcOrd="0" destOrd="0" presId="urn:microsoft.com/office/officeart/2005/8/layout/cycle4"/>
    <dgm:cxn modelId="{9CD0EE98-C25F-46A9-83CB-89585A66E43D}" srcId="{547ACD7F-2574-4D1B-89A9-2FDCDD8CB5A8}" destId="{04512232-EA94-498E-8BCB-ADE466596123}" srcOrd="2" destOrd="0" parTransId="{3B6CB071-7C17-4502-ABED-81AA885891A5}" sibTransId="{718664E1-5A81-4717-9030-F79B10868D90}"/>
    <dgm:cxn modelId="{5D83FFB7-D57A-4B20-BD9D-C76151C95682}" type="presOf" srcId="{547ACD7F-2574-4D1B-89A9-2FDCDD8CB5A8}" destId="{C17092CD-1AD5-400E-ABB1-C843EF0CE04E}" srcOrd="0" destOrd="0" presId="urn:microsoft.com/office/officeart/2005/8/layout/cycle4"/>
    <dgm:cxn modelId="{08D872E0-865D-4359-B216-C198661994FA}" type="presOf" srcId="{04512232-EA94-498E-8BCB-ADE466596123}" destId="{BD5B66E6-0BD1-43E3-B6E8-52D6F7EA9940}" srcOrd="0" destOrd="0" presId="urn:microsoft.com/office/officeart/2005/8/layout/cycle4"/>
    <dgm:cxn modelId="{642A6FF1-BAE0-4898-90E6-40D7639B0DAB}" srcId="{547ACD7F-2574-4D1B-89A9-2FDCDD8CB5A8}" destId="{8A726696-08FE-4375-859B-63A3391B2439}" srcOrd="3" destOrd="0" parTransId="{11C26466-3DF8-40BE-9C0A-13B241EFBD5F}" sibTransId="{AF72C67D-AF0A-4B24-BB76-2D031FDD2AE7}"/>
    <dgm:cxn modelId="{AAB2287E-6369-40AF-A9F8-7AD61F7AEB46}" type="presParOf" srcId="{C17092CD-1AD5-400E-ABB1-C843EF0CE04E}" destId="{FBD87DFD-0D46-4081-A9F8-8DDA708A5B6F}" srcOrd="0" destOrd="0" presId="urn:microsoft.com/office/officeart/2005/8/layout/cycle4"/>
    <dgm:cxn modelId="{EEA158DE-86EE-4CC9-842A-D49C9C6588BC}" type="presParOf" srcId="{FBD87DFD-0D46-4081-A9F8-8DDA708A5B6F}" destId="{AF25810A-CFF9-4E8F-9F02-1E565DC3CBA0}" srcOrd="0" destOrd="0" presId="urn:microsoft.com/office/officeart/2005/8/layout/cycle4"/>
    <dgm:cxn modelId="{0BF0AAD2-2C56-4F5E-95AC-BA2B63DB0C90}" type="presParOf" srcId="{C17092CD-1AD5-400E-ABB1-C843EF0CE04E}" destId="{D0F268B2-B6AA-4987-8025-0403E32384B3}" srcOrd="1" destOrd="0" presId="urn:microsoft.com/office/officeart/2005/8/layout/cycle4"/>
    <dgm:cxn modelId="{092C7994-9B91-4DCF-8F00-8CDF3BB772DA}" type="presParOf" srcId="{D0F268B2-B6AA-4987-8025-0403E32384B3}" destId="{40F99B28-0B20-49D6-ADE3-EE9CF48B3192}" srcOrd="0" destOrd="0" presId="urn:microsoft.com/office/officeart/2005/8/layout/cycle4"/>
    <dgm:cxn modelId="{BF3813A2-705F-4E6D-907A-E9321B5ACEB8}" type="presParOf" srcId="{D0F268B2-B6AA-4987-8025-0403E32384B3}" destId="{44086909-BEC0-4EA3-8048-A20905EEB5CA}" srcOrd="1" destOrd="0" presId="urn:microsoft.com/office/officeart/2005/8/layout/cycle4"/>
    <dgm:cxn modelId="{45B84F19-1C7B-44D5-8CE6-94A03D5DD43C}" type="presParOf" srcId="{D0F268B2-B6AA-4987-8025-0403E32384B3}" destId="{BD5B66E6-0BD1-43E3-B6E8-52D6F7EA9940}" srcOrd="2" destOrd="0" presId="urn:microsoft.com/office/officeart/2005/8/layout/cycle4"/>
    <dgm:cxn modelId="{E9BBF6DD-350A-4F45-869B-F52409262209}" type="presParOf" srcId="{D0F268B2-B6AA-4987-8025-0403E32384B3}" destId="{4551E477-679F-41D1-A4A4-EBDF77F644C3}" srcOrd="3" destOrd="0" presId="urn:microsoft.com/office/officeart/2005/8/layout/cycle4"/>
    <dgm:cxn modelId="{EE38321C-856B-4112-B268-B44D011635ED}" type="presParOf" srcId="{D0F268B2-B6AA-4987-8025-0403E32384B3}" destId="{C65A6AB4-6DEB-49CD-9200-963819F7DBC1}" srcOrd="4" destOrd="0" presId="urn:microsoft.com/office/officeart/2005/8/layout/cycle4"/>
    <dgm:cxn modelId="{BD0BF384-256C-4174-8014-B25EB548114B}" type="presParOf" srcId="{C17092CD-1AD5-400E-ABB1-C843EF0CE04E}" destId="{A76CBBF0-00A9-4C13-8D5C-05992C94610E}" srcOrd="2" destOrd="0" presId="urn:microsoft.com/office/officeart/2005/8/layout/cycle4"/>
    <dgm:cxn modelId="{65A4AAAB-F7EC-4BE5-8FA3-AE0B25BF77B6}" type="presParOf" srcId="{C17092CD-1AD5-400E-ABB1-C843EF0CE04E}" destId="{8032E001-71FE-420E-B54D-ADDB49C6B912}" srcOrd="3" destOrd="0" presId="urn:microsoft.com/office/officeart/2005/8/layout/cycle4"/>
  </dgm:cxnLst>
  <dgm:bg/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891A2B-5A47-41F2-95BE-BB39124B4F38}" type="doc">
      <dgm:prSet loTypeId="urn:microsoft.com/office/officeart/2005/8/layout/equation1" loCatId="process" qsTypeId="urn:microsoft.com/office/officeart/2005/8/quickstyle/simple5" qsCatId="simple" csTypeId="urn:microsoft.com/office/officeart/2005/8/colors/accent1_2" csCatId="accent1" phldr="1"/>
      <dgm:spPr/>
    </dgm:pt>
    <dgm:pt modelId="{0BB5C2BE-ACCB-4927-8AD3-73501E35D490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0" dirty="0"/>
            <a:t>ФГОС СОО</a:t>
          </a:r>
        </a:p>
      </dgm:t>
    </dgm:pt>
    <dgm:pt modelId="{C6BDF4E1-1525-4D3C-B4D6-D36FF1924FFA}" type="parTrans" cxnId="{AF952D44-E7EE-43AB-8343-1779FD507F16}">
      <dgm:prSet/>
      <dgm:spPr/>
      <dgm:t>
        <a:bodyPr/>
        <a:lstStyle/>
        <a:p>
          <a:endParaRPr lang="ru-RU"/>
        </a:p>
      </dgm:t>
    </dgm:pt>
    <dgm:pt modelId="{A53BBD34-A5D4-4B63-B0B1-E5581C4C432E}" type="sibTrans" cxnId="{AF952D44-E7EE-43AB-8343-1779FD507F16}">
      <dgm:prSet/>
      <dgm:spPr/>
      <dgm:t>
        <a:bodyPr/>
        <a:lstStyle/>
        <a:p>
          <a:endParaRPr lang="ru-RU"/>
        </a:p>
      </dgm:t>
    </dgm:pt>
    <dgm:pt modelId="{55210457-B376-4FAC-9619-B9136D58EE37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0" dirty="0"/>
            <a:t>ВУЗ-ШКОЛЕ</a:t>
          </a:r>
        </a:p>
      </dgm:t>
    </dgm:pt>
    <dgm:pt modelId="{EFEF746D-10F9-4CFE-B1CA-467231022703}" type="parTrans" cxnId="{5EDF2FC5-F736-4F3E-BA39-A19B8653A8FD}">
      <dgm:prSet/>
      <dgm:spPr/>
      <dgm:t>
        <a:bodyPr/>
        <a:lstStyle/>
        <a:p>
          <a:endParaRPr lang="ru-RU"/>
        </a:p>
      </dgm:t>
    </dgm:pt>
    <dgm:pt modelId="{A5B1C705-5131-4A2D-97D1-D75928C08CCB}" type="sibTrans" cxnId="{5EDF2FC5-F736-4F3E-BA39-A19B8653A8FD}">
      <dgm:prSet/>
      <dgm:spPr/>
      <dgm:t>
        <a:bodyPr/>
        <a:lstStyle/>
        <a:p>
          <a:endParaRPr lang="ru-RU" dirty="0"/>
        </a:p>
      </dgm:t>
    </dgm:pt>
    <dgm:pt modelId="{92CD5F85-9B2C-43B4-AC0F-3A94E89AA847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/>
            <a:t>ПРАКТИКА</a:t>
          </a:r>
        </a:p>
      </dgm:t>
    </dgm:pt>
    <dgm:pt modelId="{28A2043F-A3A5-4D23-8B41-F3873C093C99}" type="parTrans" cxnId="{5F662D7B-0928-4169-807C-0C4B73AB3001}">
      <dgm:prSet/>
      <dgm:spPr/>
      <dgm:t>
        <a:bodyPr/>
        <a:lstStyle/>
        <a:p>
          <a:endParaRPr lang="ru-RU"/>
        </a:p>
      </dgm:t>
    </dgm:pt>
    <dgm:pt modelId="{D9DF895E-D0CF-4107-A2BB-F8EA0D37B7E9}" type="sibTrans" cxnId="{5F662D7B-0928-4169-807C-0C4B73AB3001}">
      <dgm:prSet/>
      <dgm:spPr/>
      <dgm:t>
        <a:bodyPr/>
        <a:lstStyle/>
        <a:p>
          <a:endParaRPr lang="ru-RU"/>
        </a:p>
      </dgm:t>
    </dgm:pt>
    <dgm:pt modelId="{84D9B622-0C61-4632-895C-0805881E12E6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3A7C2B-B990-40C3-AF21-CEBB79C401D3}" type="sibTrans" cxnId="{2E5A4AF4-5305-4653-B340-CED580A2737F}">
      <dgm:prSet/>
      <dgm:spPr/>
      <dgm:t>
        <a:bodyPr/>
        <a:lstStyle/>
        <a:p>
          <a:endParaRPr lang="ru-RU"/>
        </a:p>
      </dgm:t>
    </dgm:pt>
    <dgm:pt modelId="{33E209F1-8A0D-4FBD-92A9-3EFC467997D3}" type="parTrans" cxnId="{2E5A4AF4-5305-4653-B340-CED580A2737F}">
      <dgm:prSet/>
      <dgm:spPr/>
      <dgm:t>
        <a:bodyPr/>
        <a:lstStyle/>
        <a:p>
          <a:endParaRPr lang="ru-RU"/>
        </a:p>
      </dgm:t>
    </dgm:pt>
    <dgm:pt modelId="{58AFCAD6-2ED4-4B41-BAD3-40C96B8B03CB}" type="pres">
      <dgm:prSet presAssocID="{11891A2B-5A47-41F2-95BE-BB39124B4F38}" presName="linearFlow" presStyleCnt="0">
        <dgm:presLayoutVars>
          <dgm:dir/>
          <dgm:resizeHandles val="exact"/>
        </dgm:presLayoutVars>
      </dgm:prSet>
      <dgm:spPr/>
    </dgm:pt>
    <dgm:pt modelId="{776D0A91-CA9D-4517-8FFD-A46AD2B4A3BC}" type="pres">
      <dgm:prSet presAssocID="{0BB5C2BE-ACCB-4927-8AD3-73501E35D490}" presName="node" presStyleLbl="node1" presStyleIdx="0" presStyleCnt="4">
        <dgm:presLayoutVars>
          <dgm:bulletEnabled val="1"/>
        </dgm:presLayoutVars>
      </dgm:prSet>
      <dgm:spPr/>
    </dgm:pt>
    <dgm:pt modelId="{0A665A1D-7E32-4695-9970-B8595BABD3E0}" type="pres">
      <dgm:prSet presAssocID="{A53BBD34-A5D4-4B63-B0B1-E5581C4C432E}" presName="spacerL" presStyleCnt="0"/>
      <dgm:spPr/>
    </dgm:pt>
    <dgm:pt modelId="{971309A5-DC9B-447A-8077-43C5D7CA8BB8}" type="pres">
      <dgm:prSet presAssocID="{A53BBD34-A5D4-4B63-B0B1-E5581C4C432E}" presName="sibTrans" presStyleLbl="sibTrans2D1" presStyleIdx="0" presStyleCnt="3"/>
      <dgm:spPr/>
    </dgm:pt>
    <dgm:pt modelId="{BC76D93A-3B85-44DC-9340-7F0AF34752D9}" type="pres">
      <dgm:prSet presAssocID="{A53BBD34-A5D4-4B63-B0B1-E5581C4C432E}" presName="spacerR" presStyleCnt="0"/>
      <dgm:spPr/>
    </dgm:pt>
    <dgm:pt modelId="{8178B7A3-3721-4424-BA9E-F7905C3EEBA8}" type="pres">
      <dgm:prSet presAssocID="{55210457-B376-4FAC-9619-B9136D58EE37}" presName="node" presStyleLbl="node1" presStyleIdx="1" presStyleCnt="4">
        <dgm:presLayoutVars>
          <dgm:bulletEnabled val="1"/>
        </dgm:presLayoutVars>
      </dgm:prSet>
      <dgm:spPr/>
    </dgm:pt>
    <dgm:pt modelId="{387B5F10-C95E-46A6-A346-FD1633864606}" type="pres">
      <dgm:prSet presAssocID="{A5B1C705-5131-4A2D-97D1-D75928C08CCB}" presName="spacerL" presStyleCnt="0"/>
      <dgm:spPr/>
    </dgm:pt>
    <dgm:pt modelId="{39E81B2A-DFC2-4C62-B937-B937DFD7EF12}" type="pres">
      <dgm:prSet presAssocID="{A5B1C705-5131-4A2D-97D1-D75928C08CCB}" presName="sibTrans" presStyleLbl="sibTrans2D1" presStyleIdx="1" presStyleCnt="3"/>
      <dgm:spPr/>
    </dgm:pt>
    <dgm:pt modelId="{3D06C150-102C-46FB-96B7-E9071DB8B88A}" type="pres">
      <dgm:prSet presAssocID="{A5B1C705-5131-4A2D-97D1-D75928C08CCB}" presName="spacerR" presStyleCnt="0"/>
      <dgm:spPr/>
    </dgm:pt>
    <dgm:pt modelId="{19356153-4E85-4A56-BEB4-D69C0B3C8EE2}" type="pres">
      <dgm:prSet presAssocID="{92CD5F85-9B2C-43B4-AC0F-3A94E89AA847}" presName="node" presStyleLbl="node1" presStyleIdx="2" presStyleCnt="4">
        <dgm:presLayoutVars>
          <dgm:bulletEnabled val="1"/>
        </dgm:presLayoutVars>
      </dgm:prSet>
      <dgm:spPr/>
    </dgm:pt>
    <dgm:pt modelId="{6C1B23CE-92F0-47E7-A0A2-0BFA88C98B36}" type="pres">
      <dgm:prSet presAssocID="{D9DF895E-D0CF-4107-A2BB-F8EA0D37B7E9}" presName="spacerL" presStyleCnt="0"/>
      <dgm:spPr/>
    </dgm:pt>
    <dgm:pt modelId="{B0C854C8-9B5D-4659-982A-4F722EE671BC}" type="pres">
      <dgm:prSet presAssocID="{D9DF895E-D0CF-4107-A2BB-F8EA0D37B7E9}" presName="sibTrans" presStyleLbl="sibTrans2D1" presStyleIdx="2" presStyleCnt="3"/>
      <dgm:spPr/>
    </dgm:pt>
    <dgm:pt modelId="{B1D67F6F-4A06-40A0-825A-7E980A03CE44}" type="pres">
      <dgm:prSet presAssocID="{D9DF895E-D0CF-4107-A2BB-F8EA0D37B7E9}" presName="spacerR" presStyleCnt="0"/>
      <dgm:spPr/>
    </dgm:pt>
    <dgm:pt modelId="{CCDCBEDD-0CFA-491E-87FE-B535CEE37920}" type="pres">
      <dgm:prSet presAssocID="{84D9B622-0C61-4632-895C-0805881E12E6}" presName="node" presStyleLbl="node1" presStyleIdx="3" presStyleCnt="4">
        <dgm:presLayoutVars>
          <dgm:bulletEnabled val="1"/>
        </dgm:presLayoutVars>
      </dgm:prSet>
      <dgm:spPr/>
    </dgm:pt>
  </dgm:ptLst>
  <dgm:cxnLst>
    <dgm:cxn modelId="{C747A503-4BF3-4CDB-BAD2-CA68CDB570C4}" type="presOf" srcId="{55210457-B376-4FAC-9619-B9136D58EE37}" destId="{8178B7A3-3721-4424-BA9E-F7905C3EEBA8}" srcOrd="0" destOrd="0" presId="urn:microsoft.com/office/officeart/2005/8/layout/equation1"/>
    <dgm:cxn modelId="{319D9D25-EAA6-4C17-B34C-A55A6EB316E0}" type="presOf" srcId="{0BB5C2BE-ACCB-4927-8AD3-73501E35D490}" destId="{776D0A91-CA9D-4517-8FFD-A46AD2B4A3BC}" srcOrd="0" destOrd="0" presId="urn:microsoft.com/office/officeart/2005/8/layout/equation1"/>
    <dgm:cxn modelId="{7E5DD33B-B0D2-4E6D-BE52-E54D40D251C7}" type="presOf" srcId="{84D9B622-0C61-4632-895C-0805881E12E6}" destId="{CCDCBEDD-0CFA-491E-87FE-B535CEE37920}" srcOrd="0" destOrd="0" presId="urn:microsoft.com/office/officeart/2005/8/layout/equation1"/>
    <dgm:cxn modelId="{AF952D44-E7EE-43AB-8343-1779FD507F16}" srcId="{11891A2B-5A47-41F2-95BE-BB39124B4F38}" destId="{0BB5C2BE-ACCB-4927-8AD3-73501E35D490}" srcOrd="0" destOrd="0" parTransId="{C6BDF4E1-1525-4D3C-B4D6-D36FF1924FFA}" sibTransId="{A53BBD34-A5D4-4B63-B0B1-E5581C4C432E}"/>
    <dgm:cxn modelId="{B7CA9B4B-1B68-4FD3-BB29-BDD070F1DF2A}" type="presOf" srcId="{D9DF895E-D0CF-4107-A2BB-F8EA0D37B7E9}" destId="{B0C854C8-9B5D-4659-982A-4F722EE671BC}" srcOrd="0" destOrd="0" presId="urn:microsoft.com/office/officeart/2005/8/layout/equation1"/>
    <dgm:cxn modelId="{A14BAA54-F568-4E3D-A226-1E172A6EF504}" type="presOf" srcId="{92CD5F85-9B2C-43B4-AC0F-3A94E89AA847}" destId="{19356153-4E85-4A56-BEB4-D69C0B3C8EE2}" srcOrd="0" destOrd="0" presId="urn:microsoft.com/office/officeart/2005/8/layout/equation1"/>
    <dgm:cxn modelId="{53C1C657-37C8-4837-8449-F045904D5298}" type="presOf" srcId="{11891A2B-5A47-41F2-95BE-BB39124B4F38}" destId="{58AFCAD6-2ED4-4B41-BAD3-40C96B8B03CB}" srcOrd="0" destOrd="0" presId="urn:microsoft.com/office/officeart/2005/8/layout/equation1"/>
    <dgm:cxn modelId="{5F662D7B-0928-4169-807C-0C4B73AB3001}" srcId="{11891A2B-5A47-41F2-95BE-BB39124B4F38}" destId="{92CD5F85-9B2C-43B4-AC0F-3A94E89AA847}" srcOrd="2" destOrd="0" parTransId="{28A2043F-A3A5-4D23-8B41-F3873C093C99}" sibTransId="{D9DF895E-D0CF-4107-A2BB-F8EA0D37B7E9}"/>
    <dgm:cxn modelId="{83DB4BB3-5426-4E22-8E31-6257465E89FC}" type="presOf" srcId="{A53BBD34-A5D4-4B63-B0B1-E5581C4C432E}" destId="{971309A5-DC9B-447A-8077-43C5D7CA8BB8}" srcOrd="0" destOrd="0" presId="urn:microsoft.com/office/officeart/2005/8/layout/equation1"/>
    <dgm:cxn modelId="{5EDF2FC5-F736-4F3E-BA39-A19B8653A8FD}" srcId="{11891A2B-5A47-41F2-95BE-BB39124B4F38}" destId="{55210457-B376-4FAC-9619-B9136D58EE37}" srcOrd="1" destOrd="0" parTransId="{EFEF746D-10F9-4CFE-B1CA-467231022703}" sibTransId="{A5B1C705-5131-4A2D-97D1-D75928C08CCB}"/>
    <dgm:cxn modelId="{C076E1D9-6804-49F7-BBA9-A68858949C7C}" type="presOf" srcId="{A5B1C705-5131-4A2D-97D1-D75928C08CCB}" destId="{39E81B2A-DFC2-4C62-B937-B937DFD7EF12}" srcOrd="0" destOrd="0" presId="urn:microsoft.com/office/officeart/2005/8/layout/equation1"/>
    <dgm:cxn modelId="{2E5A4AF4-5305-4653-B340-CED580A2737F}" srcId="{11891A2B-5A47-41F2-95BE-BB39124B4F38}" destId="{84D9B622-0C61-4632-895C-0805881E12E6}" srcOrd="3" destOrd="0" parTransId="{33E209F1-8A0D-4FBD-92A9-3EFC467997D3}" sibTransId="{0A3A7C2B-B990-40C3-AF21-CEBB79C401D3}"/>
    <dgm:cxn modelId="{D29D322E-83C8-4044-B458-B460307F749C}" type="presParOf" srcId="{58AFCAD6-2ED4-4B41-BAD3-40C96B8B03CB}" destId="{776D0A91-CA9D-4517-8FFD-A46AD2B4A3BC}" srcOrd="0" destOrd="0" presId="urn:microsoft.com/office/officeart/2005/8/layout/equation1"/>
    <dgm:cxn modelId="{B9DE5635-D02D-4842-B40E-68B426643118}" type="presParOf" srcId="{58AFCAD6-2ED4-4B41-BAD3-40C96B8B03CB}" destId="{0A665A1D-7E32-4695-9970-B8595BABD3E0}" srcOrd="1" destOrd="0" presId="urn:microsoft.com/office/officeart/2005/8/layout/equation1"/>
    <dgm:cxn modelId="{B306EBF9-167B-421A-BEF8-C66BC17C167B}" type="presParOf" srcId="{58AFCAD6-2ED4-4B41-BAD3-40C96B8B03CB}" destId="{971309A5-DC9B-447A-8077-43C5D7CA8BB8}" srcOrd="2" destOrd="0" presId="urn:microsoft.com/office/officeart/2005/8/layout/equation1"/>
    <dgm:cxn modelId="{814E3984-C69E-4FA6-880D-839427F73DAF}" type="presParOf" srcId="{58AFCAD6-2ED4-4B41-BAD3-40C96B8B03CB}" destId="{BC76D93A-3B85-44DC-9340-7F0AF34752D9}" srcOrd="3" destOrd="0" presId="urn:microsoft.com/office/officeart/2005/8/layout/equation1"/>
    <dgm:cxn modelId="{1A0D53B7-248D-482A-845F-176657C95945}" type="presParOf" srcId="{58AFCAD6-2ED4-4B41-BAD3-40C96B8B03CB}" destId="{8178B7A3-3721-4424-BA9E-F7905C3EEBA8}" srcOrd="4" destOrd="0" presId="urn:microsoft.com/office/officeart/2005/8/layout/equation1"/>
    <dgm:cxn modelId="{77431078-6FB7-41CB-BFF1-0B7F49BC6D70}" type="presParOf" srcId="{58AFCAD6-2ED4-4B41-BAD3-40C96B8B03CB}" destId="{387B5F10-C95E-46A6-A346-FD1633864606}" srcOrd="5" destOrd="0" presId="urn:microsoft.com/office/officeart/2005/8/layout/equation1"/>
    <dgm:cxn modelId="{4DD52702-5F68-4E79-8FC5-965291817D9E}" type="presParOf" srcId="{58AFCAD6-2ED4-4B41-BAD3-40C96B8B03CB}" destId="{39E81B2A-DFC2-4C62-B937-B937DFD7EF12}" srcOrd="6" destOrd="0" presId="urn:microsoft.com/office/officeart/2005/8/layout/equation1"/>
    <dgm:cxn modelId="{8C0F687B-8737-4C99-80FC-4A89CFC0A492}" type="presParOf" srcId="{58AFCAD6-2ED4-4B41-BAD3-40C96B8B03CB}" destId="{3D06C150-102C-46FB-96B7-E9071DB8B88A}" srcOrd="7" destOrd="0" presId="urn:microsoft.com/office/officeart/2005/8/layout/equation1"/>
    <dgm:cxn modelId="{A4ABB1E3-F00A-450B-8D65-CC290F8DBBF5}" type="presParOf" srcId="{58AFCAD6-2ED4-4B41-BAD3-40C96B8B03CB}" destId="{19356153-4E85-4A56-BEB4-D69C0B3C8EE2}" srcOrd="8" destOrd="0" presId="urn:microsoft.com/office/officeart/2005/8/layout/equation1"/>
    <dgm:cxn modelId="{6167AD55-8C72-4B6C-8E29-5FE9416B996D}" type="presParOf" srcId="{58AFCAD6-2ED4-4B41-BAD3-40C96B8B03CB}" destId="{6C1B23CE-92F0-47E7-A0A2-0BFA88C98B36}" srcOrd="9" destOrd="0" presId="urn:microsoft.com/office/officeart/2005/8/layout/equation1"/>
    <dgm:cxn modelId="{4FDE109F-6708-41D9-A5F6-75FF2A873846}" type="presParOf" srcId="{58AFCAD6-2ED4-4B41-BAD3-40C96B8B03CB}" destId="{B0C854C8-9B5D-4659-982A-4F722EE671BC}" srcOrd="10" destOrd="0" presId="urn:microsoft.com/office/officeart/2005/8/layout/equation1"/>
    <dgm:cxn modelId="{77D037B0-767A-46FA-9158-8519375BC234}" type="presParOf" srcId="{58AFCAD6-2ED4-4B41-BAD3-40C96B8B03CB}" destId="{B1D67F6F-4A06-40A0-825A-7E980A03CE44}" srcOrd="11" destOrd="0" presId="urn:microsoft.com/office/officeart/2005/8/layout/equation1"/>
    <dgm:cxn modelId="{BD333870-421B-4C1F-8F6F-B7C825424300}" type="presParOf" srcId="{58AFCAD6-2ED4-4B41-BAD3-40C96B8B03CB}" destId="{CCDCBEDD-0CFA-491E-87FE-B535CEE37920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F99B28-0B20-49D6-ADE3-EE9CF48B3192}">
      <dsp:nvSpPr>
        <dsp:cNvPr id="0" name=""/>
        <dsp:cNvSpPr/>
      </dsp:nvSpPr>
      <dsp:spPr>
        <a:xfrm>
          <a:off x="1575595" y="257489"/>
          <a:ext cx="1956013" cy="1956013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7030A0"/>
              </a:solidFill>
            </a:rPr>
            <a:t>ШКОЛА</a:t>
          </a:r>
        </a:p>
      </dsp:txBody>
      <dsp:txXfrm>
        <a:off x="2148498" y="830392"/>
        <a:ext cx="1383110" cy="1383110"/>
      </dsp:txXfrm>
    </dsp:sp>
    <dsp:sp modelId="{44086909-BEC0-4EA3-8048-A20905EEB5CA}">
      <dsp:nvSpPr>
        <dsp:cNvPr id="0" name=""/>
        <dsp:cNvSpPr/>
      </dsp:nvSpPr>
      <dsp:spPr>
        <a:xfrm rot="5400000">
          <a:off x="3621955" y="257489"/>
          <a:ext cx="1956013" cy="1956013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7030A0"/>
              </a:solidFill>
            </a:rPr>
            <a:t>ГГТУ</a:t>
          </a:r>
        </a:p>
      </dsp:txBody>
      <dsp:txXfrm rot="-5400000">
        <a:off x="3621955" y="830392"/>
        <a:ext cx="1383110" cy="1383110"/>
      </dsp:txXfrm>
    </dsp:sp>
    <dsp:sp modelId="{BD5B66E6-0BD1-43E3-B6E8-52D6F7EA9940}">
      <dsp:nvSpPr>
        <dsp:cNvPr id="0" name=""/>
        <dsp:cNvSpPr/>
      </dsp:nvSpPr>
      <dsp:spPr>
        <a:xfrm rot="10800000">
          <a:off x="3602727" y="2292289"/>
          <a:ext cx="1956013" cy="1956013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7030A0"/>
              </a:solidFill>
            </a:rPr>
            <a:t>ДО</a:t>
          </a:r>
        </a:p>
      </dsp:txBody>
      <dsp:txXfrm rot="10800000">
        <a:off x="3602727" y="2292289"/>
        <a:ext cx="1383110" cy="1383110"/>
      </dsp:txXfrm>
    </dsp:sp>
    <dsp:sp modelId="{4551E477-679F-41D1-A4A4-EBDF77F644C3}">
      <dsp:nvSpPr>
        <dsp:cNvPr id="0" name=""/>
        <dsp:cNvSpPr/>
      </dsp:nvSpPr>
      <dsp:spPr>
        <a:xfrm rot="16200000">
          <a:off x="1575595" y="2303849"/>
          <a:ext cx="1956013" cy="1956013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7030A0"/>
              </a:solidFill>
            </a:rPr>
            <a:t>ДЕТСКИЙ САД</a:t>
          </a:r>
        </a:p>
      </dsp:txBody>
      <dsp:txXfrm rot="5400000">
        <a:off x="2148498" y="2303849"/>
        <a:ext cx="1383110" cy="1383110"/>
      </dsp:txXfrm>
    </dsp:sp>
    <dsp:sp modelId="{A76CBBF0-00A9-4C13-8D5C-05992C94610E}">
      <dsp:nvSpPr>
        <dsp:cNvPr id="0" name=""/>
        <dsp:cNvSpPr/>
      </dsp:nvSpPr>
      <dsp:spPr>
        <a:xfrm>
          <a:off x="3239109" y="1852114"/>
          <a:ext cx="675344" cy="587255"/>
        </a:xfrm>
        <a:prstGeom prst="circularArrow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32E001-71FE-420E-B54D-ADDB49C6B912}">
      <dsp:nvSpPr>
        <dsp:cNvPr id="0" name=""/>
        <dsp:cNvSpPr/>
      </dsp:nvSpPr>
      <dsp:spPr>
        <a:xfrm rot="10800000">
          <a:off x="3239109" y="2077981"/>
          <a:ext cx="675344" cy="587255"/>
        </a:xfrm>
        <a:prstGeom prst="circularArrow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6D0A91-CA9D-4517-8FFD-A46AD2B4A3BC}">
      <dsp:nvSpPr>
        <dsp:cNvPr id="0" name=""/>
        <dsp:cNvSpPr/>
      </dsp:nvSpPr>
      <dsp:spPr>
        <a:xfrm>
          <a:off x="4303" y="449453"/>
          <a:ext cx="1195583" cy="119558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/>
            <a:t>ФГОС СОО</a:t>
          </a:r>
        </a:p>
      </dsp:txBody>
      <dsp:txXfrm>
        <a:off x="179392" y="624542"/>
        <a:ext cx="845405" cy="845405"/>
      </dsp:txXfrm>
    </dsp:sp>
    <dsp:sp modelId="{971309A5-DC9B-447A-8077-43C5D7CA8BB8}">
      <dsp:nvSpPr>
        <dsp:cNvPr id="0" name=""/>
        <dsp:cNvSpPr/>
      </dsp:nvSpPr>
      <dsp:spPr>
        <a:xfrm>
          <a:off x="1296968" y="700526"/>
          <a:ext cx="693438" cy="693438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/>
        </a:p>
      </dsp:txBody>
      <dsp:txXfrm>
        <a:off x="1388883" y="965697"/>
        <a:ext cx="509608" cy="163096"/>
      </dsp:txXfrm>
    </dsp:sp>
    <dsp:sp modelId="{8178B7A3-3721-4424-BA9E-F7905C3EEBA8}">
      <dsp:nvSpPr>
        <dsp:cNvPr id="0" name=""/>
        <dsp:cNvSpPr/>
      </dsp:nvSpPr>
      <dsp:spPr>
        <a:xfrm>
          <a:off x="2087488" y="449453"/>
          <a:ext cx="1195583" cy="119558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/>
            <a:t>ВУЗ-ШКОЛЕ</a:t>
          </a:r>
        </a:p>
      </dsp:txBody>
      <dsp:txXfrm>
        <a:off x="2262577" y="624542"/>
        <a:ext cx="845405" cy="845405"/>
      </dsp:txXfrm>
    </dsp:sp>
    <dsp:sp modelId="{39E81B2A-DFC2-4C62-B937-B937DFD7EF12}">
      <dsp:nvSpPr>
        <dsp:cNvPr id="0" name=""/>
        <dsp:cNvSpPr/>
      </dsp:nvSpPr>
      <dsp:spPr>
        <a:xfrm>
          <a:off x="3380153" y="700526"/>
          <a:ext cx="693438" cy="693438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/>
        </a:p>
      </dsp:txBody>
      <dsp:txXfrm>
        <a:off x="3472068" y="965697"/>
        <a:ext cx="509608" cy="163096"/>
      </dsp:txXfrm>
    </dsp:sp>
    <dsp:sp modelId="{19356153-4E85-4A56-BEB4-D69C0B3C8EE2}">
      <dsp:nvSpPr>
        <dsp:cNvPr id="0" name=""/>
        <dsp:cNvSpPr/>
      </dsp:nvSpPr>
      <dsp:spPr>
        <a:xfrm>
          <a:off x="4170673" y="449453"/>
          <a:ext cx="1195583" cy="119558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ПРАКТИКА</a:t>
          </a:r>
        </a:p>
      </dsp:txBody>
      <dsp:txXfrm>
        <a:off x="4345762" y="624542"/>
        <a:ext cx="845405" cy="845405"/>
      </dsp:txXfrm>
    </dsp:sp>
    <dsp:sp modelId="{B0C854C8-9B5D-4659-982A-4F722EE671BC}">
      <dsp:nvSpPr>
        <dsp:cNvPr id="0" name=""/>
        <dsp:cNvSpPr/>
      </dsp:nvSpPr>
      <dsp:spPr>
        <a:xfrm>
          <a:off x="5463338" y="700526"/>
          <a:ext cx="693438" cy="693438"/>
        </a:xfrm>
        <a:prstGeom prst="mathEqual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900" kern="1200"/>
        </a:p>
      </dsp:txBody>
      <dsp:txXfrm>
        <a:off x="5555253" y="843374"/>
        <a:ext cx="509608" cy="407742"/>
      </dsp:txXfrm>
    </dsp:sp>
    <dsp:sp modelId="{CCDCBEDD-0CFA-491E-87FE-B535CEE37920}">
      <dsp:nvSpPr>
        <dsp:cNvPr id="0" name=""/>
        <dsp:cNvSpPr/>
      </dsp:nvSpPr>
      <dsp:spPr>
        <a:xfrm>
          <a:off x="6253858" y="449453"/>
          <a:ext cx="1195583" cy="119558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100" kern="1200"/>
        </a:p>
      </dsp:txBody>
      <dsp:txXfrm>
        <a:off x="6428947" y="624542"/>
        <a:ext cx="845405" cy="8454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13CE9-B409-408B-BDC8-2D51E021E8EB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D4CDB-C7AE-40ED-89A8-4C14CF098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34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D4CDB-C7AE-40ED-89A8-4C14CF09861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1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831" y="81016"/>
            <a:ext cx="971909" cy="728932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102080" y="849328"/>
            <a:ext cx="11645660" cy="1725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297971" y="81016"/>
            <a:ext cx="25879" cy="6457896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 flipH="1">
            <a:off x="382438" y="81016"/>
            <a:ext cx="25879" cy="645789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525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31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169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47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81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4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818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91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6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40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58CF0-5AFF-4657-9F64-A21CF2D26F54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0428F-5E65-4112-A8A5-90227884B0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16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1.png"/><Relationship Id="rId7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0.png"/><Relationship Id="rId5" Type="http://schemas.openxmlformats.org/officeDocument/2006/relationships/image" Target="../media/image13.png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C631E8-D448-461E-896B-E0341B26A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47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5095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 В ЦИФРАХ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3023" t="33318" r="28598" b="12312"/>
          <a:stretch/>
        </p:blipFill>
        <p:spPr>
          <a:xfrm>
            <a:off x="483392" y="971983"/>
            <a:ext cx="9214790" cy="582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39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73692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ТРАНСФЕРА ОПЫТА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171" t="23580" b="6156"/>
          <a:stretch/>
        </p:blipFill>
        <p:spPr>
          <a:xfrm>
            <a:off x="983673" y="1108363"/>
            <a:ext cx="9345756" cy="514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06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9550" y="167425"/>
            <a:ext cx="10122794" cy="58276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 ОПЫТА.</a:t>
            </a:r>
          </a:p>
          <a:p>
            <a:pPr algn="l"/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 flipV="1">
            <a:off x="-752809" y="1688831"/>
            <a:ext cx="157864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0830" y="856357"/>
            <a:ext cx="1109304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Российско-Испанский форум «Образование без границ», Королевство Испании,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г.Марбелья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2019, 2020;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конференция в университете г. Кадис,  Королевство Испании 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научно-практическая конференция «Педагогические классы: опыт и перспективы», Республика Беларусь,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г.Минск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2018,2019;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международный салон образования г. Москва, 2018,2019;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Уфимский Международный Салон Образования, 2018;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педагогический форум «От наставничества к профессионализму», г. Сочи, 2018;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Выездная сессия высшей школы педагогики ГГТУ «Учитель. Воспитатель. Наставник» ,Гурзуф, Крым, 2018;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Артек-форум – 2018,2019, « Артек – столица будущего», Гурзуф, Крым;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Международная образовательная сессия «Высшая школа педагогики. Учитель. Воспитатель. Наставник», 2019,2020;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«Психология и образование: опыт, перспективы, инновации», Кабардино-Балкарский университет им. Х.М.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Бербекова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790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7000"/>
          </a:blip>
          <a:srcRect/>
          <a:stretch>
            <a:fillRect/>
          </a:stretch>
        </p:blipFill>
        <p:spPr>
          <a:xfrm>
            <a:off x="1448201" y="0"/>
            <a:ext cx="825928" cy="7970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57468" y="224836"/>
            <a:ext cx="781465" cy="75411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70" t="23872" r="6089" b="18312"/>
          <a:stretch>
            <a:fillRect/>
          </a:stretch>
        </p:blipFill>
        <p:spPr>
          <a:xfrm>
            <a:off x="9734637" y="95464"/>
            <a:ext cx="848312" cy="54109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11370" r="13170"/>
          <a:stretch>
            <a:fillRect/>
          </a:stretch>
        </p:blipFill>
        <p:spPr>
          <a:xfrm>
            <a:off x="10582948" y="46223"/>
            <a:ext cx="643492" cy="63957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14605" r="13550"/>
          <a:stretch>
            <a:fillRect/>
          </a:stretch>
        </p:blipFill>
        <p:spPr>
          <a:xfrm>
            <a:off x="8893581" y="100463"/>
            <a:ext cx="841056" cy="585337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-5400000">
            <a:off x="-1013562" y="3034625"/>
            <a:ext cx="6575382" cy="2841510"/>
            <a:chOff x="0" y="0"/>
            <a:chExt cx="13150764" cy="568302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0" y="0"/>
              <a:ext cx="3926094" cy="3788680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1963047" y="1894340"/>
              <a:ext cx="3926094" cy="3788680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4493612" y="0"/>
              <a:ext cx="3926094" cy="3788680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7261624" y="1894340"/>
              <a:ext cx="3926094" cy="3788680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9224670" y="0"/>
              <a:ext cx="3926094" cy="3788680"/>
            </a:xfrm>
            <a:prstGeom prst="rect">
              <a:avLst/>
            </a:prstGeom>
          </p:spPr>
        </p:pic>
      </p:grpSp>
      <p:sp>
        <p:nvSpPr>
          <p:cNvPr id="14" name="TextBox 14"/>
          <p:cNvSpPr txBox="1"/>
          <p:nvPr/>
        </p:nvSpPr>
        <p:spPr>
          <a:xfrm>
            <a:off x="1999800" y="393612"/>
            <a:ext cx="656044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5"/>
              </a:lnSpc>
            </a:pPr>
            <a:r>
              <a:rPr lang="en-US" sz="2754">
                <a:solidFill>
                  <a:srgbClr val="5B0D62"/>
                </a:solidFill>
                <a:latin typeface="Russo One"/>
              </a:rPr>
              <a:t>СЕТЕВОЙ ПЕДАГОГИЧЕСКИЙ КЛАСС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98544" y="1167689"/>
            <a:ext cx="856024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85"/>
              </a:lnSpc>
            </a:pPr>
            <a:r>
              <a:rPr lang="en-US" sz="1775" dirty="0">
                <a:solidFill>
                  <a:srgbClr val="5B0D62"/>
                </a:solidFill>
                <a:latin typeface="Playfair Display Black"/>
              </a:rPr>
              <a:t>РЕГИОНАЛЬНЫЙ ОБРАЗОВАТЕЛЬНЫЙ КЛАСТЕР ДОПРОФЕССИОНАЛЬНОГО ПЕДАГОГИЧЕСКОГО ОБРАЗОВАНИЯ "ПЕДАГОГИЧЕСКОЕ ПРЕВОСХОДСТВО"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292" y="0"/>
            <a:ext cx="12331557" cy="679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381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7000"/>
          </a:blip>
          <a:srcRect/>
          <a:stretch>
            <a:fillRect/>
          </a:stretch>
        </p:blipFill>
        <p:spPr>
          <a:xfrm>
            <a:off x="1448201" y="0"/>
            <a:ext cx="825928" cy="7970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57468" y="224836"/>
            <a:ext cx="781465" cy="75411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601869" y="1078166"/>
            <a:ext cx="6575382" cy="2841510"/>
            <a:chOff x="0" y="0"/>
            <a:chExt cx="13150764" cy="568302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0" y="0"/>
              <a:ext cx="3926094" cy="3788680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1963047" y="1894340"/>
              <a:ext cx="3926094" cy="3788680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4493612" y="0"/>
              <a:ext cx="3926094" cy="3788680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7261624" y="1894340"/>
              <a:ext cx="3926094" cy="3788680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17159"/>
            </a:blip>
            <a:srcRect/>
            <a:stretch>
              <a:fillRect/>
            </a:stretch>
          </p:blipFill>
          <p:spPr>
            <a:xfrm>
              <a:off x="9224670" y="0"/>
              <a:ext cx="3926094" cy="3788680"/>
            </a:xfrm>
            <a:prstGeom prst="rect">
              <a:avLst/>
            </a:prstGeom>
          </p:spPr>
        </p:pic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3270" t="23872" r="6089" b="18312"/>
          <a:stretch>
            <a:fillRect/>
          </a:stretch>
        </p:blipFill>
        <p:spPr>
          <a:xfrm>
            <a:off x="9734637" y="144706"/>
            <a:ext cx="848312" cy="54109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l="11370" r="13170"/>
          <a:stretch>
            <a:fillRect/>
          </a:stretch>
        </p:blipFill>
        <p:spPr>
          <a:xfrm>
            <a:off x="10582948" y="46223"/>
            <a:ext cx="643492" cy="63957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 l="14605" r="13550"/>
          <a:stretch>
            <a:fillRect/>
          </a:stretch>
        </p:blipFill>
        <p:spPr>
          <a:xfrm>
            <a:off x="8893581" y="100463"/>
            <a:ext cx="841056" cy="585337"/>
          </a:xfrm>
          <a:prstGeom prst="rect">
            <a:avLst/>
          </a:prstGeom>
        </p:spPr>
      </p:pic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54171" y="1361166"/>
            <a:ext cx="2491257" cy="2491257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7"/>
              <a:stretch>
                <a:fillRect l="-16448" r="-33581" b="-20"/>
              </a:stretch>
            </a:blip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54171" y="4202677"/>
            <a:ext cx="2491257" cy="2491257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8"/>
              <a:stretch>
                <a:fillRect l="-1556" r="-1556" b="-20"/>
              </a:stretch>
            </a:blip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8913164" y="1329627"/>
            <a:ext cx="2491257" cy="2491257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9"/>
              <a:stretch>
                <a:fillRect r="-38916" b="-20"/>
              </a:stretch>
            </a:blip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8924723" y="4202677"/>
            <a:ext cx="2491257" cy="2491257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10"/>
              <a:stretch>
                <a:fillRect l="-25015" r="-25015" b="-20"/>
              </a:stretch>
            </a:blip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3891849" y="4017709"/>
            <a:ext cx="4408303" cy="2557076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3124334" y="1190088"/>
            <a:ext cx="5943332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6"/>
              </a:lnSpc>
            </a:pPr>
            <a:r>
              <a:rPr lang="en-US" sz="2551" spc="255">
                <a:solidFill>
                  <a:srgbClr val="570F5D"/>
                </a:solidFill>
                <a:latin typeface="Playfair Display Black"/>
              </a:rPr>
              <a:t>МЕЖДУНАРОДНЫЙ ИНФОУРОК «ДОПРОФЕССИОНАЛЬНО- ПЕДАГОГИЧЕСКИЙ КОНТЕНТ: </a:t>
            </a:r>
          </a:p>
          <a:p>
            <a:pPr algn="ctr">
              <a:lnSpc>
                <a:spcPts val="2806"/>
              </a:lnSpc>
            </a:pPr>
            <a:r>
              <a:rPr lang="en-US" sz="2551" spc="255">
                <a:solidFill>
                  <a:srgbClr val="570F5D"/>
                </a:solidFill>
                <a:latin typeface="Playfair Display Black"/>
              </a:rPr>
              <a:t>ОТ МОДЕЛИ К ТЕХНОЛОГИЯМ»</a:t>
            </a:r>
          </a:p>
          <a:p>
            <a:pPr algn="ctr">
              <a:lnSpc>
                <a:spcPts val="2806"/>
              </a:lnSpc>
            </a:pPr>
            <a:endParaRPr lang="en-US" sz="2551" spc="255">
              <a:solidFill>
                <a:srgbClr val="570F5D"/>
              </a:solidFill>
              <a:latin typeface="Playfair Display Black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999800" y="393612"/>
            <a:ext cx="656044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5"/>
              </a:lnSpc>
            </a:pPr>
            <a:r>
              <a:rPr lang="en-US" sz="2754" dirty="0">
                <a:solidFill>
                  <a:srgbClr val="5B0D62"/>
                </a:solidFill>
                <a:latin typeface="Russo One"/>
              </a:rPr>
              <a:t>СЕТЕВОЙ ПЕДАГОГИЧЕСКИЙ КЛАСС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724350" y="3688750"/>
            <a:ext cx="2743301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04"/>
              </a:lnSpc>
            </a:pPr>
            <a:r>
              <a:rPr lang="en-US" sz="1589" spc="159">
                <a:solidFill>
                  <a:srgbClr val="000000"/>
                </a:solidFill>
                <a:latin typeface="Playfair Display Bold"/>
              </a:rPr>
              <a:t>27 ЯНВАРЯ 2021</a:t>
            </a:r>
          </a:p>
        </p:txBody>
      </p:sp>
    </p:spTree>
    <p:extLst>
      <p:ext uri="{BB962C8B-B14F-4D97-AF65-F5344CB8AC3E}">
        <p14:creationId xmlns:p14="http://schemas.microsoft.com/office/powerpoint/2010/main" val="170247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5623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СТАРТ. ЯНВАРЬ 2021 ГОД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35" y="1010515"/>
            <a:ext cx="8373301" cy="5625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6808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85081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образовательный модуль (СОМ): </a:t>
            </a:r>
          </a:p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 организационные механизмы </a:t>
            </a:r>
            <a:endParaRPr lang="ru-RU" sz="3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1408" y="1528763"/>
            <a:ext cx="1885950" cy="9429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ТЕМА СОМ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657475" y="1878806"/>
            <a:ext cx="5857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3243262" y="1557337"/>
            <a:ext cx="2914651" cy="9429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одно образовательное событие (ОС) - одна школа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747407" y="1528763"/>
            <a:ext cx="3696881" cy="217170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координатор: ресурсный центр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поддержка: проектный офис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проекта ОС со стратегическим партнером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6157913" y="1849189"/>
            <a:ext cx="1589494" cy="17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662363" y="2487364"/>
            <a:ext cx="409576" cy="898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72050" y="2500313"/>
            <a:ext cx="571500" cy="885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2431257" y="3386138"/>
            <a:ext cx="1885950" cy="9429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для  учеников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36308" y="3386137"/>
            <a:ext cx="1885950" cy="9429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для  кураторов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100514" y="2943225"/>
            <a:ext cx="976313" cy="39052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3часа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13592" y="2343150"/>
            <a:ext cx="1643058" cy="39052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20300" y="2292101"/>
            <a:ext cx="2120495" cy="39052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раз в месяц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565928" y="4281488"/>
            <a:ext cx="751279" cy="70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941094" y="4302919"/>
            <a:ext cx="602456" cy="645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620696" y="4774405"/>
            <a:ext cx="2208603" cy="85487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награждение: пополнение портфолио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596285" y="5867106"/>
            <a:ext cx="2208603" cy="85487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освещение ОС в СМИ</a:t>
            </a:r>
          </a:p>
        </p:txBody>
      </p:sp>
      <p:cxnSp>
        <p:nvCxnSpPr>
          <p:cNvPr id="31" name="Прямая соединительная линия 30"/>
          <p:cNvCxnSpPr>
            <a:endCxn id="30" idx="0"/>
          </p:cNvCxnSpPr>
          <p:nvPr/>
        </p:nvCxnSpPr>
        <p:spPr>
          <a:xfrm>
            <a:off x="4700587" y="5625556"/>
            <a:ext cx="0" cy="241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9587509" y="3675091"/>
            <a:ext cx="16676" cy="493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7758720" y="3924451"/>
            <a:ext cx="3685568" cy="24404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ограничений по количеству участников-учеников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оргвстреча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ОС-  не позднее 2 недель до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2136710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84428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ОБРАЗОВАТЕЛЬНЫХ СОБЫТИЙ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62" y="1016185"/>
            <a:ext cx="9240014" cy="547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67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7455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ПЕДКЛАСС В ЦИФРАХ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97249" y="4569852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2436" y="1704873"/>
            <a:ext cx="2401170" cy="48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реализации </a:t>
            </a:r>
          </a:p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07014" y="2241140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9513" y="4042356"/>
            <a:ext cx="3741665" cy="48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российских и </a:t>
            </a:r>
          </a:p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международных партнеров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07013" y="3411969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2435" y="3908133"/>
            <a:ext cx="2421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</a:t>
            </a:r>
          </a:p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12946" y="1117960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88936" y="1583069"/>
            <a:ext cx="1727524" cy="48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 </a:t>
            </a:r>
          </a:p>
          <a:p>
            <a:pPr>
              <a:lnSpc>
                <a:spcPct val="50000"/>
              </a:lnSpc>
            </a:pPr>
            <a:r>
              <a:rPr lang="ru-RU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педклассов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41802" y="2241140"/>
            <a:ext cx="178771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40+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76701" y="2845903"/>
            <a:ext cx="2313262" cy="302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ГГТУ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41268" y="3332259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4836" y="3055260"/>
            <a:ext cx="1734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 в сети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352778" y="1117960"/>
            <a:ext cx="14454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52434" y="5171502"/>
            <a:ext cx="354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стажировок для учеников</a:t>
            </a:r>
          </a:p>
          <a:p>
            <a:pPr>
              <a:lnSpc>
                <a:spcPct val="50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наставников</a:t>
            </a:r>
          </a:p>
        </p:txBody>
      </p:sp>
    </p:spTree>
    <p:extLst>
      <p:ext uri="{BB962C8B-B14F-4D97-AF65-F5344CB8AC3E}">
        <p14:creationId xmlns:p14="http://schemas.microsoft.com/office/powerpoint/2010/main" val="322642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2BB125-9B70-9FA1-3471-6C60188B3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39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48806" y="-50861"/>
            <a:ext cx="9991492" cy="87403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«ПЕДАГОГИЧЕСКИЙ КЛАСС КАК ИНСТРУМЕНТ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БУДУЩЕГО УЧИТЕЛЯ»</a:t>
            </a:r>
          </a:p>
          <a:p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31899" y="1232665"/>
            <a:ext cx="4538546" cy="389177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6198" indent="0" fontAlgn="base">
              <a:spcBef>
                <a:spcPts val="0"/>
              </a:spcBef>
              <a:buNone/>
            </a:pPr>
            <a:endParaRPr lang="ru-RU" dirty="0"/>
          </a:p>
          <a:p>
            <a:pPr marL="76198" indent="0" fontAlgn="base">
              <a:spcBef>
                <a:spcPts val="0"/>
              </a:spcBef>
              <a:buNone/>
            </a:pPr>
            <a:endParaRPr lang="ru-RU" dirty="0"/>
          </a:p>
          <a:p>
            <a:pPr marL="76198" indent="0" fontAlgn="base">
              <a:spcBef>
                <a:spcPts val="0"/>
              </a:spcBef>
              <a:buNone/>
            </a:pPr>
            <a:r>
              <a:rPr lang="ru-RU" dirty="0"/>
              <a:t>           </a:t>
            </a:r>
          </a:p>
          <a:p>
            <a:pPr marL="76198" fontAlgn="base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Ресурсный центр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допрофессионального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педагогического образования: организационные механизмы, инструменты, смыслы.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6198" indent="0" fontAlgn="base">
              <a:spcBef>
                <a:spcPts val="0"/>
              </a:spcBef>
              <a:buNone/>
            </a:pPr>
            <a:endParaRPr lang="ru-RU" dirty="0"/>
          </a:p>
          <a:p>
            <a:pPr marL="76198" indent="0" fontAlgn="base">
              <a:spcBef>
                <a:spcPts val="0"/>
              </a:spcBef>
              <a:buNone/>
            </a:pPr>
            <a:r>
              <a:rPr lang="ru-RU" dirty="0"/>
              <a:t>            </a:t>
            </a:r>
            <a:endParaRPr lang="en-US" dirty="0"/>
          </a:p>
          <a:p>
            <a:pPr marL="76198" indent="0" fontAlgn="base">
              <a:spcBef>
                <a:spcPts val="0"/>
              </a:spcBef>
              <a:buNone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0697" y="5732252"/>
            <a:ext cx="4644139" cy="77157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 проекта: 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</a:p>
          <a:p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реализации:</a:t>
            </a:r>
            <a:r>
              <a:rPr lang="en-US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46" y="1077029"/>
            <a:ext cx="6307181" cy="42622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242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6989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РАЗВИТИЯ ПРОЕКТА</a:t>
            </a:r>
            <a:endParaRPr lang="ru-RU" sz="36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122218" y="2479964"/>
            <a:ext cx="9795164" cy="41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1440873" y="1191491"/>
            <a:ext cx="914400" cy="1330036"/>
            <a:chOff x="1440873" y="1191491"/>
            <a:chExt cx="914400" cy="133003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Овал 11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B0F0"/>
                  </a:solidFill>
                </a:rPr>
                <a:t>2017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 flipV="1">
            <a:off x="2673929" y="2500745"/>
            <a:ext cx="914399" cy="1330036"/>
            <a:chOff x="1440873" y="1191491"/>
            <a:chExt cx="914400" cy="133003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804756" y="3188915"/>
            <a:ext cx="652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2018</a:t>
            </a:r>
          </a:p>
        </p:txBody>
      </p:sp>
      <p:grpSp>
        <p:nvGrpSpPr>
          <p:cNvPr id="18" name="Группа 17"/>
          <p:cNvGrpSpPr/>
          <p:nvPr/>
        </p:nvGrpSpPr>
        <p:grpSpPr>
          <a:xfrm flipV="1">
            <a:off x="6137564" y="2535656"/>
            <a:ext cx="914399" cy="1330036"/>
            <a:chOff x="1440873" y="1191491"/>
            <a:chExt cx="914400" cy="1330036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Овал 19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6268391" y="3223826"/>
            <a:ext cx="652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2020</a:t>
            </a:r>
          </a:p>
        </p:txBody>
      </p:sp>
      <p:grpSp>
        <p:nvGrpSpPr>
          <p:cNvPr id="22" name="Группа 21"/>
          <p:cNvGrpSpPr/>
          <p:nvPr/>
        </p:nvGrpSpPr>
        <p:grpSpPr>
          <a:xfrm rot="10800000" flipV="1">
            <a:off x="7698137" y="1205620"/>
            <a:ext cx="914399" cy="1330036"/>
            <a:chOff x="1440873" y="1191491"/>
            <a:chExt cx="914400" cy="1330036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7828964" y="1459742"/>
            <a:ext cx="652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2021</a:t>
            </a:r>
          </a:p>
        </p:txBody>
      </p:sp>
      <p:grpSp>
        <p:nvGrpSpPr>
          <p:cNvPr id="26" name="Группа 25"/>
          <p:cNvGrpSpPr/>
          <p:nvPr/>
        </p:nvGrpSpPr>
        <p:grpSpPr>
          <a:xfrm flipV="1">
            <a:off x="9812693" y="2479964"/>
            <a:ext cx="914399" cy="1330036"/>
            <a:chOff x="1440873" y="1191491"/>
            <a:chExt cx="914400" cy="1330036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349378" y="1187208"/>
            <a:ext cx="914400" cy="1330036"/>
            <a:chOff x="1440873" y="1191491"/>
            <a:chExt cx="914400" cy="1330036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1898073" y="2105891"/>
              <a:ext cx="0" cy="415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1440873" y="1191491"/>
              <a:ext cx="914400" cy="914400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B0F0"/>
                  </a:solidFill>
                </a:rPr>
                <a:t>2019</a:t>
              </a: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9943519" y="3188915"/>
            <a:ext cx="652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2023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6404" y="2547049"/>
            <a:ext cx="17002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СТАРТ.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</a:rPr>
              <a:t>МОДЕЛЬ 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</a:rPr>
              <a:t>«ШКОЛА-ВУЗ»: </a:t>
            </a:r>
          </a:p>
          <a:p>
            <a:pPr algn="ctr"/>
            <a:r>
              <a:rPr lang="ru-RU" sz="1400" b="1" dirty="0">
                <a:solidFill>
                  <a:srgbClr val="FF0000"/>
                </a:solidFill>
              </a:rPr>
              <a:t>ПЕРВЫЙ ПРИЗЫВ (10У КЛАСС)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00527" y="2009231"/>
            <a:ext cx="1700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ОТКРЫТИЕ ЛЕТНЕЙ ПЕДШКОЛЫ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02669" y="2572341"/>
            <a:ext cx="1700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ОТКРЫТИЕ ДОПРОФИЛЬНОГО КЛАССА 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</a:rPr>
              <a:t>(5А КЛАСС)</a:t>
            </a:r>
          </a:p>
          <a:p>
            <a:pPr algn="ctr"/>
            <a:r>
              <a:rPr lang="ru-RU" sz="1400" b="1" dirty="0">
                <a:solidFill>
                  <a:srgbClr val="FF0000"/>
                </a:solidFill>
              </a:rPr>
              <a:t>ПЕРВЫЙ ВЫПУСК (11 КЛАСС)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62737" y="1377498"/>
            <a:ext cx="17002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ОТКРЫТИЕ ГУМАНИТАРНО-ПЕДАГОГИЧЕСКОГО КЛАССА</a:t>
            </a:r>
          </a:p>
          <a:p>
            <a:pPr algn="ctr"/>
            <a:r>
              <a:rPr lang="ru-RU" sz="1400" b="1" dirty="0">
                <a:solidFill>
                  <a:srgbClr val="7030A0"/>
                </a:solidFill>
              </a:rPr>
              <a:t> (10У - ПЕДГРУППА)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05229" y="2532451"/>
            <a:ext cx="18599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ОТКРЫТИЕ МУНИЦИПАЛЬНОГО СЕТЕВОГО ПЕДАГОГИЧЕСКОГО КЛАССА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419784" y="1715778"/>
            <a:ext cx="17002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ПЕРВОЕ ТРУДОУСТРОЙСТВО (ПЕРВЫЙ ВЫПУСК)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19" y="4248331"/>
            <a:ext cx="748147" cy="748147"/>
          </a:xfrm>
          <a:prstGeom prst="rect">
            <a:avLst/>
          </a:prstGeom>
        </p:spPr>
      </p:pic>
      <p:sp>
        <p:nvSpPr>
          <p:cNvPr id="42" name="Скругленный прямоугольник 41"/>
          <p:cNvSpPr/>
          <p:nvPr/>
        </p:nvSpPr>
        <p:spPr>
          <a:xfrm>
            <a:off x="1121466" y="4320109"/>
            <a:ext cx="1279061" cy="15819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*КАДРОВЫЙ  ДЕФИЦИТ</a:t>
            </a:r>
          </a:p>
          <a:p>
            <a:endParaRPr lang="ru-RU" sz="1400" dirty="0">
              <a:solidFill>
                <a:srgbClr val="7030A0"/>
              </a:solidFill>
            </a:endParaRPr>
          </a:p>
          <a:p>
            <a:r>
              <a:rPr lang="ru-RU" sz="1400" dirty="0">
                <a:solidFill>
                  <a:srgbClr val="7030A0"/>
                </a:solidFill>
              </a:rPr>
              <a:t>*ИМИДЖ ШКОЛЫ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64553" y="4326340"/>
            <a:ext cx="1536188" cy="15756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*ОСОЗНАННЫЙ ВЫБОР ПРОФЕССИИ</a:t>
            </a:r>
          </a:p>
          <a:p>
            <a:endParaRPr lang="ru-RU" sz="1400" dirty="0">
              <a:solidFill>
                <a:srgbClr val="7030A0"/>
              </a:solidFill>
            </a:endParaRPr>
          </a:p>
          <a:p>
            <a:r>
              <a:rPr lang="ru-RU" sz="1400" dirty="0">
                <a:solidFill>
                  <a:srgbClr val="7030A0"/>
                </a:solidFill>
              </a:rPr>
              <a:t>*РАСШИРЕНИЕ ПАРТНЕРСКОЙ БАЗЫ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287197" y="4331448"/>
            <a:ext cx="1415686" cy="15705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*ЦЕЛЕВЫЕ ДОГОВОРЫ</a:t>
            </a:r>
          </a:p>
          <a:p>
            <a:endParaRPr lang="ru-RU" sz="1400" dirty="0">
              <a:solidFill>
                <a:srgbClr val="7030A0"/>
              </a:solidFill>
            </a:endParaRPr>
          </a:p>
          <a:p>
            <a:r>
              <a:rPr lang="ru-RU" sz="1400" dirty="0">
                <a:solidFill>
                  <a:srgbClr val="7030A0"/>
                </a:solidFill>
              </a:rPr>
              <a:t>*ДОЛГОСРОЧ-</a:t>
            </a:r>
          </a:p>
          <a:p>
            <a:r>
              <a:rPr lang="ru-RU" sz="1400" dirty="0">
                <a:solidFill>
                  <a:srgbClr val="7030A0"/>
                </a:solidFill>
              </a:rPr>
              <a:t>НАЯ ПЕРСПЕКТИВА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55233" y="4320106"/>
            <a:ext cx="1349996" cy="15819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*ТРУДНОСТИ НАБОРА </a:t>
            </a:r>
          </a:p>
          <a:p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473382" y="4331448"/>
            <a:ext cx="1876481" cy="15705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*ПОВЫШЕНИЕ КАЧЕСТВА ОБРАЗОВАТЕЛЬНЫХ СОБЫТИЙ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9630360" y="4320106"/>
            <a:ext cx="1605676" cy="15819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7030A0"/>
                </a:solidFill>
              </a:rPr>
              <a:t>*АДАПТАЦИЯ МОЛОДЫХ СПЕЦИАЛИСТОВ</a:t>
            </a:r>
          </a:p>
        </p:txBody>
      </p:sp>
    </p:spTree>
    <p:extLst>
      <p:ext uri="{BB962C8B-B14F-4D97-AF65-F5344CB8AC3E}">
        <p14:creationId xmlns:p14="http://schemas.microsoft.com/office/powerpoint/2010/main" val="312901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1"/>
          <p:cNvSpPr>
            <a:spLocks noChangeArrowheads="1"/>
          </p:cNvSpPr>
          <p:nvPr/>
        </p:nvSpPr>
        <p:spPr bwMode="auto">
          <a:xfrm>
            <a:off x="1703512" y="116633"/>
            <a:ext cx="8712968" cy="6624736"/>
          </a:xfrm>
          <a:prstGeom prst="ellipse">
            <a:avLst/>
          </a:prstGeom>
          <a:noFill/>
          <a:ln w="63500" cmpd="thickThin">
            <a:solidFill>
              <a:srgbClr val="ED7D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WordArt 48"/>
          <p:cNvSpPr>
            <a:spLocks noChangeArrowheads="1" noChangeShapeType="1" noTextEdit="1"/>
          </p:cNvSpPr>
          <p:nvPr/>
        </p:nvSpPr>
        <p:spPr bwMode="auto">
          <a:xfrm>
            <a:off x="4655841" y="548681"/>
            <a:ext cx="2919835" cy="36039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>
              <a:buNone/>
            </a:pPr>
            <a:r>
              <a:rPr lang="ru-RU" sz="1200" kern="1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СЕТЕВОЕ</a:t>
            </a:r>
          </a:p>
        </p:txBody>
      </p:sp>
      <p:sp>
        <p:nvSpPr>
          <p:cNvPr id="8" name="Прямоугольник 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96264" y="642918"/>
            <a:ext cx="2185854" cy="1769124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1000" b="1" dirty="0"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в удаленном доступе (заочное):</a:t>
            </a:r>
            <a:endParaRPr lang="ru-RU" altLang="ru-RU" sz="1000" b="1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Проект «Виртуальный репетитор» (программы «Виртуальный консультант», «Виртуальный эксперт»);</a:t>
            </a:r>
            <a:endParaRPr lang="ru-RU" altLang="ru-RU" sz="1000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Заочное участие в мероприятиях ГГТУ для педагогических классов;</a:t>
            </a:r>
            <a:endParaRPr lang="ru-RU" altLang="ru-RU" sz="1000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Мероприятия в дистанционном формате взаимодействия</a:t>
            </a:r>
            <a:endParaRPr lang="ru-RU" altLang="ru-RU" sz="1000" dirty="0"/>
          </a:p>
        </p:txBody>
      </p:sp>
      <p:sp>
        <p:nvSpPr>
          <p:cNvPr id="9" name="Прямоугольник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96265" y="2714620"/>
            <a:ext cx="2154501" cy="239764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4911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1000" b="1" dirty="0">
                <a:ea typeface="Calibri" panose="020F0502020204030204" pitchFamily="34" charset="0"/>
                <a:cs typeface="Times New Roman" panose="02020603050405020304" pitchFamily="18" charset="0"/>
              </a:rPr>
              <a:t>Очное взаимодействие в формах: </a:t>
            </a:r>
            <a:endParaRPr lang="ru-RU" altLang="ru-RU" sz="1000" b="1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Учебные занятия с профессорско-преподавательским составом ГГТУ в рамках внеурочной деятельности на базе школы;</a:t>
            </a:r>
            <a:endParaRPr lang="ru-RU" altLang="ru-RU" sz="1000" dirty="0"/>
          </a:p>
          <a:p>
            <a:pPr algn="just">
              <a:buFontTx/>
              <a:buChar char="•"/>
            </a:pPr>
            <a:r>
              <a:rPr lang="ru-RU" altLang="ru-RU" sz="1000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Профориентационные</a:t>
            </a: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 мероприятия с обучающимися факультетов ГГТУ;</a:t>
            </a:r>
            <a:endParaRPr lang="ru-RU" altLang="ru-RU" sz="1000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Профильные классы на факультетах ГГТУ;</a:t>
            </a:r>
            <a:endParaRPr lang="ru-RU" altLang="ru-RU" sz="1000" dirty="0"/>
          </a:p>
          <a:p>
            <a:pPr algn="just"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Университетские субботы;</a:t>
            </a:r>
            <a:endParaRPr lang="ru-RU" altLang="ru-RU" sz="1000" dirty="0"/>
          </a:p>
          <a:p>
            <a:pPr>
              <a:buFontTx/>
              <a:buChar char="•"/>
            </a:pP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Совместная внеклассная деятельность </a:t>
            </a:r>
            <a:r>
              <a:rPr lang="ru-RU" altLang="ru-RU" sz="1000" dirty="0" err="1">
                <a:ea typeface="Calibri" panose="020F0502020204030204" pitchFamily="34" charset="0"/>
                <a:cs typeface="Times New Roman" panose="02020603050405020304" pitchFamily="18" charset="0"/>
              </a:rPr>
              <a:t>педкласса</a:t>
            </a:r>
            <a:r>
              <a:rPr lang="ru-RU" alt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000" dirty="0"/>
          </a:p>
        </p:txBody>
      </p:sp>
      <p:sp>
        <p:nvSpPr>
          <p:cNvPr id="10" name="Прямоугольник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96265" y="5500703"/>
            <a:ext cx="2185855" cy="986137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5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Диагностические процедуры комплектования </a:t>
            </a:r>
            <a:r>
              <a:rPr lang="ru-RU" altLang="ru-RU" sz="105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педкласса</a:t>
            </a:r>
            <a:r>
              <a:rPr lang="ru-RU" altLang="ru-RU" sz="105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открытая презентация </a:t>
            </a:r>
            <a:r>
              <a:rPr lang="ru-RU" altLang="ru-RU" sz="105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педкласса</a:t>
            </a:r>
            <a:r>
              <a:rPr lang="ru-RU" altLang="ru-RU" sz="105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заинтересованному</a:t>
            </a:r>
            <a:r>
              <a:rPr lang="ru-RU" altLang="ru-RU" sz="105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сообществу.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11" name="Прямоугольник 18"/>
          <p:cNvSpPr>
            <a:spLocks noChangeArrowheads="1"/>
          </p:cNvSpPr>
          <p:nvPr/>
        </p:nvSpPr>
        <p:spPr bwMode="auto">
          <a:xfrm>
            <a:off x="4961360" y="1061442"/>
            <a:ext cx="2790825" cy="10414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FC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Профессионально определившийся выпускник школы – потенциальный абитуриент ГГТУ</a:t>
            </a:r>
            <a:endParaRPr lang="ru-RU" altLang="ru-RU" b="1" dirty="0">
              <a:latin typeface="Arial" panose="020B0604020202020204" pitchFamily="34" charset="0"/>
            </a:endParaRPr>
          </a:p>
        </p:txBody>
      </p:sp>
      <p:sp>
        <p:nvSpPr>
          <p:cNvPr id="12" name="Прямоугольник 19"/>
          <p:cNvSpPr>
            <a:spLocks noChangeArrowheads="1"/>
          </p:cNvSpPr>
          <p:nvPr/>
        </p:nvSpPr>
        <p:spPr bwMode="auto">
          <a:xfrm>
            <a:off x="4954646" y="3009767"/>
            <a:ext cx="2784723" cy="1050925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472C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класс интегрированного состава в условиях сетевого взаимодействия</a:t>
            </a:r>
            <a:endParaRPr lang="ru-RU" altLang="ru-RU" b="1" dirty="0">
              <a:latin typeface="Arial" panose="020B0604020202020204" pitchFamily="34" charset="0"/>
            </a:endParaRPr>
          </a:p>
        </p:txBody>
      </p:sp>
      <p:sp>
        <p:nvSpPr>
          <p:cNvPr id="14" name="Прямоугольник 20"/>
          <p:cNvSpPr>
            <a:spLocks noChangeArrowheads="1"/>
          </p:cNvSpPr>
          <p:nvPr/>
        </p:nvSpPr>
        <p:spPr bwMode="auto">
          <a:xfrm>
            <a:off x="4967460" y="4941168"/>
            <a:ext cx="2784724" cy="117884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ED7D3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образования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г.о</a:t>
            </a:r>
            <a:r>
              <a:rPr lang="ru-RU" altLang="ru-RU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Электросталь (экспериментальный проект «Педагогический класс»)</a:t>
            </a:r>
            <a:endParaRPr lang="ru-RU" altLang="ru-RU" b="1" dirty="0">
              <a:latin typeface="Arial" panose="020B0604020202020204" pitchFamily="34" charset="0"/>
            </a:endParaRPr>
          </a:p>
        </p:txBody>
      </p:sp>
      <p:sp>
        <p:nvSpPr>
          <p:cNvPr id="16" name="AutoShape 58"/>
          <p:cNvSpPr>
            <a:spLocks noChangeArrowheads="1"/>
          </p:cNvSpPr>
          <p:nvPr/>
        </p:nvSpPr>
        <p:spPr bwMode="auto">
          <a:xfrm>
            <a:off x="6054974" y="2237627"/>
            <a:ext cx="473075" cy="671512"/>
          </a:xfrm>
          <a:prstGeom prst="upDownArrow">
            <a:avLst>
              <a:gd name="adj1" fmla="val 50000"/>
              <a:gd name="adj2" fmla="val 28389"/>
            </a:avLst>
          </a:prstGeom>
          <a:gradFill rotWithShape="0">
            <a:gsLst>
              <a:gs pos="0">
                <a:srgbClr val="8EAADB"/>
              </a:gs>
              <a:gs pos="50000">
                <a:srgbClr val="4472C4"/>
              </a:gs>
              <a:gs pos="100000">
                <a:srgbClr val="8EAADB"/>
              </a:gs>
            </a:gsLst>
            <a:lin ang="5400000" scaled="1"/>
          </a:gradFill>
          <a:ln w="12700">
            <a:solidFill>
              <a:srgbClr val="4472C4"/>
            </a:solidFill>
            <a:miter lim="800000"/>
            <a:headEnd/>
            <a:tailEnd/>
          </a:ln>
          <a:effectLst>
            <a:outerShdw dist="28398" dir="3806097" algn="ctr" rotWithShape="0">
              <a:srgbClr val="1F3763"/>
            </a:outerShdw>
          </a:effec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49"/>
          <p:cNvSpPr>
            <a:spLocks noChangeArrowheads="1"/>
          </p:cNvSpPr>
          <p:nvPr/>
        </p:nvSpPr>
        <p:spPr bwMode="auto">
          <a:xfrm>
            <a:off x="6054974" y="4198691"/>
            <a:ext cx="473075" cy="654050"/>
          </a:xfrm>
          <a:prstGeom prst="upDownArrow">
            <a:avLst>
              <a:gd name="adj1" fmla="val 50000"/>
              <a:gd name="adj2" fmla="val 27651"/>
            </a:avLst>
          </a:prstGeom>
          <a:gradFill rotWithShape="0">
            <a:gsLst>
              <a:gs pos="0">
                <a:srgbClr val="8EAADB"/>
              </a:gs>
              <a:gs pos="50000">
                <a:srgbClr val="4472C4"/>
              </a:gs>
              <a:gs pos="100000">
                <a:srgbClr val="8EAADB"/>
              </a:gs>
            </a:gsLst>
            <a:lin ang="5400000" scaled="1"/>
          </a:gradFill>
          <a:ln w="12700">
            <a:solidFill>
              <a:srgbClr val="4472C4"/>
            </a:solidFill>
            <a:miter lim="800000"/>
            <a:headEnd/>
            <a:tailEnd/>
          </a:ln>
          <a:effectLst>
            <a:outerShdw dist="28398" dir="3806097" algn="ctr" rotWithShape="0">
              <a:srgbClr val="1F3763"/>
            </a:outerShdw>
          </a:effec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WordArt 57"/>
          <p:cNvSpPr>
            <a:spLocks noChangeArrowheads="1" noChangeShapeType="1" noTextEdit="1"/>
          </p:cNvSpPr>
          <p:nvPr/>
        </p:nvSpPr>
        <p:spPr bwMode="auto">
          <a:xfrm rot="21444172">
            <a:off x="4776876" y="6093297"/>
            <a:ext cx="3119325" cy="59863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>
              <a:buNone/>
            </a:pPr>
            <a:r>
              <a:rPr lang="ru-RU" sz="3600" kern="1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</a:p>
        </p:txBody>
      </p:sp>
      <p:sp>
        <p:nvSpPr>
          <p:cNvPr id="4" name="Прямоугольник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94194" y="723900"/>
            <a:ext cx="2661646" cy="1336993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пробы:</a:t>
            </a:r>
            <a:endParaRPr lang="ru-RU" altLang="ru-RU" sz="1000" b="1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Психолого-педагогическое сопровождение младших школьников;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Психолого-педагогическое сопровождение воспитанников ДОУ при школе в качестве помощников вожатых;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Дней самоуправления «Учитель на один день».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5" name="Прямоугольник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66880" y="2102843"/>
            <a:ext cx="2688960" cy="1018697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Проектная деятельность:</a:t>
            </a:r>
            <a:endParaRPr lang="ru-RU" altLang="ru-RU" sz="1000" b="1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«Учитель будущего»;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«Моё представление о педагогическом идеале»;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«Образование в России: вчера, сегодня, завтра»;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7" name="Прямоугольник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66881" y="3105849"/>
            <a:ext cx="2688959" cy="1351288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Развивающая деятельность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тренинговые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занятия со школьным психологом;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профориентоционные игры и занятия с социальным педагогом;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профориентационные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мероприятия с Центром занятости (Ярмарка вакансий и  др.).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15" name="Rectangle 5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66881" y="4487800"/>
            <a:ext cx="2688958" cy="1330868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деятельность:</a:t>
            </a:r>
            <a:endParaRPr lang="ru-RU" altLang="ru-RU" sz="1000" b="1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информационной открытости деятельности </a:t>
            </a:r>
            <a:r>
              <a:rPr lang="ru-RU" altLang="ru-RU" sz="10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педкласса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Информационное социальное взаимодействие участников проекта;</a:t>
            </a:r>
            <a:endParaRPr lang="ru-RU" altLang="ru-RU" sz="1000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Информационное просвещение участников образовательного процесса, формирование их </a:t>
            </a:r>
            <a:r>
              <a:rPr lang="ru-RU" altLang="ru-RU" sz="10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медиакомпетентности</a:t>
            </a: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66881" y="5860617"/>
            <a:ext cx="2688958" cy="732272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70AD47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Диагностическая деятельность: </a:t>
            </a:r>
            <a:endParaRPr lang="ru-RU" altLang="ru-RU" sz="1000" b="1" dirty="0">
              <a:latin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диагностических мероприятий школьным психологом и социальным педагогом.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 rot="5400000">
            <a:off x="-1053520" y="3378890"/>
            <a:ext cx="5800725" cy="577434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buNone/>
            </a:pPr>
            <a:r>
              <a:rPr lang="ru-RU" sz="3600" b="1" kern="1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20" name="WordArt 56"/>
          <p:cNvSpPr>
            <a:spLocks noChangeArrowheads="1" noChangeShapeType="1" noTextEdit="1"/>
          </p:cNvSpPr>
          <p:nvPr/>
        </p:nvSpPr>
        <p:spPr bwMode="auto">
          <a:xfrm rot="5400000">
            <a:off x="8455223" y="3408051"/>
            <a:ext cx="3865562" cy="51911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buNone/>
            </a:pPr>
            <a:r>
              <a:rPr lang="ru-RU" sz="3600" b="1" kern="1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ВУЗ</a:t>
            </a:r>
            <a:endParaRPr lang="ru-RU" sz="3600" kern="10" dirty="0">
              <a:ln w="12700">
                <a:solidFill>
                  <a:srgbClr val="538135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BCBCB">
                    <a:alpha val="8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Группа 32"/>
          <p:cNvGrpSpPr/>
          <p:nvPr/>
        </p:nvGrpSpPr>
        <p:grpSpPr>
          <a:xfrm>
            <a:off x="4607204" y="1725724"/>
            <a:ext cx="404999" cy="4498094"/>
            <a:chOff x="3083203" y="1725724"/>
            <a:chExt cx="404999" cy="4498094"/>
          </a:xfrm>
        </p:grpSpPr>
        <p:pic>
          <p:nvPicPr>
            <p:cNvPr id="13" name="Рисунок 12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04022" y="1927428"/>
              <a:ext cx="729615" cy="326207"/>
            </a:xfrm>
            <a:prstGeom prst="rect">
              <a:avLst/>
            </a:prstGeom>
          </p:spPr>
        </p:pic>
        <p:pic>
          <p:nvPicPr>
            <p:cNvPr id="22" name="Рисунок 21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18310" y="3013404"/>
              <a:ext cx="729615" cy="350267"/>
            </a:xfrm>
            <a:prstGeom prst="rect">
              <a:avLst/>
            </a:prstGeom>
          </p:spPr>
        </p:pic>
        <p:pic>
          <p:nvPicPr>
            <p:cNvPr id="23" name="Рисунок 22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28217" y="4416667"/>
              <a:ext cx="729615" cy="390354"/>
            </a:xfrm>
            <a:prstGeom prst="rect">
              <a:avLst/>
            </a:prstGeom>
          </p:spPr>
        </p:pic>
        <p:pic>
          <p:nvPicPr>
            <p:cNvPr id="24" name="Рисунок 23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912418" y="5664988"/>
              <a:ext cx="729615" cy="388045"/>
            </a:xfrm>
            <a:prstGeom prst="rect">
              <a:avLst/>
            </a:prstGeom>
          </p:spPr>
        </p:pic>
      </p:grpSp>
      <p:grpSp>
        <p:nvGrpSpPr>
          <p:cNvPr id="28" name="Группа 31"/>
          <p:cNvGrpSpPr/>
          <p:nvPr/>
        </p:nvGrpSpPr>
        <p:grpSpPr>
          <a:xfrm>
            <a:off x="7739073" y="2000241"/>
            <a:ext cx="470734" cy="3788960"/>
            <a:chOff x="6215073" y="2000241"/>
            <a:chExt cx="470734" cy="3788960"/>
          </a:xfrm>
        </p:grpSpPr>
        <p:pic>
          <p:nvPicPr>
            <p:cNvPr id="25" name="Рисунок 24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913740" y="2301574"/>
              <a:ext cx="1011734" cy="409067"/>
            </a:xfrm>
            <a:prstGeom prst="rect">
              <a:avLst/>
            </a:prstGeom>
          </p:spPr>
        </p:pic>
        <p:pic>
          <p:nvPicPr>
            <p:cNvPr id="26" name="Рисунок 25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020439" y="5123833"/>
              <a:ext cx="931441" cy="399295"/>
            </a:xfrm>
            <a:prstGeom prst="rect">
              <a:avLst/>
            </a:prstGeom>
          </p:spPr>
        </p:pic>
      </p:grpSp>
      <p:sp>
        <p:nvSpPr>
          <p:cNvPr id="21" name="Rectangle 65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Номер слайда 2"/>
          <p:cNvSpPr txBox="1">
            <a:spLocks/>
          </p:cNvSpPr>
          <p:nvPr/>
        </p:nvSpPr>
        <p:spPr>
          <a:xfrm>
            <a:off x="10155362" y="6492876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ECF95A49-4EBA-43AA-9689-D33100D82CF9}" type="slidenum">
              <a:rPr lang="ru-RU" sz="1600" b="1"/>
              <a:pPr algn="r">
                <a:defRPr/>
              </a:pPr>
              <a:t>5</a:t>
            </a:fld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9497137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6816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КЛАСТЕР</a:t>
            </a:r>
            <a:endParaRPr lang="ru-RU" sz="36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89571384"/>
              </p:ext>
            </p:extLst>
          </p:nvPr>
        </p:nvGraphicFramePr>
        <p:xfrm>
          <a:off x="-991483" y="997737"/>
          <a:ext cx="7153564" cy="451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720547"/>
              </p:ext>
            </p:extLst>
          </p:nvPr>
        </p:nvGraphicFramePr>
        <p:xfrm>
          <a:off x="2757055" y="4869597"/>
          <a:ext cx="7453746" cy="2094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882132" y="1643229"/>
            <a:ext cx="3203592" cy="322636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6198" indent="0" fontAlgn="base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7030A0"/>
                </a:solidFill>
              </a:rPr>
              <a:t>ПРОФИЛЬ: </a:t>
            </a:r>
            <a:r>
              <a:rPr lang="ru-RU" dirty="0">
                <a:solidFill>
                  <a:srgbClr val="7030A0"/>
                </a:solidFill>
              </a:rPr>
              <a:t>УНИВЕРСАЛЬНЫЙ</a:t>
            </a:r>
          </a:p>
          <a:p>
            <a:pPr marL="76198" indent="0" fontAlgn="base">
              <a:spcBef>
                <a:spcPts val="0"/>
              </a:spcBef>
              <a:buNone/>
            </a:pPr>
            <a:endParaRPr lang="ru-RU" dirty="0">
              <a:solidFill>
                <a:srgbClr val="7030A0"/>
              </a:solidFill>
            </a:endParaRPr>
          </a:p>
          <a:p>
            <a:pPr marL="76198" fontAlgn="base">
              <a:spcBef>
                <a:spcPts val="0"/>
              </a:spcBef>
            </a:pPr>
            <a:r>
              <a:rPr lang="ru-RU" b="1" dirty="0">
                <a:solidFill>
                  <a:srgbClr val="7030A0"/>
                </a:solidFill>
              </a:rPr>
              <a:t>ПРЕДМЕТЫ НА УГЛУБЛЕННОМ УРОВНЕ:</a:t>
            </a:r>
          </a:p>
          <a:p>
            <a:pPr marL="361948" indent="-285750" fontAlgn="base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7030A0"/>
                </a:solidFill>
              </a:rPr>
              <a:t>МАТЕМАТИКА</a:t>
            </a:r>
          </a:p>
          <a:p>
            <a:pPr marL="361948" indent="-285750" fontAlgn="base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7030A0"/>
                </a:solidFill>
              </a:rPr>
              <a:t>БИОЛОГИЯ</a:t>
            </a:r>
          </a:p>
          <a:p>
            <a:pPr marL="361948" indent="-285750" fontAlgn="base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7030A0"/>
                </a:solidFill>
              </a:rPr>
              <a:t>ОБЩЕСТВОЗНАНИЕ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87158" y="1643229"/>
            <a:ext cx="3239824" cy="322636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6198" indent="0" fontAlgn="base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7030A0"/>
                </a:solidFill>
              </a:rPr>
              <a:t>ВСТУПИТЕЛЬНЫЕ ИСПЫТАНИЯ ПРИ ПОСТУПЛЕНИИ </a:t>
            </a:r>
          </a:p>
          <a:p>
            <a:pPr marL="76198" indent="0" fontAlgn="base">
              <a:spcBef>
                <a:spcPts val="0"/>
              </a:spcBef>
              <a:buNone/>
            </a:pPr>
            <a:r>
              <a:rPr lang="ru-RU" b="1" dirty="0">
                <a:solidFill>
                  <a:srgbClr val="7030A0"/>
                </a:solidFill>
              </a:rPr>
              <a:t>В 10 КЛАСС (АПРЕЛЬ):</a:t>
            </a:r>
          </a:p>
          <a:p>
            <a:pPr marL="361948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7030A0"/>
                </a:solidFill>
              </a:rPr>
              <a:t>русский язык</a:t>
            </a:r>
          </a:p>
          <a:p>
            <a:pPr marL="361948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7030A0"/>
                </a:solidFill>
              </a:rPr>
              <a:t>математика</a:t>
            </a:r>
          </a:p>
          <a:p>
            <a:pPr marL="361948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rgbClr val="7030A0"/>
                </a:solidFill>
              </a:rPr>
              <a:t>профдиагностика</a:t>
            </a:r>
            <a:endParaRPr lang="ru-RU" dirty="0">
              <a:solidFill>
                <a:srgbClr val="7030A0"/>
              </a:solidFill>
            </a:endParaRPr>
          </a:p>
          <a:p>
            <a:pPr marL="361948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7030A0"/>
                </a:solidFill>
              </a:rPr>
              <a:t>собеседование</a:t>
            </a:r>
          </a:p>
          <a:p>
            <a:pPr marL="361948" indent="-285750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7030A0"/>
                </a:solidFill>
              </a:rPr>
              <a:t>средний балл аттестата</a:t>
            </a:r>
          </a:p>
          <a:p>
            <a:pPr marL="76198" indent="0" fontAlgn="base">
              <a:spcBef>
                <a:spcPts val="0"/>
              </a:spcBef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27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9550" y="167425"/>
            <a:ext cx="9817178" cy="582768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деятельность. ФГОС СОО. 10 класс. </a:t>
            </a:r>
          </a:p>
        </p:txBody>
      </p:sp>
      <p:grpSp>
        <p:nvGrpSpPr>
          <p:cNvPr id="57" name="Group 60"/>
          <p:cNvGrpSpPr>
            <a:grpSpLocks/>
          </p:cNvGrpSpPr>
          <p:nvPr/>
        </p:nvGrpSpPr>
        <p:grpSpPr bwMode="auto">
          <a:xfrm>
            <a:off x="394588" y="750193"/>
            <a:ext cx="11797412" cy="4665650"/>
            <a:chOff x="-1173" y="727"/>
            <a:chExt cx="8647" cy="3176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gray">
            <a:xfrm rot="39573186">
              <a:off x="2907" y="1686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AutoShape 4"/>
            <p:cNvSpPr>
              <a:spLocks noChangeArrowheads="1"/>
            </p:cNvSpPr>
            <p:nvPr/>
          </p:nvSpPr>
          <p:spPr bwMode="gray">
            <a:xfrm rot="3465783">
              <a:off x="2907" y="304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AutoShape 5"/>
            <p:cNvSpPr>
              <a:spLocks noChangeArrowheads="1"/>
            </p:cNvSpPr>
            <p:nvPr/>
          </p:nvSpPr>
          <p:spPr bwMode="gray">
            <a:xfrm rot="35969022">
              <a:off x="2139" y="1734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AutoShape 6"/>
            <p:cNvSpPr>
              <a:spLocks noChangeArrowheads="1"/>
            </p:cNvSpPr>
            <p:nvPr/>
          </p:nvSpPr>
          <p:spPr bwMode="gray">
            <a:xfrm rot="7535209">
              <a:off x="2115" y="30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AutoShape 7"/>
            <p:cNvSpPr>
              <a:spLocks noChangeArrowheads="1"/>
            </p:cNvSpPr>
            <p:nvPr/>
          </p:nvSpPr>
          <p:spPr bwMode="gray">
            <a:xfrm>
              <a:off x="3272" y="2396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AutoShape 8"/>
            <p:cNvSpPr>
              <a:spLocks noChangeArrowheads="1"/>
            </p:cNvSpPr>
            <p:nvPr/>
          </p:nvSpPr>
          <p:spPr bwMode="gray">
            <a:xfrm rot="-10800000">
              <a:off x="1754" y="2392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Oval 9"/>
            <p:cNvSpPr>
              <a:spLocks noChangeArrowheads="1"/>
            </p:cNvSpPr>
            <p:nvPr/>
          </p:nvSpPr>
          <p:spPr bwMode="auto">
            <a:xfrm>
              <a:off x="1578" y="1289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grpSp>
          <p:nvGrpSpPr>
            <p:cNvPr id="68" name="Group 25"/>
            <p:cNvGrpSpPr>
              <a:grpSpLocks/>
            </p:cNvGrpSpPr>
            <p:nvPr/>
          </p:nvGrpSpPr>
          <p:grpSpPr bwMode="auto">
            <a:xfrm>
              <a:off x="3258" y="3370"/>
              <a:ext cx="227" cy="227"/>
              <a:chOff x="3515" y="3521"/>
              <a:chExt cx="227" cy="227"/>
            </a:xfrm>
          </p:grpSpPr>
          <p:sp>
            <p:nvSpPr>
              <p:cNvPr id="100" name="Oval 26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27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Oval 28"/>
            <p:cNvSpPr>
              <a:spLocks noChangeArrowheads="1"/>
            </p:cNvSpPr>
            <p:nvPr/>
          </p:nvSpPr>
          <p:spPr bwMode="gray">
            <a:xfrm>
              <a:off x="2181" y="1882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Oval 29"/>
            <p:cNvSpPr>
              <a:spLocks noChangeArrowheads="1"/>
            </p:cNvSpPr>
            <p:nvPr/>
          </p:nvSpPr>
          <p:spPr bwMode="gray">
            <a:xfrm>
              <a:off x="2177" y="1872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Oval 30"/>
            <p:cNvSpPr>
              <a:spLocks noChangeArrowheads="1"/>
            </p:cNvSpPr>
            <p:nvPr/>
          </p:nvSpPr>
          <p:spPr bwMode="gray">
            <a:xfrm>
              <a:off x="2261" y="1962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gray">
            <a:xfrm>
              <a:off x="2250" y="1945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Oval 32"/>
            <p:cNvSpPr>
              <a:spLocks noChangeArrowheads="1"/>
            </p:cNvSpPr>
            <p:nvPr/>
          </p:nvSpPr>
          <p:spPr bwMode="gray">
            <a:xfrm>
              <a:off x="2314" y="2015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Oval 33"/>
            <p:cNvSpPr>
              <a:spLocks noChangeArrowheads="1"/>
            </p:cNvSpPr>
            <p:nvPr/>
          </p:nvSpPr>
          <p:spPr bwMode="gray">
            <a:xfrm>
              <a:off x="2328" y="2027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Oval 34"/>
            <p:cNvSpPr>
              <a:spLocks noChangeArrowheads="1"/>
            </p:cNvSpPr>
            <p:nvPr/>
          </p:nvSpPr>
          <p:spPr bwMode="gray">
            <a:xfrm>
              <a:off x="2339" y="2033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Oval 35"/>
            <p:cNvSpPr>
              <a:spLocks noChangeArrowheads="1"/>
            </p:cNvSpPr>
            <p:nvPr/>
          </p:nvSpPr>
          <p:spPr bwMode="gray">
            <a:xfrm>
              <a:off x="2349" y="2042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Oval 36"/>
            <p:cNvSpPr>
              <a:spLocks noChangeArrowheads="1"/>
            </p:cNvSpPr>
            <p:nvPr/>
          </p:nvSpPr>
          <p:spPr bwMode="gray">
            <a:xfrm>
              <a:off x="2400" y="2065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Text Box 37"/>
            <p:cNvSpPr txBox="1">
              <a:spLocks noChangeArrowheads="1"/>
            </p:cNvSpPr>
            <p:nvPr/>
          </p:nvSpPr>
          <p:spPr bwMode="gray">
            <a:xfrm>
              <a:off x="2713" y="2323"/>
              <a:ext cx="155" cy="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800" dirty="0">
                <a:solidFill>
                  <a:srgbClr val="000000"/>
                </a:solidFill>
              </a:endParaRPr>
            </a:p>
          </p:txBody>
        </p:sp>
        <p:sp>
          <p:nvSpPr>
            <p:cNvPr id="79" name="Text Box 38"/>
            <p:cNvSpPr txBox="1">
              <a:spLocks noChangeArrowheads="1"/>
            </p:cNvSpPr>
            <p:nvPr/>
          </p:nvSpPr>
          <p:spPr bwMode="auto">
            <a:xfrm>
              <a:off x="3444" y="727"/>
              <a:ext cx="3386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электронное педагогическое </a:t>
              </a:r>
            </a:p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портфолио</a:t>
              </a:r>
              <a:endParaRPr lang="en-US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Text Box 39"/>
            <p:cNvSpPr txBox="1">
              <a:spLocks noChangeArrowheads="1"/>
            </p:cNvSpPr>
            <p:nvPr/>
          </p:nvSpPr>
          <p:spPr bwMode="auto">
            <a:xfrm>
              <a:off x="-1173" y="3254"/>
              <a:ext cx="3131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профессиональные пробы </a:t>
              </a:r>
            </a:p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«Я супер-дублер»</a:t>
              </a:r>
              <a:endParaRPr lang="en-US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Text Box 40"/>
            <p:cNvSpPr txBox="1">
              <a:spLocks noChangeArrowheads="1"/>
            </p:cNvSpPr>
            <p:nvPr/>
          </p:nvSpPr>
          <p:spPr bwMode="auto">
            <a:xfrm>
              <a:off x="4080" y="2103"/>
              <a:ext cx="3049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педагогические тренинги </a:t>
              </a:r>
            </a:p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(ГГТУ)</a:t>
              </a:r>
            </a:p>
          </p:txBody>
        </p:sp>
        <p:sp>
          <p:nvSpPr>
            <p:cNvPr id="82" name="Text Box 41"/>
            <p:cNvSpPr txBox="1">
              <a:spLocks noChangeArrowheads="1"/>
            </p:cNvSpPr>
            <p:nvPr/>
          </p:nvSpPr>
          <p:spPr bwMode="auto">
            <a:xfrm>
              <a:off x="3621" y="3140"/>
              <a:ext cx="3853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дневник самодиагностики </a:t>
              </a:r>
            </a:p>
            <a:p>
              <a:pPr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«Я в педагогической профессии»</a:t>
              </a:r>
              <a:endParaRPr lang="en-US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Text Box 42"/>
            <p:cNvSpPr txBox="1">
              <a:spLocks noChangeArrowheads="1"/>
            </p:cNvSpPr>
            <p:nvPr/>
          </p:nvSpPr>
          <p:spPr bwMode="auto">
            <a:xfrm>
              <a:off x="452" y="797"/>
              <a:ext cx="1603" cy="6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предметные </a:t>
              </a:r>
            </a:p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школы ГГТУ</a:t>
              </a:r>
              <a:endParaRPr lang="en-US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Text Box 43"/>
            <p:cNvSpPr txBox="1">
              <a:spLocks noChangeArrowheads="1"/>
            </p:cNvSpPr>
            <p:nvPr/>
          </p:nvSpPr>
          <p:spPr bwMode="auto">
            <a:xfrm>
              <a:off x="-1037" y="1777"/>
              <a:ext cx="2474" cy="1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школа </a:t>
              </a:r>
            </a:p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полезного действия</a:t>
              </a:r>
            </a:p>
            <a:p>
              <a:pPr algn="r" eaLnBrk="0" hangingPunct="0"/>
              <a:r>
                <a:rPr lang="ru-RU" altLang="ru-RU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(социальная активность)</a:t>
              </a:r>
              <a:endParaRPr lang="en-US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5" name="Group 45"/>
            <p:cNvGrpSpPr>
              <a:grpSpLocks/>
            </p:cNvGrpSpPr>
            <p:nvPr/>
          </p:nvGrpSpPr>
          <p:grpSpPr bwMode="auto">
            <a:xfrm>
              <a:off x="3822" y="2382"/>
              <a:ext cx="227" cy="227"/>
              <a:chOff x="3515" y="3521"/>
              <a:chExt cx="227" cy="227"/>
            </a:xfrm>
          </p:grpSpPr>
          <p:sp>
            <p:nvSpPr>
              <p:cNvPr id="98" name="Oval 46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47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6" name="Group 48"/>
            <p:cNvGrpSpPr>
              <a:grpSpLocks/>
            </p:cNvGrpSpPr>
            <p:nvPr/>
          </p:nvGrpSpPr>
          <p:grpSpPr bwMode="auto">
            <a:xfrm>
              <a:off x="3264" y="1368"/>
              <a:ext cx="227" cy="227"/>
              <a:chOff x="3515" y="3521"/>
              <a:chExt cx="227" cy="227"/>
            </a:xfrm>
          </p:grpSpPr>
          <p:sp>
            <p:nvSpPr>
              <p:cNvPr id="96" name="Oval 49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Oval 50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Group 51"/>
            <p:cNvGrpSpPr>
              <a:grpSpLocks/>
            </p:cNvGrpSpPr>
            <p:nvPr/>
          </p:nvGrpSpPr>
          <p:grpSpPr bwMode="auto">
            <a:xfrm>
              <a:off x="2052" y="1338"/>
              <a:ext cx="227" cy="227"/>
              <a:chOff x="3515" y="3521"/>
              <a:chExt cx="227" cy="227"/>
            </a:xfrm>
          </p:grpSpPr>
          <p:sp>
            <p:nvSpPr>
              <p:cNvPr id="94" name="Oval 52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Oval 53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54"/>
            <p:cNvGrpSpPr>
              <a:grpSpLocks/>
            </p:cNvGrpSpPr>
            <p:nvPr/>
          </p:nvGrpSpPr>
          <p:grpSpPr bwMode="auto">
            <a:xfrm>
              <a:off x="1458" y="2382"/>
              <a:ext cx="227" cy="227"/>
              <a:chOff x="3515" y="3521"/>
              <a:chExt cx="227" cy="227"/>
            </a:xfrm>
          </p:grpSpPr>
          <p:sp>
            <p:nvSpPr>
              <p:cNvPr id="92" name="Oval 55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Oval 56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9" name="Group 57"/>
            <p:cNvGrpSpPr>
              <a:grpSpLocks/>
            </p:cNvGrpSpPr>
            <p:nvPr/>
          </p:nvGrpSpPr>
          <p:grpSpPr bwMode="auto">
            <a:xfrm>
              <a:off x="1968" y="3324"/>
              <a:ext cx="227" cy="227"/>
              <a:chOff x="3515" y="3521"/>
              <a:chExt cx="227" cy="227"/>
            </a:xfrm>
          </p:grpSpPr>
          <p:sp>
            <p:nvSpPr>
              <p:cNvPr id="90" name="Oval 58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59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5" name="Скругленный прямоугольник 44"/>
          <p:cNvSpPr/>
          <p:nvPr/>
        </p:nvSpPr>
        <p:spPr>
          <a:xfrm>
            <a:off x="2577508" y="5880503"/>
            <a:ext cx="8232438" cy="76573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УЧАЩИХСЯ – РАСПРЕДЕЛЕНИЕ НА ЛЕТНЮЮ ПЕДАГОГИЧЕСКУЮ ПРАКТИКУ</a:t>
            </a:r>
          </a:p>
        </p:txBody>
      </p:sp>
    </p:spTree>
    <p:extLst>
      <p:ext uri="{BB962C8B-B14F-4D97-AF65-F5344CB8AC3E}">
        <p14:creationId xmlns:p14="http://schemas.microsoft.com/office/powerpoint/2010/main" val="3566374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9550" y="167425"/>
            <a:ext cx="10137218" cy="582768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деятельность. ФГОС СОО. 11 класс. </a:t>
            </a:r>
          </a:p>
        </p:txBody>
      </p:sp>
      <p:grpSp>
        <p:nvGrpSpPr>
          <p:cNvPr id="57" name="Group 60"/>
          <p:cNvGrpSpPr>
            <a:grpSpLocks/>
          </p:cNvGrpSpPr>
          <p:nvPr/>
        </p:nvGrpSpPr>
        <p:grpSpPr bwMode="auto">
          <a:xfrm>
            <a:off x="494877" y="1586702"/>
            <a:ext cx="11262592" cy="3923788"/>
            <a:chOff x="-1109" y="1052"/>
            <a:chExt cx="8255" cy="2671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gray">
            <a:xfrm rot="39573186">
              <a:off x="2907" y="1686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4"/>
            <p:cNvSpPr>
              <a:spLocks noChangeArrowheads="1"/>
            </p:cNvSpPr>
            <p:nvPr/>
          </p:nvSpPr>
          <p:spPr bwMode="gray">
            <a:xfrm rot="3465783">
              <a:off x="2907" y="304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5"/>
            <p:cNvSpPr>
              <a:spLocks noChangeArrowheads="1"/>
            </p:cNvSpPr>
            <p:nvPr/>
          </p:nvSpPr>
          <p:spPr bwMode="gray">
            <a:xfrm rot="35969022">
              <a:off x="2139" y="1734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6"/>
            <p:cNvSpPr>
              <a:spLocks noChangeArrowheads="1"/>
            </p:cNvSpPr>
            <p:nvPr/>
          </p:nvSpPr>
          <p:spPr bwMode="gray">
            <a:xfrm rot="7535209">
              <a:off x="2115" y="30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7"/>
            <p:cNvSpPr>
              <a:spLocks noChangeArrowheads="1"/>
            </p:cNvSpPr>
            <p:nvPr/>
          </p:nvSpPr>
          <p:spPr bwMode="gray">
            <a:xfrm>
              <a:off x="3272" y="2396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8"/>
            <p:cNvSpPr>
              <a:spLocks noChangeArrowheads="1"/>
            </p:cNvSpPr>
            <p:nvPr/>
          </p:nvSpPr>
          <p:spPr bwMode="gray">
            <a:xfrm rot="-10800000">
              <a:off x="1754" y="2392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9"/>
            <p:cNvSpPr>
              <a:spLocks noChangeArrowheads="1"/>
            </p:cNvSpPr>
            <p:nvPr/>
          </p:nvSpPr>
          <p:spPr bwMode="auto">
            <a:xfrm>
              <a:off x="1578" y="1289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68" name="Group 25"/>
            <p:cNvGrpSpPr>
              <a:grpSpLocks/>
            </p:cNvGrpSpPr>
            <p:nvPr/>
          </p:nvGrpSpPr>
          <p:grpSpPr bwMode="auto">
            <a:xfrm>
              <a:off x="3258" y="3370"/>
              <a:ext cx="227" cy="227"/>
              <a:chOff x="3515" y="3521"/>
              <a:chExt cx="227" cy="227"/>
            </a:xfrm>
          </p:grpSpPr>
          <p:sp>
            <p:nvSpPr>
              <p:cNvPr id="100" name="Oval 26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1" name="Oval 27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9" name="Oval 28"/>
            <p:cNvSpPr>
              <a:spLocks noChangeArrowheads="1"/>
            </p:cNvSpPr>
            <p:nvPr/>
          </p:nvSpPr>
          <p:spPr bwMode="gray">
            <a:xfrm>
              <a:off x="2181" y="1882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" name="Oval 29"/>
            <p:cNvSpPr>
              <a:spLocks noChangeArrowheads="1"/>
            </p:cNvSpPr>
            <p:nvPr/>
          </p:nvSpPr>
          <p:spPr bwMode="gray">
            <a:xfrm>
              <a:off x="2177" y="1872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1" name="Oval 30"/>
            <p:cNvSpPr>
              <a:spLocks noChangeArrowheads="1"/>
            </p:cNvSpPr>
            <p:nvPr/>
          </p:nvSpPr>
          <p:spPr bwMode="gray">
            <a:xfrm>
              <a:off x="2261" y="1962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gray">
            <a:xfrm>
              <a:off x="2250" y="1945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3" name="Oval 32"/>
            <p:cNvSpPr>
              <a:spLocks noChangeArrowheads="1"/>
            </p:cNvSpPr>
            <p:nvPr/>
          </p:nvSpPr>
          <p:spPr bwMode="gray">
            <a:xfrm>
              <a:off x="2314" y="2015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4" name="Oval 33"/>
            <p:cNvSpPr>
              <a:spLocks noChangeArrowheads="1"/>
            </p:cNvSpPr>
            <p:nvPr/>
          </p:nvSpPr>
          <p:spPr bwMode="gray">
            <a:xfrm>
              <a:off x="2328" y="2027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5" name="Oval 34"/>
            <p:cNvSpPr>
              <a:spLocks noChangeArrowheads="1"/>
            </p:cNvSpPr>
            <p:nvPr/>
          </p:nvSpPr>
          <p:spPr bwMode="gray">
            <a:xfrm>
              <a:off x="2339" y="2033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6" name="Oval 35"/>
            <p:cNvSpPr>
              <a:spLocks noChangeArrowheads="1"/>
            </p:cNvSpPr>
            <p:nvPr/>
          </p:nvSpPr>
          <p:spPr bwMode="gray">
            <a:xfrm>
              <a:off x="2349" y="2042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7" name="Oval 36"/>
            <p:cNvSpPr>
              <a:spLocks noChangeArrowheads="1"/>
            </p:cNvSpPr>
            <p:nvPr/>
          </p:nvSpPr>
          <p:spPr bwMode="gray">
            <a:xfrm>
              <a:off x="2400" y="2065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8" name="Text Box 37"/>
            <p:cNvSpPr txBox="1">
              <a:spLocks noChangeArrowheads="1"/>
            </p:cNvSpPr>
            <p:nvPr/>
          </p:nvSpPr>
          <p:spPr bwMode="gray">
            <a:xfrm>
              <a:off x="2713" y="2323"/>
              <a:ext cx="155" cy="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800" b="0" dirty="0">
                <a:solidFill>
                  <a:srgbClr val="000000"/>
                </a:solidFill>
              </a:endParaRPr>
            </a:p>
          </p:txBody>
        </p:sp>
        <p:sp>
          <p:nvSpPr>
            <p:cNvPr id="79" name="Text Box 38"/>
            <p:cNvSpPr txBox="1">
              <a:spLocks noChangeArrowheads="1"/>
            </p:cNvSpPr>
            <p:nvPr/>
          </p:nvSpPr>
          <p:spPr bwMode="auto">
            <a:xfrm>
              <a:off x="3491" y="3306"/>
              <a:ext cx="2615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предметный </a:t>
              </a:r>
              <a:r>
                <a:rPr lang="ru-RU" altLang="ru-RU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интенсив</a:t>
              </a:r>
              <a:endPara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Text Box 39"/>
            <p:cNvSpPr txBox="1">
              <a:spLocks noChangeArrowheads="1"/>
            </p:cNvSpPr>
            <p:nvPr/>
          </p:nvSpPr>
          <p:spPr bwMode="auto">
            <a:xfrm>
              <a:off x="-1109" y="3367"/>
              <a:ext cx="3055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  <a:r>
                <a:rPr lang="ru-RU" altLang="ru-RU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епорт-карты выпускника</a:t>
              </a:r>
              <a:endParaRPr lang="en-US" alt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Text Box 40"/>
            <p:cNvSpPr txBox="1">
              <a:spLocks noChangeArrowheads="1"/>
            </p:cNvSpPr>
            <p:nvPr/>
          </p:nvSpPr>
          <p:spPr bwMode="auto">
            <a:xfrm>
              <a:off x="3447" y="1054"/>
              <a:ext cx="3149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предметные школы в ВУЗе</a:t>
              </a:r>
            </a:p>
          </p:txBody>
        </p:sp>
        <p:sp>
          <p:nvSpPr>
            <p:cNvPr id="82" name="Text Box 41"/>
            <p:cNvSpPr txBox="1">
              <a:spLocks noChangeArrowheads="1"/>
            </p:cNvSpPr>
            <p:nvPr/>
          </p:nvSpPr>
          <p:spPr bwMode="auto">
            <a:xfrm>
              <a:off x="4122" y="2257"/>
              <a:ext cx="3024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университетские субботы</a:t>
              </a:r>
            </a:p>
          </p:txBody>
        </p:sp>
        <p:sp>
          <p:nvSpPr>
            <p:cNvPr id="83" name="Text Box 42"/>
            <p:cNvSpPr txBox="1">
              <a:spLocks noChangeArrowheads="1"/>
            </p:cNvSpPr>
            <p:nvPr/>
          </p:nvSpPr>
          <p:spPr bwMode="auto">
            <a:xfrm>
              <a:off x="-930" y="1052"/>
              <a:ext cx="2992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altLang="ru-RU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редметное </a:t>
              </a:r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altLang="ru-RU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огружение</a:t>
              </a:r>
            </a:p>
          </p:txBody>
        </p:sp>
        <p:sp>
          <p:nvSpPr>
            <p:cNvPr id="84" name="Text Box 43"/>
            <p:cNvSpPr txBox="1">
              <a:spLocks noChangeArrowheads="1"/>
            </p:cNvSpPr>
            <p:nvPr/>
          </p:nvSpPr>
          <p:spPr bwMode="auto">
            <a:xfrm>
              <a:off x="-1042" y="2185"/>
              <a:ext cx="2508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развивающие беседы</a:t>
              </a:r>
              <a:endParaRPr lang="en-US" alt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5" name="Group 45"/>
            <p:cNvGrpSpPr>
              <a:grpSpLocks/>
            </p:cNvGrpSpPr>
            <p:nvPr/>
          </p:nvGrpSpPr>
          <p:grpSpPr bwMode="auto">
            <a:xfrm>
              <a:off x="3822" y="2382"/>
              <a:ext cx="227" cy="227"/>
              <a:chOff x="3515" y="3521"/>
              <a:chExt cx="227" cy="227"/>
            </a:xfrm>
          </p:grpSpPr>
          <p:sp>
            <p:nvSpPr>
              <p:cNvPr id="98" name="Oval 46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" name="Oval 47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6" name="Group 48"/>
            <p:cNvGrpSpPr>
              <a:grpSpLocks/>
            </p:cNvGrpSpPr>
            <p:nvPr/>
          </p:nvGrpSpPr>
          <p:grpSpPr bwMode="auto">
            <a:xfrm>
              <a:off x="3264" y="1368"/>
              <a:ext cx="227" cy="227"/>
              <a:chOff x="3515" y="3521"/>
              <a:chExt cx="227" cy="227"/>
            </a:xfrm>
          </p:grpSpPr>
          <p:sp>
            <p:nvSpPr>
              <p:cNvPr id="96" name="Oval 49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Oval 50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7" name="Group 51"/>
            <p:cNvGrpSpPr>
              <a:grpSpLocks/>
            </p:cNvGrpSpPr>
            <p:nvPr/>
          </p:nvGrpSpPr>
          <p:grpSpPr bwMode="auto">
            <a:xfrm>
              <a:off x="2052" y="1338"/>
              <a:ext cx="227" cy="227"/>
              <a:chOff x="3515" y="3521"/>
              <a:chExt cx="227" cy="227"/>
            </a:xfrm>
          </p:grpSpPr>
          <p:sp>
            <p:nvSpPr>
              <p:cNvPr id="94" name="Oval 52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Oval 53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8" name="Group 54"/>
            <p:cNvGrpSpPr>
              <a:grpSpLocks/>
            </p:cNvGrpSpPr>
            <p:nvPr/>
          </p:nvGrpSpPr>
          <p:grpSpPr bwMode="auto">
            <a:xfrm>
              <a:off x="1458" y="2382"/>
              <a:ext cx="227" cy="227"/>
              <a:chOff x="3515" y="3521"/>
              <a:chExt cx="227" cy="227"/>
            </a:xfrm>
          </p:grpSpPr>
          <p:sp>
            <p:nvSpPr>
              <p:cNvPr id="92" name="Oval 55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" name="Oval 56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9" name="Group 57"/>
            <p:cNvGrpSpPr>
              <a:grpSpLocks/>
            </p:cNvGrpSpPr>
            <p:nvPr/>
          </p:nvGrpSpPr>
          <p:grpSpPr bwMode="auto">
            <a:xfrm>
              <a:off x="1968" y="3324"/>
              <a:ext cx="227" cy="227"/>
              <a:chOff x="3515" y="3521"/>
              <a:chExt cx="227" cy="227"/>
            </a:xfrm>
          </p:grpSpPr>
          <p:sp>
            <p:nvSpPr>
              <p:cNvPr id="90" name="Oval 58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5686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1" name="Oval 59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5" name="Скругленный прямоугольник 44"/>
          <p:cNvSpPr/>
          <p:nvPr/>
        </p:nvSpPr>
        <p:spPr>
          <a:xfrm>
            <a:off x="2577508" y="5880503"/>
            <a:ext cx="8232438" cy="76573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СДАЧА ЕГЭ. ЦЕЛЕВОЕ ПОСТУПЛЕНИЕ В ГГТУ</a:t>
            </a:r>
          </a:p>
        </p:txBody>
      </p:sp>
    </p:spTree>
    <p:extLst>
      <p:ext uri="{BB962C8B-B14F-4D97-AF65-F5344CB8AC3E}">
        <p14:creationId xmlns:p14="http://schemas.microsoft.com/office/powerpoint/2010/main" val="1612539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92" y="106829"/>
            <a:ext cx="55474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ПЕДКЛАССА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763308" y="1066800"/>
            <a:ext cx="11536300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Посвящение в ученики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Летняя педагогическая школа. Лидер смены;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Наставничество: ученик-студент-молодой специалист-методист;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 в профессиональных конкурсах и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профильных конкурсах/олимпиадах;</a:t>
            </a:r>
          </a:p>
          <a:p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кураторов и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руководителей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педкласса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стажировки, форумы, конкурсы.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979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</TotalTime>
  <Words>849</Words>
  <Application>Microsoft Macintosh PowerPoint</Application>
  <PresentationFormat>Широкоэкранный</PresentationFormat>
  <Paragraphs>197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Courier New</vt:lpstr>
      <vt:lpstr>Playfair Display Black</vt:lpstr>
      <vt:lpstr>Playfair Display Bold</vt:lpstr>
      <vt:lpstr>Russo One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Азарова</dc:creator>
  <cp:lastModifiedBy>Кирилл Семин</cp:lastModifiedBy>
  <cp:revision>215</cp:revision>
  <dcterms:created xsi:type="dcterms:W3CDTF">2018-08-17T07:42:44Z</dcterms:created>
  <dcterms:modified xsi:type="dcterms:W3CDTF">2024-08-28T15:38:08Z</dcterms:modified>
</cp:coreProperties>
</file>