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314" r:id="rId3"/>
    <p:sldId id="292" r:id="rId4"/>
    <p:sldId id="293" r:id="rId5"/>
    <p:sldId id="310" r:id="rId6"/>
    <p:sldId id="326" r:id="rId7"/>
    <p:sldId id="294" r:id="rId8"/>
    <p:sldId id="295" r:id="rId9"/>
    <p:sldId id="327" r:id="rId10"/>
    <p:sldId id="288" r:id="rId11"/>
    <p:sldId id="290" r:id="rId12"/>
    <p:sldId id="278" r:id="rId13"/>
    <p:sldId id="303" r:id="rId14"/>
    <p:sldId id="277" r:id="rId15"/>
    <p:sldId id="324" r:id="rId16"/>
    <p:sldId id="281" r:id="rId17"/>
    <p:sldId id="304" r:id="rId18"/>
    <p:sldId id="305" r:id="rId19"/>
    <p:sldId id="282" r:id="rId20"/>
    <p:sldId id="283" r:id="rId21"/>
    <p:sldId id="308" r:id="rId22"/>
    <p:sldId id="323" r:id="rId23"/>
    <p:sldId id="328" r:id="rId24"/>
    <p:sldId id="329" r:id="rId25"/>
    <p:sldId id="330" r:id="rId26"/>
    <p:sldId id="332" r:id="rId27"/>
    <p:sldId id="289" r:id="rId28"/>
    <p:sldId id="321" r:id="rId29"/>
    <p:sldId id="280" r:id="rId30"/>
    <p:sldId id="274" r:id="rId31"/>
  </p:sldIdLst>
  <p:sldSz cx="9144000" cy="5143500" type="screen16x9"/>
  <p:notesSz cx="6858000" cy="9144000"/>
  <p:defaultTextStyle>
    <a:defPPr>
      <a:defRPr lang="ru-RU"/>
    </a:defPPr>
    <a:lvl1pPr marL="0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10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4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9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2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5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944" y="-8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6983B-B906-4345-989D-BDED8648EDF6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A3D5A-BD68-4F83-9FF0-2D4943FE18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22002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10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64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9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72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35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7A3D5A-BD68-4F83-9FF0-2D4943FE185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9314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A3D5A-BD68-4F83-9FF0-2D4943FE185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7A3D5A-BD68-4F83-9FF0-2D4943FE185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2183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7A3D5A-BD68-4F83-9FF0-2D4943FE185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0174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7A3D5A-BD68-4F83-9FF0-2D4943FE185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00066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A3D5A-BD68-4F83-9FF0-2D4943FE185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A3D5A-BD68-4F83-9FF0-2D4943FE185C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A3D5A-BD68-4F83-9FF0-2D4943FE185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A3D5A-BD68-4F83-9FF0-2D4943FE185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10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9" indent="0">
              <a:buNone/>
              <a:defRPr sz="1600" b="1"/>
            </a:lvl5pPr>
            <a:lvl6pPr marL="2285772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10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9" indent="0">
              <a:buNone/>
              <a:defRPr sz="1600" b="1"/>
            </a:lvl5pPr>
            <a:lvl6pPr marL="2285772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10" indent="0">
              <a:buNone/>
              <a:defRPr sz="1000"/>
            </a:lvl3pPr>
            <a:lvl4pPr marL="1371464" indent="0">
              <a:buNone/>
              <a:defRPr sz="900"/>
            </a:lvl4pPr>
            <a:lvl5pPr marL="1828619" indent="0">
              <a:buNone/>
              <a:defRPr sz="900"/>
            </a:lvl5pPr>
            <a:lvl6pPr marL="2285772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10" indent="0">
              <a:buNone/>
              <a:defRPr sz="2400"/>
            </a:lvl3pPr>
            <a:lvl4pPr marL="1371464" indent="0">
              <a:buNone/>
              <a:defRPr sz="2000"/>
            </a:lvl4pPr>
            <a:lvl5pPr marL="1828619" indent="0">
              <a:buNone/>
              <a:defRPr sz="2000"/>
            </a:lvl5pPr>
            <a:lvl6pPr marL="2285772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10" indent="0">
              <a:buNone/>
              <a:defRPr sz="1000"/>
            </a:lvl3pPr>
            <a:lvl4pPr marL="1371464" indent="0">
              <a:buNone/>
              <a:defRPr sz="900"/>
            </a:lvl4pPr>
            <a:lvl5pPr marL="1828619" indent="0">
              <a:buNone/>
              <a:defRPr sz="900"/>
            </a:lvl5pPr>
            <a:lvl6pPr marL="2285772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32" tIns="45716" rIns="91432" bIns="4571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1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1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7" indent="-285722" algn="l" defTabSz="91431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7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6" algn="l" defTabSz="91431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6" algn="l" defTabSz="91431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8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0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9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2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14.png"/><Relationship Id="rId7" Type="http://schemas.openxmlformats.org/officeDocument/2006/relationships/image" Target="../media/image58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0.png"/><Relationship Id="rId9" Type="http://schemas.openxmlformats.org/officeDocument/2006/relationships/image" Target="../media/image6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3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14.png"/><Relationship Id="rId4" Type="http://schemas.openxmlformats.org/officeDocument/2006/relationships/image" Target="../media/image64.png"/><Relationship Id="rId9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50.png"/><Relationship Id="rId7" Type="http://schemas.openxmlformats.org/officeDocument/2006/relationships/image" Target="../media/image7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7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15.png"/><Relationship Id="rId7" Type="http://schemas.openxmlformats.org/officeDocument/2006/relationships/image" Target="../media/image8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86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1.png"/><Relationship Id="rId7" Type="http://schemas.openxmlformats.org/officeDocument/2006/relationships/image" Target="../media/image9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93.png"/><Relationship Id="rId10" Type="http://schemas.openxmlformats.org/officeDocument/2006/relationships/image" Target="../media/image97.png"/><Relationship Id="rId4" Type="http://schemas.openxmlformats.org/officeDocument/2006/relationships/image" Target="../media/image92.png"/><Relationship Id="rId9" Type="http://schemas.openxmlformats.org/officeDocument/2006/relationships/image" Target="../media/image9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9.png"/><Relationship Id="rId7" Type="http://schemas.openxmlformats.org/officeDocument/2006/relationships/hyperlink" Target="https://gukolomna.ru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4.png"/><Relationship Id="rId7" Type="http://schemas.openxmlformats.org/officeDocument/2006/relationships/image" Target="../media/image107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5" Type="http://schemas.openxmlformats.org/officeDocument/2006/relationships/hyperlink" Target="mailto:mgosgi-cro@mail.ru" TargetMode="External"/><Relationship Id="rId10" Type="http://schemas.openxmlformats.org/officeDocument/2006/relationships/image" Target="../media/image110.png"/><Relationship Id="rId4" Type="http://schemas.openxmlformats.org/officeDocument/2006/relationships/image" Target="../media/image105.png"/><Relationship Id="rId9" Type="http://schemas.openxmlformats.org/officeDocument/2006/relationships/image" Target="../media/image10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18" Type="http://schemas.openxmlformats.org/officeDocument/2006/relationships/image" Target="../media/image41.jpeg"/><Relationship Id="rId3" Type="http://schemas.openxmlformats.org/officeDocument/2006/relationships/image" Target="../media/image27.jpeg"/><Relationship Id="rId21" Type="http://schemas.openxmlformats.org/officeDocument/2006/relationships/image" Target="../media/image44.jpeg"/><Relationship Id="rId7" Type="http://schemas.openxmlformats.org/officeDocument/2006/relationships/image" Target="../media/image30.jpe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26.png"/><Relationship Id="rId16" Type="http://schemas.openxmlformats.org/officeDocument/2006/relationships/image" Target="../media/image39.jpe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5" Type="http://schemas.openxmlformats.org/officeDocument/2006/relationships/image" Target="../media/image38.jpeg"/><Relationship Id="rId23" Type="http://schemas.openxmlformats.org/officeDocument/2006/relationships/image" Target="../media/image46.png"/><Relationship Id="rId10" Type="http://schemas.openxmlformats.org/officeDocument/2006/relationships/image" Target="../media/image33.png"/><Relationship Id="rId19" Type="http://schemas.openxmlformats.org/officeDocument/2006/relationships/image" Target="../media/image42.jpeg"/><Relationship Id="rId4" Type="http://schemas.openxmlformats.org/officeDocument/2006/relationships/image" Target="../media/image13.png"/><Relationship Id="rId9" Type="http://schemas.openxmlformats.org/officeDocument/2006/relationships/image" Target="../media/image32.jpeg"/><Relationship Id="rId14" Type="http://schemas.openxmlformats.org/officeDocument/2006/relationships/image" Target="../media/image37.jpeg"/><Relationship Id="rId22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еклама\2022-2023\Новый брендбук\Паттерны\Паттерны\pattern-1.png"/>
          <p:cNvPicPr>
            <a:picLocks noChangeAspect="1" noChangeArrowheads="1"/>
          </p:cNvPicPr>
          <p:nvPr/>
        </p:nvPicPr>
        <p:blipFill>
          <a:blip r:embed="rId2" cstate="print"/>
          <a:srcRect r="71076"/>
          <a:stretch>
            <a:fillRect/>
          </a:stretch>
        </p:blipFill>
        <p:spPr bwMode="auto">
          <a:xfrm>
            <a:off x="7786710" y="0"/>
            <a:ext cx="1357290" cy="5143500"/>
          </a:xfrm>
          <a:prstGeom prst="rect">
            <a:avLst/>
          </a:prstGeom>
          <a:noFill/>
        </p:spPr>
      </p:pic>
      <p:grpSp>
        <p:nvGrpSpPr>
          <p:cNvPr id="8" name="object 2">
            <a:extLst>
              <a:ext uri="{FF2B5EF4-FFF2-40B4-BE49-F238E27FC236}">
                <a16:creationId xmlns="" xmlns:a16="http://schemas.microsoft.com/office/drawing/2014/main" id="{5EC28331-58BC-35A2-BF00-D08B1B498358}"/>
              </a:ext>
            </a:extLst>
          </p:cNvPr>
          <p:cNvGrpSpPr/>
          <p:nvPr/>
        </p:nvGrpSpPr>
        <p:grpSpPr>
          <a:xfrm>
            <a:off x="5929326" y="785802"/>
            <a:ext cx="2866121" cy="3571882"/>
            <a:chOff x="9001871" y="881619"/>
            <a:chExt cx="4990780" cy="6217919"/>
          </a:xfrm>
        </p:grpSpPr>
        <p:pic>
          <p:nvPicPr>
            <p:cNvPr id="9" name="object 3">
              <a:extLst>
                <a:ext uri="{FF2B5EF4-FFF2-40B4-BE49-F238E27FC236}">
                  <a16:creationId xmlns="" xmlns:a16="http://schemas.microsoft.com/office/drawing/2014/main" id="{62A60FD7-3B27-331B-3F95-3BBF6697A6A0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01871" y="881619"/>
              <a:ext cx="4866385" cy="5283567"/>
            </a:xfrm>
            <a:prstGeom prst="rect">
              <a:avLst/>
            </a:prstGeom>
          </p:spPr>
        </p:pic>
        <p:pic>
          <p:nvPicPr>
            <p:cNvPr id="10" name="object 4">
              <a:extLst>
                <a:ext uri="{FF2B5EF4-FFF2-40B4-BE49-F238E27FC236}">
                  <a16:creationId xmlns="" xmlns:a16="http://schemas.microsoft.com/office/drawing/2014/main" id="{3EEFA800-76BF-5300-6694-5857459DADC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26266" y="6215022"/>
              <a:ext cx="4866385" cy="884516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0" y="1285866"/>
            <a:ext cx="6143668" cy="2195088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marL="360327" indent="-360327" algn="ctr"/>
            <a:r>
              <a:rPr lang="ru-RU" sz="4800" b="1" spc="3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b="1" spc="3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Опыт сопровождения деятельности ПППК</a:t>
            </a:r>
          </a:p>
          <a:p>
            <a:pPr marL="360327" indent="-360327" algn="ctr"/>
            <a:r>
              <a:rPr lang="ru-RU" sz="2800" b="1" spc="3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во взаимодействии</a:t>
            </a:r>
          </a:p>
          <a:p>
            <a:pPr marL="360327" indent="-360327" algn="ctr"/>
            <a:r>
              <a:rPr lang="ru-RU" sz="2800" b="1" spc="3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ВУЗом</a:t>
            </a:r>
            <a:endParaRPr lang="ru-RU" sz="2800" b="1" spc="300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object 2"/>
          <p:cNvSpPr/>
          <p:nvPr/>
        </p:nvSpPr>
        <p:spPr>
          <a:xfrm>
            <a:off x="142845" y="4643452"/>
            <a:ext cx="5286412" cy="365760"/>
          </a:xfrm>
          <a:custGeom>
            <a:avLst/>
            <a:gdLst/>
            <a:ahLst/>
            <a:cxnLst/>
            <a:rect l="l" t="t" r="r" b="b"/>
            <a:pathLst>
              <a:path w="5204460" h="365760">
                <a:moveTo>
                  <a:pt x="5204203" y="7"/>
                </a:moveTo>
                <a:lnTo>
                  <a:pt x="0" y="0"/>
                </a:lnTo>
                <a:lnTo>
                  <a:pt x="0" y="365720"/>
                </a:lnTo>
                <a:lnTo>
                  <a:pt x="5040068" y="365728"/>
                </a:lnTo>
                <a:lnTo>
                  <a:pt x="5204203" y="7"/>
                </a:lnTo>
                <a:close/>
              </a:path>
            </a:pathLst>
          </a:custGeom>
          <a:solidFill>
            <a:srgbClr val="A31C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42848" y="4643452"/>
            <a:ext cx="2366337" cy="369324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29 </a:t>
            </a:r>
            <a:r>
              <a:rPr lang="ru-RU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августа 2024 </a:t>
            </a:r>
            <a:r>
              <a:rPr lang="ru-RU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г.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071A09B1-3382-4DBA-B5FE-06EC8423F56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1857356" cy="154780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42844" y="3357568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59731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u="sng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Координатор :</a:t>
            </a:r>
          </a:p>
          <a:p>
            <a:pPr defTabSz="59731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помощник ректора </a:t>
            </a: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ГСГУ по </a:t>
            </a:r>
            <a:r>
              <a:rPr lang="ru-RU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работе </a:t>
            </a:r>
          </a:p>
          <a:p>
            <a:pPr defTabSz="59731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с образовательными организациями</a:t>
            </a:r>
          </a:p>
          <a:p>
            <a:pPr defTabSz="59731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Никищенко Татьяна Владимировна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28728" y="71420"/>
            <a:ext cx="5786478" cy="1077210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ru-RU" sz="2000" b="1" spc="3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«Содружество </a:t>
            </a:r>
            <a:r>
              <a:rPr lang="ru-RU" sz="2000" b="1" spc="300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педклассов</a:t>
            </a:r>
            <a:endParaRPr lang="ru-RU" sz="2000" b="1" spc="300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000" b="1" spc="3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ГОУ ВО МО «ГСГУ»</a:t>
            </a:r>
          </a:p>
          <a:p>
            <a:endParaRPr lang="ru-RU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357436"/>
            <a:ext cx="3500462" cy="1569652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15</a:t>
            </a:r>
            <a:r>
              <a:rPr lang="ru-RU" sz="20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муниципалитетов</a:t>
            </a:r>
          </a:p>
          <a:p>
            <a:pPr algn="ctr">
              <a:lnSpc>
                <a:spcPct val="12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33</a:t>
            </a:r>
            <a:r>
              <a:rPr lang="ru-RU" sz="20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школы </a:t>
            </a: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60</a:t>
            </a:r>
            <a:r>
              <a:rPr lang="ru-RU" sz="20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классов</a:t>
            </a:r>
          </a:p>
          <a:p>
            <a:pPr algn="ctr">
              <a:lnSpc>
                <a:spcPct val="120000"/>
              </a:lnSpc>
            </a:pPr>
            <a:r>
              <a:rPr lang="ru-RU" sz="20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(включая </a:t>
            </a:r>
            <a:r>
              <a:rPr lang="ru-RU" sz="2000" dirty="0" err="1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предпрофильные</a:t>
            </a:r>
            <a:r>
              <a:rPr lang="ru-RU" sz="20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ru-RU" sz="2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Более </a:t>
            </a: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1000 </a:t>
            </a:r>
            <a:r>
              <a:rPr lang="ru-RU" sz="2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учеников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71472" y="857238"/>
          <a:ext cx="4572032" cy="3933624"/>
        </p:xfrm>
        <a:graphic>
          <a:graphicData uri="http://schemas.openxmlformats.org/drawingml/2006/table">
            <a:tbl>
              <a:tblPr/>
              <a:tblGrid>
                <a:gridCol w="27432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001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28694"/>
              </a:tblGrid>
              <a:tr h="357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Муниципалитет</a:t>
                      </a:r>
                      <a:endParaRPr lang="ru-RU" sz="11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ОО</a:t>
                      </a:r>
                      <a:endParaRPr lang="ru-RU" sz="11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Классы/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группы</a:t>
                      </a:r>
                      <a:endParaRPr lang="ru-RU" sz="11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84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г.о. Бронницы</a:t>
                      </a:r>
                    </a:p>
                  </a:txBody>
                  <a:tcPr marL="67733" marR="67733" marT="33867" marB="338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88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г.о.</a:t>
                      </a:r>
                      <a:r>
                        <a:rPr lang="ru-RU" sz="1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Воскресенск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7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г.о. Домодедово</a:t>
                      </a:r>
                    </a:p>
                  </a:txBody>
                  <a:tcPr marL="67733" marR="67733" marT="33867" marB="338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67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г.о. Егорьевск</a:t>
                      </a:r>
                    </a:p>
                  </a:txBody>
                  <a:tcPr marL="67733" marR="67733" marT="33867" marB="338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56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г.о. Жуковский</a:t>
                      </a:r>
                    </a:p>
                  </a:txBody>
                  <a:tcPr marL="67733" marR="67733" marT="33867" marB="338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60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 о.</a:t>
                      </a:r>
                      <a:r>
                        <a:rPr lang="ru-RU" sz="1100" kern="1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100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Зарайск 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850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 о.</a:t>
                      </a:r>
                      <a:r>
                        <a:rPr lang="ru-RU" sz="1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Кашира</a:t>
                      </a:r>
                    </a:p>
                  </a:txBody>
                  <a:tcPr marL="67733" marR="67733" marT="33867" marB="338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3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 о.</a:t>
                      </a:r>
                      <a:r>
                        <a:rPr lang="ru-RU" sz="1100" b="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1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Коломна</a:t>
                      </a:r>
                    </a:p>
                  </a:txBody>
                  <a:tcPr marL="67733" marR="67733" marT="33867" marB="338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ru-RU" sz="11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ru-RU" sz="11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4288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г.о. Ленинский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2886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 о. </a:t>
                      </a:r>
                      <a:r>
                        <a:rPr lang="ru-RU" sz="11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Луховицы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9326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г.о. Люберцы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2204">
                <a:tc>
                  <a:txBody>
                    <a:bodyPr/>
                    <a:lstStyle/>
                    <a:p>
                      <a:r>
                        <a:rPr lang="ru-RU" sz="11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 о. </a:t>
                      </a:r>
                      <a:r>
                        <a:rPr lang="ru-RU" sz="11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Пушкинский (Ивантеевка)</a:t>
                      </a:r>
                      <a:endParaRPr lang="ru-RU" sz="11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ru-RU" sz="11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5114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г.о. Раменский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114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г.о. Серебряные Пруды</a:t>
                      </a:r>
                    </a:p>
                  </a:txBody>
                  <a:tcPr marL="67733" marR="67733" marT="33867" marB="3386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01522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г. о. Ступино</a:t>
                      </a:r>
                    </a:p>
                  </a:txBody>
                  <a:tcPr marL="67733" marR="67733" marT="33867" marB="3386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7733" marR="67733" marT="33867" marB="3386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4D007C0D-6B51-43B4-9A8C-B23828E84A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3834" y="-142894"/>
            <a:ext cx="1500166" cy="187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77942" y="845142"/>
            <a:ext cx="7747976" cy="1999310"/>
          </a:xfrm>
          <a:prstGeom prst="rect">
            <a:avLst/>
          </a:prstGeom>
        </p:spPr>
        <p:txBody>
          <a:bodyPr wrap="square" lIns="59732" tIns="29867" rIns="59732" bIns="29867">
            <a:spAutoFit/>
          </a:bodyPr>
          <a:lstStyle/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</p:txBody>
      </p:sp>
      <p:pic>
        <p:nvPicPr>
          <p:cNvPr id="6" name="Picture 4" descr="E:\Реклама\Герб\2022 NEW\13-01-2022_10-16-45\ГСГ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942" y="145163"/>
            <a:ext cx="714380" cy="837177"/>
          </a:xfrm>
          <a:prstGeom prst="rect">
            <a:avLst/>
          </a:prstGeom>
          <a:noFill/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1E8C3903-1CA9-4999-B2CE-902C03E24C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337" y="0"/>
            <a:ext cx="1231665" cy="51435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275A2D2-9CF5-4167-A60B-1CE85501947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2428875"/>
            <a:ext cx="3590694" cy="2395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2E0382EE-74D7-4EC7-959D-142725B7BCF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8" y="857238"/>
            <a:ext cx="3544995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5F1CDB09-54DA-4C3B-8B92-DEE3F02852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224" y="571486"/>
            <a:ext cx="3553032" cy="1454288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4929192" y="3714759"/>
            <a:ext cx="2928958" cy="1000132"/>
          </a:xfrm>
          <a:prstGeom prst="wedgeRoundRectCallout">
            <a:avLst>
              <a:gd name="adj1" fmla="val -5058"/>
              <a:gd name="adj2" fmla="val -89985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Координатор ГСГУ  </a:t>
            </a:r>
            <a:r>
              <a:rPr lang="ru-RU" b="1" dirty="0" smtClean="0">
                <a:solidFill>
                  <a:srgbClr val="C00000"/>
                </a:solidFill>
              </a:rPr>
              <a:t>- </a:t>
            </a:r>
            <a:r>
              <a:rPr lang="ru-RU" b="1" dirty="0">
                <a:solidFill>
                  <a:srgbClr val="C00000"/>
                </a:solidFill>
              </a:rPr>
              <a:t>куратор </a:t>
            </a:r>
            <a:r>
              <a:rPr lang="ru-RU" b="1" dirty="0" err="1">
                <a:solidFill>
                  <a:srgbClr val="C00000"/>
                </a:solidFill>
              </a:rPr>
              <a:t>педкласса</a:t>
            </a:r>
            <a:endParaRPr lang="ru-RU" b="1" dirty="0">
              <a:solidFill>
                <a:srgbClr val="C00000"/>
              </a:solidFill>
            </a:endParaRP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на связи 24/7</a:t>
            </a:r>
          </a:p>
        </p:txBody>
      </p:sp>
    </p:spTree>
    <p:extLst>
      <p:ext uri="{BB962C8B-B14F-4D97-AF65-F5344CB8AC3E}">
        <p14:creationId xmlns="" xmlns:p14="http://schemas.microsoft.com/office/powerpoint/2010/main" val="283126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E:\Реклама\2022-2023\Новый брендбук\Паттерны\Паттерны\pattern-3.png"/>
          <p:cNvPicPr>
            <a:picLocks noChangeAspect="1" noChangeArrowheads="1"/>
          </p:cNvPicPr>
          <p:nvPr/>
        </p:nvPicPr>
        <p:blipFill>
          <a:blip r:embed="rId2"/>
          <a:srcRect l="41784" t="14240"/>
          <a:stretch>
            <a:fillRect/>
          </a:stretch>
        </p:blipFill>
        <p:spPr bwMode="auto">
          <a:xfrm>
            <a:off x="0" y="0"/>
            <a:ext cx="2786914" cy="5143500"/>
          </a:xfrm>
          <a:prstGeom prst="rect">
            <a:avLst/>
          </a:prstGeom>
          <a:noFill/>
        </p:spPr>
      </p:pic>
      <p:pic>
        <p:nvPicPr>
          <p:cNvPr id="4101" name="Picture 5" descr="C:\Users\secretary 113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837546"/>
            <a:ext cx="2786050" cy="355411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714612" y="142864"/>
            <a:ext cx="6643734" cy="954093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ru-RU" sz="2400" b="1" spc="300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Педкласс</a:t>
            </a:r>
            <a:r>
              <a:rPr lang="ru-RU" sz="2400" b="1" spc="3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ГСГУ – это интересно!</a:t>
            </a:r>
          </a:p>
          <a:p>
            <a:endParaRPr lang="ru-RU" sz="3200" b="1" spc="300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2757" y="837546"/>
            <a:ext cx="6039746" cy="4044939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Конференция Неформальной некоммерческой организации «Содружество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педклассов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ГСГУ»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Региональный Форум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педклассов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ГСГУ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День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педкласса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 ГСГУ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День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педкласса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ru-RU" sz="2000" b="1" dirty="0" err="1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УИЛСе</a:t>
            </a:r>
            <a:endParaRPr lang="ru-RU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Летняя образовательная смена: «Педагогическая пятидневка»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endParaRPr lang="ru-RU" sz="13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34BFBF39-864D-45D8-BA1D-33ADC3485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88" y="1096957"/>
            <a:ext cx="2578273" cy="2463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C:\Users\Банк119\AppData\Local\Microsoft\Windows\Temporary Internet Files\Content.Word\IMG_15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3429010"/>
            <a:ext cx="2500330" cy="159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85721" y="857239"/>
            <a:ext cx="7747976" cy="1999310"/>
          </a:xfrm>
          <a:prstGeom prst="rect">
            <a:avLst/>
          </a:prstGeom>
        </p:spPr>
        <p:txBody>
          <a:bodyPr wrap="square" lIns="59732" tIns="29867" rIns="59732" bIns="29867">
            <a:spAutoFit/>
          </a:bodyPr>
          <a:lstStyle/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</p:txBody>
      </p:sp>
      <p:pic>
        <p:nvPicPr>
          <p:cNvPr id="6" name="Picture 4" descr="E:\Реклама\Герб\2022 NEW\13-01-2022_10-16-45\ГСГУ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942" y="145163"/>
            <a:ext cx="714380" cy="837177"/>
          </a:xfrm>
          <a:prstGeom prst="rect">
            <a:avLst/>
          </a:prstGeom>
          <a:noFill/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1E8C3903-1CA9-4999-B2CE-902C03E24C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337" y="0"/>
            <a:ext cx="1231665" cy="51435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42976" y="0"/>
            <a:ext cx="6715172" cy="86176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Региональная конференция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ННО «Содружество </a:t>
            </a:r>
            <a:r>
              <a:rPr lang="ru-RU" b="1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педклассов</a:t>
            </a:r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ГСГУ»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(Кураторам  - методическая поддержка, обучающимся – </a:t>
            </a:r>
            <a:r>
              <a:rPr lang="ru-RU" sz="1400" b="1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профпробы</a:t>
            </a:r>
            <a:r>
              <a:rPr lang="ru-RU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</a:p>
        </p:txBody>
      </p:sp>
      <p:pic>
        <p:nvPicPr>
          <p:cNvPr id="10" name="Рисунок 9" descr="C:\Users\Банк119\AppData\Local\Microsoft\Windows\Temporary Internet Files\Content.Word\IMG_141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071552"/>
            <a:ext cx="2571768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Банк119\AppData\Local\Microsoft\Windows\Temporary Internet Files\Content.Word\IMG_140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2071684"/>
            <a:ext cx="2286015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C:\Users\Банк119\AppData\Local\Microsoft\Windows\Temporary Internet Files\Content.Word\IMG_160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49940" y="1071076"/>
            <a:ext cx="2286016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C:\Users\Банк119\AppData\Local\Microsoft\Windows\Temporary Internet Files\Content.Word\IMG_1683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43570" y="2143123"/>
            <a:ext cx="2286016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 descr="C:\Users\Банк119\AppData\Local\Microsoft\Windows\Temporary Internet Files\Content.Word\IMG_1746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3928" y="3462748"/>
            <a:ext cx="2286016" cy="155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83126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E:\Реклама\2022-2023\Новый брендбук\Паттерны\Паттерны\pattern-3.png"/>
          <p:cNvPicPr>
            <a:picLocks noChangeAspect="1" noChangeArrowheads="1"/>
          </p:cNvPicPr>
          <p:nvPr/>
        </p:nvPicPr>
        <p:blipFill>
          <a:blip r:embed="rId2"/>
          <a:srcRect l="41784" t="14240"/>
          <a:stretch>
            <a:fillRect/>
          </a:stretch>
        </p:blipFill>
        <p:spPr bwMode="auto">
          <a:xfrm>
            <a:off x="0" y="0"/>
            <a:ext cx="2786914" cy="5143500"/>
          </a:xfrm>
          <a:prstGeom prst="rect">
            <a:avLst/>
          </a:prstGeom>
          <a:noFill/>
        </p:spPr>
      </p:pic>
      <p:pic>
        <p:nvPicPr>
          <p:cNvPr id="4101" name="Picture 5" descr="C:\Users\secretary 113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-10278" y="915566"/>
            <a:ext cx="2796328" cy="3567227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" y="4500578"/>
            <a:ext cx="2730235" cy="12003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28927" y="142862"/>
            <a:ext cx="3143272" cy="584775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ru-RU" sz="3200" b="1" spc="3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ВУЗ-ШКОЛЕ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928927" y="785803"/>
            <a:ext cx="5643601" cy="3885665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algn="ctr"/>
            <a:r>
              <a:rPr lang="ru-RU" sz="17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площадке ГСГУ проходят: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Региональная олимпиада по психологии,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Всероссийская Толстовская </a:t>
            </a:r>
            <a:r>
              <a:rPr lang="ru-RU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олимпиада                                              		(</a:t>
            </a:r>
            <a:r>
              <a:rPr lang="ru-RU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том  </a:t>
            </a:r>
            <a:r>
              <a:rPr lang="ru-RU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числе </a:t>
            </a:r>
            <a:r>
              <a:rPr lang="ru-RU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педагогике),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Региональный конкурс проектов </a:t>
            </a:r>
            <a:r>
              <a:rPr lang="ru-RU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			«</a:t>
            </a:r>
            <a:r>
              <a:rPr lang="ru-RU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Школа </a:t>
            </a:r>
            <a:r>
              <a:rPr lang="en-US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21 </a:t>
            </a:r>
            <a:r>
              <a:rPr lang="ru-RU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века»,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Региональная олимпиада по педагогике,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Всероссийская олимпиада по психологии и </a:t>
            </a:r>
            <a:r>
              <a:rPr lang="ru-RU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педагогике </a:t>
            </a:r>
            <a:r>
              <a:rPr lang="ru-RU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помогающих профессиях </a:t>
            </a:r>
            <a:r>
              <a:rPr lang="ru-RU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			«</a:t>
            </a:r>
            <a:r>
              <a:rPr lang="ru-RU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Пеликан  и Фея</a:t>
            </a:r>
            <a:r>
              <a:rPr lang="ru-RU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  <a:endParaRPr lang="ru-RU" sz="1700" b="1" dirty="0">
              <a:solidFill>
                <a:schemeClr val="tx1">
                  <a:lumMod val="50000"/>
                  <a:lumOff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2" descr="C:\Users\213-2\Downloads\MyCollages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214428"/>
            <a:ext cx="2547922" cy="24764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E:\Реклама\2022-2023\Новый брендбук\Паттерны\Паттерны\pattern-3.png"/>
          <p:cNvPicPr>
            <a:picLocks noChangeAspect="1" noChangeArrowheads="1"/>
          </p:cNvPicPr>
          <p:nvPr/>
        </p:nvPicPr>
        <p:blipFill>
          <a:blip r:embed="rId2"/>
          <a:srcRect l="41784" t="14240"/>
          <a:stretch>
            <a:fillRect/>
          </a:stretch>
        </p:blipFill>
        <p:spPr bwMode="auto">
          <a:xfrm>
            <a:off x="0" y="0"/>
            <a:ext cx="2786914" cy="5143500"/>
          </a:xfrm>
          <a:prstGeom prst="rect">
            <a:avLst/>
          </a:prstGeom>
          <a:noFill/>
        </p:spPr>
      </p:pic>
      <p:pic>
        <p:nvPicPr>
          <p:cNvPr id="4101" name="Picture 5" descr="C:\Users\secretary 113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837546"/>
            <a:ext cx="2786050" cy="355411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899878" y="891810"/>
            <a:ext cx="6046112" cy="3831804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ru-RU" b="1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Региональный </a:t>
            </a: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конкурс эссе «Педагог – не звание, педагог – призвание», посвященный Году педагога и наставника в России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Региональный конкурс видеороликов </a:t>
            </a:r>
            <a:r>
              <a:rPr lang="ru-RU" b="1" dirty="0" err="1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педклассов</a:t>
            </a: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ГСГУ «От интереса к профессии»     (визитка </a:t>
            </a:r>
            <a:r>
              <a:rPr lang="ru-RU" b="1" dirty="0" err="1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педкласса</a:t>
            </a: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/группы)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Региональный конкурс  видеофрагментов уроков «Примерь профессию на себя"</a:t>
            </a:r>
          </a:p>
        </p:txBody>
      </p:sp>
      <p:pic>
        <p:nvPicPr>
          <p:cNvPr id="8" name="Picture 9" descr="C:\Users\Razgulina\Downloads\Blank 6 Grids Coll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827" y="1090840"/>
            <a:ext cx="250033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928927" y="142862"/>
            <a:ext cx="3143272" cy="584775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ru-RU" sz="3200" b="1" spc="3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ВУЗ-ШКОЛЕ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29058" y="857238"/>
            <a:ext cx="3703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площадке ГСГУ проходят:</a:t>
            </a:r>
            <a:endParaRPr lang="ru-RU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13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DCF66FD4-4302-43A4-B8CA-B9B5F60F00F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8435" y="3082491"/>
            <a:ext cx="2979368" cy="1985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7AAE1276-4CF7-43F0-8F6B-9B3367AA793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48997" y="3098381"/>
            <a:ext cx="2982867" cy="1987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77942" y="845142"/>
            <a:ext cx="7747976" cy="1999310"/>
          </a:xfrm>
          <a:prstGeom prst="rect">
            <a:avLst/>
          </a:prstGeom>
        </p:spPr>
        <p:txBody>
          <a:bodyPr wrap="square" lIns="59732" tIns="29867" rIns="59732" bIns="29867">
            <a:spAutoFit/>
          </a:bodyPr>
          <a:lstStyle/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-142894"/>
            <a:ext cx="5834319" cy="1106758"/>
          </a:xfrm>
          <a:prstGeom prst="rect">
            <a:avLst/>
          </a:prstGeom>
        </p:spPr>
        <p:txBody>
          <a:bodyPr wrap="square" lIns="59732" tIns="29867" rIns="59732" bIns="29867">
            <a:spAutoFit/>
          </a:bodyPr>
          <a:lstStyle/>
          <a:p>
            <a:endParaRPr lang="ru-RU" dirty="0"/>
          </a:p>
          <a:p>
            <a:pPr algn="ctr"/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День </a:t>
            </a:r>
            <a:r>
              <a:rPr lang="ru-RU" b="1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педкласса</a:t>
            </a:r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 ГСГУ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ru-RU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погружение в предметную среду факультетов)</a:t>
            </a:r>
          </a:p>
          <a:p>
            <a:pPr algn="ctr"/>
            <a:endParaRPr lang="ru-RU" sz="1400" b="1" dirty="0"/>
          </a:p>
        </p:txBody>
      </p:sp>
      <p:pic>
        <p:nvPicPr>
          <p:cNvPr id="6" name="Picture 4" descr="E:\Реклама\Герб\2022 NEW\13-01-2022_10-16-45\ГСГУ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942" y="145163"/>
            <a:ext cx="714380" cy="837177"/>
          </a:xfrm>
          <a:prstGeom prst="rect">
            <a:avLst/>
          </a:prstGeom>
          <a:noFill/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1E8C3903-1CA9-4999-B2CE-902C03E24C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2337" y="0"/>
            <a:ext cx="1231665" cy="51435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8F5D2610-C61C-4C1D-B9AA-6013E7BB87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175" y="986944"/>
            <a:ext cx="2975007" cy="1978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ED58EFC-67C4-4759-8BFB-06AB5CD6C8D3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00562" y="968976"/>
            <a:ext cx="3023766" cy="2015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0027709D-C544-4D2E-BADC-461621840EEF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33768" y="3112407"/>
            <a:ext cx="2979368" cy="19831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77942" y="845142"/>
            <a:ext cx="7747976" cy="1999310"/>
          </a:xfrm>
          <a:prstGeom prst="rect">
            <a:avLst/>
          </a:prstGeom>
        </p:spPr>
        <p:txBody>
          <a:bodyPr wrap="square" lIns="59732" tIns="29867" rIns="59732" bIns="29867">
            <a:spAutoFit/>
          </a:bodyPr>
          <a:lstStyle/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</p:txBody>
      </p:sp>
      <p:pic>
        <p:nvPicPr>
          <p:cNvPr id="6" name="Picture 4" descr="E:\Реклама\Герб\2022 NEW\13-01-2022_10-16-45\ГСГ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942" y="145163"/>
            <a:ext cx="714380" cy="837177"/>
          </a:xfrm>
          <a:prstGeom prst="rect">
            <a:avLst/>
          </a:prstGeom>
          <a:noFill/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1E8C3903-1CA9-4999-B2CE-902C03E24C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337" y="0"/>
            <a:ext cx="1231665" cy="51435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71542" y="214300"/>
            <a:ext cx="6747845" cy="1046432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Форум </a:t>
            </a:r>
            <a:r>
              <a:rPr lang="ru-RU" sz="2400" b="1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педклассов</a:t>
            </a: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ГСГУ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(интерактивная программа - овладение «мягкими» навыками)</a:t>
            </a:r>
          </a:p>
          <a:p>
            <a:pPr algn="ctr"/>
            <a:endParaRPr lang="ru-RU" sz="24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985" y="1136124"/>
            <a:ext cx="5120176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142990"/>
            <a:ext cx="2340924" cy="1636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5671" y="3103153"/>
            <a:ext cx="2567553" cy="1613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40678CE7-8E75-4DC4-ACC1-777BAF1C8589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9211" y="3088344"/>
            <a:ext cx="2465574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B78ED41-243E-4582-BBE1-0DA36762E386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09216" y="3088344"/>
            <a:ext cx="2465574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83126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77942" y="845142"/>
            <a:ext cx="7747976" cy="1999310"/>
          </a:xfrm>
          <a:prstGeom prst="rect">
            <a:avLst/>
          </a:prstGeom>
        </p:spPr>
        <p:txBody>
          <a:bodyPr wrap="square" lIns="59732" tIns="29867" rIns="59732" bIns="29867">
            <a:spAutoFit/>
          </a:bodyPr>
          <a:lstStyle/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  <a:p>
            <a:pPr lvl="0" algn="ctr"/>
            <a:endParaRPr lang="ru-RU" sz="2100" b="1" dirty="0">
              <a:solidFill>
                <a:srgbClr val="C00000"/>
              </a:solidFill>
            </a:endParaRPr>
          </a:p>
        </p:txBody>
      </p:sp>
      <p:pic>
        <p:nvPicPr>
          <p:cNvPr id="6" name="Picture 4" descr="E:\Реклама\Герб\2022 NEW\13-01-2022_10-16-45\ГСГ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942" y="145163"/>
            <a:ext cx="714380" cy="837177"/>
          </a:xfrm>
          <a:prstGeom prst="rect">
            <a:avLst/>
          </a:prstGeom>
          <a:noFill/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1E8C3903-1CA9-4999-B2CE-902C03E24C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337" y="0"/>
            <a:ext cx="1231665" cy="51435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71538" y="142858"/>
            <a:ext cx="6715172" cy="800211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День </a:t>
            </a:r>
            <a:r>
              <a:rPr lang="ru-RU" b="1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педкласса</a:t>
            </a:r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со студентами 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Установочном инструктивном лагерном сборе 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подготовке вожатых летнего лагеря</a:t>
            </a:r>
          </a:p>
        </p:txBody>
      </p:sp>
      <p:pic>
        <p:nvPicPr>
          <p:cNvPr id="11" name="Рисунок 10" descr="https://sun9-79.userapi.com/impg/1UKf9E-Nx_o3DfSqRY84dlkyWmJQfkkzhqd92g/17-_xC7ogho.jpg?size=2560x1707&amp;quality=95&amp;sign=67e552d74c3825374eee23dc7a718970&amp;type=albu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071552"/>
            <a:ext cx="2849883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https://sun9-48.userapi.com/impg/5aemTU8w9tUI1ETVSY2jJsaUoZc7k-Nhwhy1Kg/CUKxNTrO_eQ.jpg?size=2560x1707&amp;quality=95&amp;sign=6152b2ffd704d7027bf18b9709a6b06c&amp;type=album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8" y="2000246"/>
            <a:ext cx="2404001" cy="1674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https://sun9-17.userapi.com/impg/bAKTcCgyasU9wbtxkQNmNtya9OkDyQCnU1qEQA/75QkGPJD9KU.jpg?size=2560x1707&amp;quality=95&amp;sign=5f702a67cb1c624293cb046c91c38181&amp;type=album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5" y="2071684"/>
            <a:ext cx="2499592" cy="1690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https://sun9-80.userapi.com/impg/s0La8rsoXMeMt41K0FVuUEjEqBzUh22IZ0kiYw/bMnYe3pnM6g.jpg?size=2560x1707&amp;quality=95&amp;sign=adda4c206d9b11096891c8d6cf54308a&amp;type=album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3143254"/>
            <a:ext cx="2846082" cy="1897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83126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Реклама\Герб\2022 NEW\13-01-2022_10-16-45\ГСГ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42859"/>
            <a:ext cx="714380" cy="83717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2979" y="201028"/>
            <a:ext cx="6769043" cy="707872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ru-RU" sz="2000" b="1" spc="3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ЛЕТНЯЯ ОБРАЗОВАТЕЛЬНАЯ СМЕНА</a:t>
            </a:r>
          </a:p>
          <a:p>
            <a:r>
              <a:rPr lang="ru-RU" sz="2000" b="1" spc="3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«ПЕДАГОГИЧЕСКАЯ ПЯТИДНЕВКА»</a:t>
            </a:r>
          </a:p>
        </p:txBody>
      </p:sp>
      <p:pic>
        <p:nvPicPr>
          <p:cNvPr id="3075" name="Picture 3" descr="E:\Реклама\2022-2023\Новый брендбук\Паттерны\Паттерны\pattern-4.png"/>
          <p:cNvPicPr>
            <a:picLocks noChangeAspect="1" noChangeArrowheads="1"/>
          </p:cNvPicPr>
          <p:nvPr/>
        </p:nvPicPr>
        <p:blipFill>
          <a:blip r:embed="rId3"/>
          <a:srcRect r="77481" b="43730"/>
          <a:stretch>
            <a:fillRect/>
          </a:stretch>
        </p:blipFill>
        <p:spPr bwMode="auto">
          <a:xfrm>
            <a:off x="7500958" y="0"/>
            <a:ext cx="1643042" cy="5143500"/>
          </a:xfrm>
          <a:prstGeom prst="rect">
            <a:avLst/>
          </a:prstGeom>
          <a:noFill/>
        </p:spPr>
      </p:pic>
      <p:pic>
        <p:nvPicPr>
          <p:cNvPr id="3077" name="Picture 5" descr="E:\0_профориентация\2022-2023\карта мо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3548" y="720463"/>
            <a:ext cx="3990452" cy="3733212"/>
          </a:xfrm>
          <a:prstGeom prst="rect">
            <a:avLst/>
          </a:prstGeom>
          <a:ln>
            <a:noFill/>
          </a:ln>
          <a:effectLst>
            <a:outerShdw blurRad="139700" dist="50800" dir="2700000" algn="tl" rotWithShape="0">
              <a:srgbClr val="333333">
                <a:alpha val="2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" y="1142994"/>
            <a:ext cx="5458817" cy="3262417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8 муниципалитетов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13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общеобразовательных организаций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ru-RU" sz="31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180+ </a:t>
            </a:r>
            <a:r>
              <a:rPr lang="ru-RU" sz="21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обучающихся </a:t>
            </a:r>
            <a:r>
              <a:rPr lang="ru-RU" sz="2100" b="1" dirty="0" err="1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педклассов</a:t>
            </a:r>
            <a:r>
              <a:rPr lang="ru-RU" sz="21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</a:p>
          <a:p>
            <a:pPr algn="ctr"/>
            <a:r>
              <a:rPr lang="ru-RU" sz="21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более </a:t>
            </a:r>
            <a:r>
              <a:rPr lang="ru-RU" sz="31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60</a:t>
            </a:r>
            <a:r>
              <a:rPr lang="ru-RU" sz="21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педагогов ОО,</a:t>
            </a:r>
          </a:p>
          <a:p>
            <a:pPr algn="ctr"/>
            <a:r>
              <a:rPr lang="ru-RU" sz="31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12</a:t>
            </a:r>
            <a:r>
              <a:rPr lang="ru-RU" sz="21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преподавателей ГСГУ, </a:t>
            </a:r>
          </a:p>
          <a:p>
            <a:pPr algn="ctr"/>
            <a:r>
              <a:rPr lang="ru-RU" sz="31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17</a:t>
            </a:r>
            <a:r>
              <a:rPr lang="ru-RU" sz="21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студентов университета.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6672238" y="3811920"/>
            <a:ext cx="877477" cy="186661"/>
          </a:xfrm>
          <a:prstGeom prst="wedgeRectCallout">
            <a:avLst>
              <a:gd name="adj1" fmla="val 54800"/>
              <a:gd name="adj2" fmla="val -91105"/>
            </a:avLst>
          </a:prstGeom>
          <a:solidFill>
            <a:srgbClr val="C0000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732" tIns="29867" rIns="59732" bIns="29867" rtlCol="0" anchor="ctr"/>
          <a:lstStyle/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Кашира</a:t>
            </a:r>
          </a:p>
        </p:txBody>
      </p:sp>
      <p:sp>
        <p:nvSpPr>
          <p:cNvPr id="11" name="Прямоугольная выноска 10"/>
          <p:cNvSpPr/>
          <p:nvPr/>
        </p:nvSpPr>
        <p:spPr>
          <a:xfrm flipH="1">
            <a:off x="6705365" y="3038405"/>
            <a:ext cx="886817" cy="186661"/>
          </a:xfrm>
          <a:prstGeom prst="wedgeRectCallout">
            <a:avLst>
              <a:gd name="adj1" fmla="val -43781"/>
              <a:gd name="adj2" fmla="val -178544"/>
            </a:avLst>
          </a:prstGeom>
          <a:solidFill>
            <a:srgbClr val="C0000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732" tIns="29867" rIns="59732" bIns="29867" rtlCol="0" anchor="ctr"/>
          <a:lstStyle/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Бронницы</a:t>
            </a:r>
          </a:p>
        </p:txBody>
      </p:sp>
      <p:sp>
        <p:nvSpPr>
          <p:cNvPr id="14" name="Прямоугольная выноска 13"/>
          <p:cNvSpPr/>
          <p:nvPr/>
        </p:nvSpPr>
        <p:spPr>
          <a:xfrm flipH="1">
            <a:off x="8035851" y="3402707"/>
            <a:ext cx="851685" cy="166872"/>
          </a:xfrm>
          <a:prstGeom prst="wedgeRectCallout">
            <a:avLst>
              <a:gd name="adj1" fmla="val -7875"/>
              <a:gd name="adj2" fmla="val -180416"/>
            </a:avLst>
          </a:prstGeom>
          <a:solidFill>
            <a:srgbClr val="C0000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732" tIns="29867" rIns="59732" bIns="29867" rtlCol="0" anchor="ctr"/>
          <a:lstStyle/>
          <a:p>
            <a:pPr algn="ctr"/>
            <a:r>
              <a:rPr lang="ru-RU" sz="12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Егорьевск</a:t>
            </a:r>
          </a:p>
        </p:txBody>
      </p:sp>
      <p:sp>
        <p:nvSpPr>
          <p:cNvPr id="16" name="Прямоугольная выноска 15"/>
          <p:cNvSpPr/>
          <p:nvPr/>
        </p:nvSpPr>
        <p:spPr>
          <a:xfrm flipH="1">
            <a:off x="7372473" y="2291759"/>
            <a:ext cx="980166" cy="166872"/>
          </a:xfrm>
          <a:prstGeom prst="wedgeRectCallout">
            <a:avLst>
              <a:gd name="adj1" fmla="val 39335"/>
              <a:gd name="adj2" fmla="val 147052"/>
            </a:avLst>
          </a:prstGeom>
          <a:solidFill>
            <a:srgbClr val="C0000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732" tIns="29867" rIns="59732" bIns="29867" rtlCol="0" anchor="ctr"/>
          <a:lstStyle/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Жуковский</a:t>
            </a:r>
            <a:endParaRPr lang="ru-RU" sz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6760577" y="3367755"/>
            <a:ext cx="877477" cy="186661"/>
          </a:xfrm>
          <a:prstGeom prst="wedgeRectCallout">
            <a:avLst>
              <a:gd name="adj1" fmla="val 66706"/>
              <a:gd name="adj2" fmla="val -57015"/>
            </a:avLst>
          </a:prstGeom>
          <a:solidFill>
            <a:srgbClr val="C0000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732" tIns="29867" rIns="59732" bIns="29867" rtlCol="0" anchor="ctr"/>
          <a:lstStyle/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Коломна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4429142"/>
            <a:ext cx="7572396" cy="461665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Единая программа. Уникальное содержание.</a:t>
            </a:r>
          </a:p>
        </p:txBody>
      </p:sp>
      <p:sp>
        <p:nvSpPr>
          <p:cNvPr id="18" name="Прямоугольная выноска 16">
            <a:extLst>
              <a:ext uri="{FF2B5EF4-FFF2-40B4-BE49-F238E27FC236}">
                <a16:creationId xmlns="" xmlns:a16="http://schemas.microsoft.com/office/drawing/2014/main" id="{780777A8-487B-4A39-ADF7-7458F0A20B6B}"/>
              </a:ext>
            </a:extLst>
          </p:cNvPr>
          <p:cNvSpPr/>
          <p:nvPr/>
        </p:nvSpPr>
        <p:spPr>
          <a:xfrm>
            <a:off x="6106285" y="2768037"/>
            <a:ext cx="1004691" cy="186661"/>
          </a:xfrm>
          <a:prstGeom prst="wedgeRectCallout">
            <a:avLst>
              <a:gd name="adj1" fmla="val 61959"/>
              <a:gd name="adj2" fmla="val 14927"/>
            </a:avLst>
          </a:prstGeom>
          <a:solidFill>
            <a:srgbClr val="C0000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732" tIns="29867" rIns="59732" bIns="29867" rtlCol="0" anchor="ctr"/>
          <a:lstStyle/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Домодедово</a:t>
            </a:r>
          </a:p>
        </p:txBody>
      </p:sp>
      <p:sp>
        <p:nvSpPr>
          <p:cNvPr id="20" name="Прямоугольная выноска 13">
            <a:extLst>
              <a:ext uri="{FF2B5EF4-FFF2-40B4-BE49-F238E27FC236}">
                <a16:creationId xmlns="" xmlns:a16="http://schemas.microsoft.com/office/drawing/2014/main" id="{658D8857-6695-49F5-B66F-B52E16ADFF4F}"/>
              </a:ext>
            </a:extLst>
          </p:cNvPr>
          <p:cNvSpPr/>
          <p:nvPr/>
        </p:nvSpPr>
        <p:spPr>
          <a:xfrm flipH="1">
            <a:off x="7953588" y="2694496"/>
            <a:ext cx="1016209" cy="166872"/>
          </a:xfrm>
          <a:prstGeom prst="wedgeRectCallout">
            <a:avLst>
              <a:gd name="adj1" fmla="val 55339"/>
              <a:gd name="adj2" fmla="val 111490"/>
            </a:avLst>
          </a:prstGeom>
          <a:solidFill>
            <a:srgbClr val="C0000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732" tIns="29867" rIns="59732" bIns="29867" rtlCol="0" anchor="ctr"/>
          <a:lstStyle/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Воскресенск</a:t>
            </a:r>
            <a:endParaRPr lang="ru-RU" sz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ая выноска 9">
            <a:extLst>
              <a:ext uri="{FF2B5EF4-FFF2-40B4-BE49-F238E27FC236}">
                <a16:creationId xmlns="" xmlns:a16="http://schemas.microsoft.com/office/drawing/2014/main" id="{EF622479-396A-4867-8FF8-276890110FC9}"/>
              </a:ext>
            </a:extLst>
          </p:cNvPr>
          <p:cNvSpPr/>
          <p:nvPr/>
        </p:nvSpPr>
        <p:spPr>
          <a:xfrm>
            <a:off x="8010059" y="3805488"/>
            <a:ext cx="877477" cy="186661"/>
          </a:xfrm>
          <a:prstGeom prst="wedgeRectCallout">
            <a:avLst>
              <a:gd name="adj1" fmla="val -51356"/>
              <a:gd name="adj2" fmla="val -97523"/>
            </a:avLst>
          </a:prstGeom>
          <a:solidFill>
            <a:srgbClr val="C0000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732" tIns="29867" rIns="59732" bIns="29867" rtlCol="0" anchor="ctr"/>
          <a:lstStyle/>
          <a:p>
            <a:pPr algn="ctr"/>
            <a:r>
              <a:rPr lang="ru-RU" sz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Луховицы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7" y="1714494"/>
            <a:ext cx="3241150" cy="2486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42" name="Picture 18" descr="День открытых двер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9" y="3071816"/>
            <a:ext cx="2857520" cy="1813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428596" y="2"/>
            <a:ext cx="8143932" cy="1446542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Университет </a:t>
            </a:r>
            <a:b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городе Коломна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pic>
        <p:nvPicPr>
          <p:cNvPr id="1030" name="Picture 6" descr="Достопримечательности Коломны: куда сходить и что посмотреть 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000378"/>
            <a:ext cx="2857520" cy="19011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4" name="Picture 10" descr="55 достопримечательностей Коломны 2024: фотографии и описания — Тур-Рай.Ру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285866"/>
            <a:ext cx="2786082" cy="18216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40" name="Picture 16" descr="Отзывы о «Государственный Социально-Гуманитарный университет», Московская  область, Коломна, Зелёная улица, 30 — Яндекс Карт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9" y="1285866"/>
            <a:ext cx="2857520" cy="18566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Скругленный прямоугольник 17"/>
          <p:cNvSpPr/>
          <p:nvPr/>
        </p:nvSpPr>
        <p:spPr>
          <a:xfrm>
            <a:off x="5357818" y="3786198"/>
            <a:ext cx="642942" cy="20002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ru-RU" sz="900" dirty="0"/>
              <a:t>Коломна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071A09B1-3382-4DBA-B5FE-06EC8423F56A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72331" y="142862"/>
            <a:ext cx="1427493" cy="1071551"/>
          </a:xfrm>
          <a:prstGeom prst="rect">
            <a:avLst/>
          </a:prstGeom>
        </p:spPr>
      </p:pic>
      <p:pic>
        <p:nvPicPr>
          <p:cNvPr id="15" name="Рисунок 14" descr="https://sun6-23.userapi.com/s/v1/if1/OmcIYAa6BeNybKevlo3G9QR4J94Gx-hxZGw4BNKcmOUGUNjBOO9exV8xuQs5iwmEWHEEoHjX.jpg?size=450x555&amp;quality=96&amp;crop=0,0,450,555&amp;ava=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0102" y="214296"/>
            <a:ext cx="87393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Реклама\Герб\2022 NEW\13-01-2022_10-16-45\ГСГ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42859"/>
            <a:ext cx="714380" cy="83717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201030"/>
            <a:ext cx="7054799" cy="461659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ru-RU" sz="2400" b="1" spc="3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«ПЕДАГОГИЧЕСКАЯ ПЯТИДНЕВКА»</a:t>
            </a:r>
            <a:endParaRPr lang="ru-RU" sz="2400" b="1" spc="300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5" name="Picture 3" descr="E:\Реклама\2022-2023\Новый брендбук\Паттерны\Паттерны\pattern-4.png"/>
          <p:cNvPicPr>
            <a:picLocks noChangeAspect="1" noChangeArrowheads="1"/>
          </p:cNvPicPr>
          <p:nvPr/>
        </p:nvPicPr>
        <p:blipFill>
          <a:blip r:embed="rId3"/>
          <a:srcRect r="77481" b="43730"/>
          <a:stretch>
            <a:fillRect/>
          </a:stretch>
        </p:blipFill>
        <p:spPr bwMode="auto">
          <a:xfrm>
            <a:off x="7500958" y="0"/>
            <a:ext cx="1643042" cy="51435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143108" y="714362"/>
            <a:ext cx="3929090" cy="369324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rgbClr val="C00000"/>
                </a:solidFill>
                <a:latin typeface="PTSerif-Bold"/>
                <a:ea typeface="Times New Roman" panose="02020603050405020304" pitchFamily="18" charset="0"/>
                <a:cs typeface="PTSerif-Bold"/>
              </a:rPr>
              <a:t>Коммуникационные  площадки</a:t>
            </a:r>
            <a:endParaRPr lang="ru-RU" sz="2800" b="1" dirty="0">
              <a:solidFill>
                <a:srgbClr val="C00000"/>
              </a:solidFill>
              <a:latin typeface="PTSerif-Bold"/>
              <a:ea typeface="Times New Roman" panose="02020603050405020304" pitchFamily="18" charset="0"/>
              <a:cs typeface="PTSerif-Bold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28992" y="4286262"/>
            <a:ext cx="3142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C00000"/>
                </a:solidFill>
                <a:latin typeface="PTSerif-Bold"/>
                <a:ea typeface="Times New Roman" panose="02020603050405020304" pitchFamily="18" charset="0"/>
                <a:cs typeface="PTSerif-Bold"/>
              </a:rPr>
              <a:t>Образовательные треки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1071552"/>
            <a:ext cx="4714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Font typeface="Arial" pitchFamily="34" charset="0"/>
              <a:buChar char="•"/>
            </a:pPr>
            <a:r>
              <a:rPr lang="ru-RU" b="1" dirty="0" smtClean="0">
                <a:solidFill>
                  <a:srgbClr val="C00000"/>
                </a:solidFill>
                <a:latin typeface="PTSerif-Bold"/>
                <a:ea typeface="Times New Roman" panose="02020603050405020304" pitchFamily="18" charset="0"/>
                <a:cs typeface="PTSerif-Bold"/>
              </a:rPr>
              <a:t>Психологические практикумы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00562" y="4643452"/>
            <a:ext cx="29710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C00000"/>
                </a:solidFill>
                <a:latin typeface="PTSerif-Bold"/>
                <a:ea typeface="Times New Roman" panose="02020603050405020304" pitchFamily="18" charset="0"/>
                <a:cs typeface="PTSerif-Bold"/>
              </a:rPr>
              <a:t>Педагогические пробы </a:t>
            </a:r>
            <a:endParaRPr lang="ru-RU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714362"/>
            <a:ext cx="2707894" cy="1599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4DCC6225-44A8-4733-B49E-566266C3BFE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1428742"/>
            <a:ext cx="2357454" cy="1616853"/>
          </a:xfrm>
          <a:prstGeom prst="rect">
            <a:avLst/>
          </a:prstGeom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2428874"/>
            <a:ext cx="2690801" cy="1760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3143254"/>
            <a:ext cx="3256884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14744" y="1643056"/>
            <a:ext cx="2163296" cy="2306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142990"/>
            <a:ext cx="3281877" cy="2180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4" descr="E:\Реклама\Герб\2022 NEW\13-01-2022_10-16-45\ГСГУ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142859"/>
            <a:ext cx="714380" cy="837177"/>
          </a:xfrm>
          <a:prstGeom prst="rect">
            <a:avLst/>
          </a:prstGeom>
          <a:noFill/>
        </p:spPr>
      </p:pic>
      <p:pic>
        <p:nvPicPr>
          <p:cNvPr id="3075" name="Picture 3" descr="E:\Реклама\2022-2023\Новый брендбук\Паттерны\Паттерны\pattern-4.png"/>
          <p:cNvPicPr>
            <a:picLocks noChangeAspect="1" noChangeArrowheads="1"/>
          </p:cNvPicPr>
          <p:nvPr/>
        </p:nvPicPr>
        <p:blipFill>
          <a:blip r:embed="rId4"/>
          <a:srcRect r="77481" b="43730"/>
          <a:stretch>
            <a:fillRect/>
          </a:stretch>
        </p:blipFill>
        <p:spPr bwMode="auto">
          <a:xfrm>
            <a:off x="7500958" y="0"/>
            <a:ext cx="1643042" cy="5143500"/>
          </a:xfrm>
          <a:prstGeom prst="rect">
            <a:avLst/>
          </a:prstGeom>
          <a:noFill/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77009" y="1873923"/>
            <a:ext cx="2320986" cy="1623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1285852" y="142862"/>
            <a:ext cx="5500726" cy="830989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indent="15762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Студенческий  </a:t>
            </a:r>
            <a:r>
              <a:rPr lang="ru-RU" sz="2400" b="1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педотряд</a:t>
            </a: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indent="15762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«Вожатские огни Коломны» </a:t>
            </a: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6716" y="1922173"/>
            <a:ext cx="2378631" cy="1574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60" y="3357568"/>
            <a:ext cx="3062290" cy="1623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Реклама\Герб\2022 NEW\13-01-2022_10-16-45\ГСГУ.png">
            <a:extLst>
              <a:ext uri="{FF2B5EF4-FFF2-40B4-BE49-F238E27FC236}">
                <a16:creationId xmlns="" xmlns:a16="http://schemas.microsoft.com/office/drawing/2014/main" id="{653FDB6B-9159-4FF6-A739-5649A670E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941" y="145162"/>
            <a:ext cx="714380" cy="837177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235AC38-205E-40DA-AE47-6D8CF192E00B}"/>
              </a:ext>
            </a:extLst>
          </p:cNvPr>
          <p:cNvSpPr txBox="1"/>
          <p:nvPr/>
        </p:nvSpPr>
        <p:spPr>
          <a:xfrm>
            <a:off x="3500430" y="1428742"/>
            <a:ext cx="4368665" cy="679722"/>
          </a:xfrm>
          <a:prstGeom prst="rect">
            <a:avLst/>
          </a:prstGeom>
          <a:noFill/>
        </p:spPr>
        <p:txBody>
          <a:bodyPr wrap="square" lIns="59738" tIns="29869" rIns="59738" bIns="29869">
            <a:spAutoFit/>
          </a:bodyPr>
          <a:lstStyle/>
          <a:p>
            <a:pPr algn="just">
              <a:lnSpc>
                <a:spcPct val="115000"/>
              </a:lnSpc>
              <a:spcAft>
                <a:spcPts val="653"/>
              </a:spcAft>
            </a:pPr>
            <a:r>
              <a:rPr lang="ru-RU" sz="3500" b="1" dirty="0">
                <a:latin typeface="+mj-lt"/>
                <a:ea typeface="Calibri" panose="020F0502020204030204" pitchFamily="34" charset="0"/>
              </a:rPr>
              <a:t> </a:t>
            </a:r>
            <a:endParaRPr lang="ru-RU" sz="3500" dirty="0">
              <a:latin typeface="+mj-lt"/>
              <a:ea typeface="Calibri" panose="020F050202020403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1E8C3903-1CA9-4999-B2CE-902C03E24C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335" y="0"/>
            <a:ext cx="1231665" cy="51435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14348" y="142858"/>
            <a:ext cx="74295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57641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Продвинутый уровень </a:t>
            </a: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реализации</a:t>
            </a:r>
          </a:p>
          <a:p>
            <a:pPr lvl="0" indent="157641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Единой модели профориентации в ПППК</a:t>
            </a:r>
          </a:p>
          <a:p>
            <a:pPr lvl="0" indent="157641"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42843" y="0"/>
            <a:ext cx="778674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0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42910" y="0"/>
            <a:ext cx="7072362" cy="1769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1857370"/>
            <a:ext cx="578647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/>
            <a:endParaRPr lang="ru-RU" sz="1200" dirty="0" smtClean="0">
              <a:latin typeface="Tahoma" pitchFamily="34" charset="0"/>
              <a:cs typeface="Tahoma" pitchFamily="34" charset="0"/>
            </a:endParaRPr>
          </a:p>
          <a:p>
            <a:pPr marL="214313" indent="-214313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Проект «Школа олимпийского резерва» -</a:t>
            </a:r>
          </a:p>
          <a:p>
            <a:pPr marL="214313" indent="-214313" algn="just"/>
            <a:r>
              <a:rPr lang="ru-RU" b="1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12</a:t>
            </a:r>
            <a:r>
              <a:rPr lang="ru-RU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школьных предметов, более </a:t>
            </a:r>
            <a:r>
              <a:rPr lang="ru-RU" b="1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380</a:t>
            </a:r>
            <a:r>
              <a:rPr lang="ru-RU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учеников, </a:t>
            </a:r>
          </a:p>
          <a:p>
            <a:pPr marL="214313" indent="-214313" algn="just"/>
            <a:r>
              <a:rPr lang="ru-RU" b="1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21</a:t>
            </a:r>
            <a:r>
              <a:rPr lang="ru-RU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преподаватель, проведено </a:t>
            </a:r>
            <a:r>
              <a:rPr lang="ru-RU" b="1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185</a:t>
            </a:r>
            <a:r>
              <a:rPr lang="ru-RU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занятий</a:t>
            </a:r>
          </a:p>
          <a:p>
            <a:pPr marL="214313" indent="-214313" algn="just">
              <a:buFont typeface="Arial" pitchFamily="34" charset="0"/>
              <a:buChar char="•"/>
            </a:pPr>
            <a:endParaRPr lang="ru-RU" dirty="0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marL="214313" indent="-214313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Предметные школы на всех факультетах –</a:t>
            </a:r>
            <a:r>
              <a:rPr lang="ru-RU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</a:p>
          <a:p>
            <a:pPr marL="214313" indent="-214313"/>
            <a:r>
              <a:rPr lang="ru-RU" dirty="0" smtClean="0">
                <a:latin typeface="Tahoma" pitchFamily="34" charset="0"/>
                <a:cs typeface="Tahoma" pitchFamily="34" charset="0"/>
              </a:rPr>
              <a:t>более </a:t>
            </a:r>
            <a:r>
              <a:rPr lang="ru-RU" b="1" dirty="0" smtClean="0">
                <a:latin typeface="Tahoma" pitchFamily="34" charset="0"/>
                <a:cs typeface="Tahoma" pitchFamily="34" charset="0"/>
              </a:rPr>
              <a:t>420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учеников ,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офлайн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и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онлайн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форматы</a:t>
            </a:r>
          </a:p>
          <a:p>
            <a:pPr marL="214313" indent="-214313"/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1000114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1)   Урочная деятельность.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Углубление и </a:t>
            </a:r>
            <a:r>
              <a:rPr lang="ru-RU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профилизация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совместно с ГСГУ .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978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Реклама\Герб\2022 NEW\13-01-2022_10-16-45\ГСГУ.png">
            <a:extLst>
              <a:ext uri="{FF2B5EF4-FFF2-40B4-BE49-F238E27FC236}">
                <a16:creationId xmlns="" xmlns:a16="http://schemas.microsoft.com/office/drawing/2014/main" id="{653FDB6B-9159-4FF6-A739-5649A670E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941" y="145162"/>
            <a:ext cx="714380" cy="837177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235AC38-205E-40DA-AE47-6D8CF192E00B}"/>
              </a:ext>
            </a:extLst>
          </p:cNvPr>
          <p:cNvSpPr txBox="1"/>
          <p:nvPr/>
        </p:nvSpPr>
        <p:spPr>
          <a:xfrm>
            <a:off x="3714744" y="1357304"/>
            <a:ext cx="4368665" cy="679722"/>
          </a:xfrm>
          <a:prstGeom prst="rect">
            <a:avLst/>
          </a:prstGeom>
          <a:noFill/>
        </p:spPr>
        <p:txBody>
          <a:bodyPr wrap="square" lIns="59738" tIns="29869" rIns="59738" bIns="29869">
            <a:spAutoFit/>
          </a:bodyPr>
          <a:lstStyle/>
          <a:p>
            <a:pPr algn="just">
              <a:lnSpc>
                <a:spcPct val="115000"/>
              </a:lnSpc>
              <a:spcAft>
                <a:spcPts val="653"/>
              </a:spcAft>
            </a:pPr>
            <a:r>
              <a:rPr lang="ru-RU" sz="3500" b="1" dirty="0">
                <a:latin typeface="+mj-lt"/>
                <a:ea typeface="Calibri" panose="020F0502020204030204" pitchFamily="34" charset="0"/>
              </a:rPr>
              <a:t> </a:t>
            </a:r>
            <a:endParaRPr lang="ru-RU" sz="3500" dirty="0">
              <a:latin typeface="+mj-lt"/>
              <a:ea typeface="Calibri" panose="020F050202020403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1E8C3903-1CA9-4999-B2CE-902C03E24C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335" y="0"/>
            <a:ext cx="1231665" cy="51435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14348" y="142858"/>
            <a:ext cx="7429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57641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Продвинутый уровень </a:t>
            </a: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реализации</a:t>
            </a:r>
          </a:p>
          <a:p>
            <a:pPr lvl="0" indent="157641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Единой модели профориентации в ПППК</a:t>
            </a:r>
            <a:endParaRPr lang="ru-RU" sz="20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42843" y="0"/>
            <a:ext cx="778674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0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14282" y="-35173"/>
            <a:ext cx="7500990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42908" y="642924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b="1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2)Внеурочная деятельность . </a:t>
            </a: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Профориентационные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занятия (лаборатории, клубы, практики)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1928808"/>
            <a:ext cx="67151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Проект «Умные каникулы» - 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более </a:t>
            </a:r>
            <a:r>
              <a:rPr lang="ru-RU" b="1" dirty="0" smtClean="0">
                <a:latin typeface="Tahoma" pitchFamily="34" charset="0"/>
                <a:cs typeface="Tahoma" pitchFamily="34" charset="0"/>
              </a:rPr>
              <a:t>460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уч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–ков в год</a:t>
            </a:r>
          </a:p>
          <a:p>
            <a:r>
              <a:rPr lang="ru-RU" u="sng" dirty="0" smtClean="0">
                <a:latin typeface="Tahoma" pitchFamily="34" charset="0"/>
                <a:cs typeface="Tahoma" pitchFamily="34" charset="0"/>
              </a:rPr>
              <a:t>Формы: </a:t>
            </a:r>
          </a:p>
          <a:p>
            <a:r>
              <a:rPr lang="ru-RU" dirty="0" smtClean="0">
                <a:latin typeface="Tahoma" pitchFamily="34" charset="0"/>
                <a:cs typeface="Tahoma" pitchFamily="34" charset="0"/>
              </a:rPr>
              <a:t>- предметные очные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интенсивы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( в т.ч. внебюджетные), </a:t>
            </a:r>
          </a:p>
          <a:p>
            <a:r>
              <a:rPr lang="ru-RU" dirty="0" smtClean="0">
                <a:latin typeface="Tahoma" pitchFamily="34" charset="0"/>
                <a:cs typeface="Tahoma" pitchFamily="34" charset="0"/>
              </a:rPr>
              <a:t>- циклы творческих встреч,</a:t>
            </a:r>
          </a:p>
          <a:p>
            <a:r>
              <a:rPr lang="ru-RU" dirty="0" smtClean="0">
                <a:latin typeface="Tahoma" pitchFamily="34" charset="0"/>
                <a:cs typeface="Tahoma" pitchFamily="34" charset="0"/>
              </a:rPr>
              <a:t>- интерактивные </a:t>
            </a:r>
            <a:r>
              <a:rPr lang="ru-RU" dirty="0" err="1" smtClean="0">
                <a:latin typeface="Tahoma" pitchFamily="34" charset="0"/>
                <a:cs typeface="Tahoma" pitchFamily="34" charset="0"/>
              </a:rPr>
              <a:t>онлайн-занятия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57224" y="3643320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Экскурсии, лекции, беседы, участие в конкурсах </a:t>
            </a:r>
            <a:r>
              <a:rPr lang="ru-RU" b="1" dirty="0" err="1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профориентационной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направленности и  др.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978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Реклама\Герб\2022 NEW\13-01-2022_10-16-45\ГСГУ.png">
            <a:extLst>
              <a:ext uri="{FF2B5EF4-FFF2-40B4-BE49-F238E27FC236}">
                <a16:creationId xmlns="" xmlns:a16="http://schemas.microsoft.com/office/drawing/2014/main" id="{653FDB6B-9159-4FF6-A739-5649A670E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941" y="145162"/>
            <a:ext cx="714380" cy="837177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235AC38-205E-40DA-AE47-6D8CF192E00B}"/>
              </a:ext>
            </a:extLst>
          </p:cNvPr>
          <p:cNvSpPr txBox="1"/>
          <p:nvPr/>
        </p:nvSpPr>
        <p:spPr>
          <a:xfrm>
            <a:off x="3714744" y="1357304"/>
            <a:ext cx="4368665" cy="679722"/>
          </a:xfrm>
          <a:prstGeom prst="rect">
            <a:avLst/>
          </a:prstGeom>
          <a:noFill/>
        </p:spPr>
        <p:txBody>
          <a:bodyPr wrap="square" lIns="59738" tIns="29869" rIns="59738" bIns="29869">
            <a:spAutoFit/>
          </a:bodyPr>
          <a:lstStyle/>
          <a:p>
            <a:pPr algn="just">
              <a:lnSpc>
                <a:spcPct val="115000"/>
              </a:lnSpc>
              <a:spcAft>
                <a:spcPts val="653"/>
              </a:spcAft>
            </a:pPr>
            <a:r>
              <a:rPr lang="ru-RU" sz="3500" b="1" dirty="0">
                <a:latin typeface="+mj-lt"/>
                <a:ea typeface="Calibri" panose="020F0502020204030204" pitchFamily="34" charset="0"/>
              </a:rPr>
              <a:t> </a:t>
            </a:r>
            <a:endParaRPr lang="ru-RU" sz="3500" dirty="0">
              <a:latin typeface="+mj-lt"/>
              <a:ea typeface="Calibri" panose="020F050202020403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1E8C3903-1CA9-4999-B2CE-902C03E24C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335" y="0"/>
            <a:ext cx="1231665" cy="51435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14348" y="142858"/>
            <a:ext cx="7429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57641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Продвинутый уровень </a:t>
            </a: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реализации</a:t>
            </a:r>
          </a:p>
          <a:p>
            <a:pPr lvl="0" indent="157641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Единой модели профориентации в ПППК</a:t>
            </a:r>
            <a:endParaRPr lang="ru-RU" sz="20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42843" y="0"/>
            <a:ext cx="778674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0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14282" y="-35173"/>
            <a:ext cx="7500990" cy="149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928676"/>
            <a:ext cx="61436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3)  Практико-ориентированный модуль.  Индивидуальный проект профильной направленности (консультирование, защита).</a:t>
            </a: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2000247"/>
            <a:ext cx="685804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Региональный конкурс проектов </a:t>
            </a:r>
            <a:r>
              <a:rPr lang="ru-RU" sz="2000" b="1" dirty="0" smtClean="0">
                <a:solidFill>
                  <a:srgbClr val="C00000"/>
                </a:solidFill>
              </a:rPr>
              <a:t>«Школа XXI века»</a:t>
            </a:r>
          </a:p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 конкурс представляются проектные работы учащихся  (или малых групп учащихся от 3 до 5 человек) </a:t>
            </a:r>
          </a:p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	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Основные направления  конкурса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1.	Педагогика.</a:t>
            </a:r>
          </a:p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2.	Краеведение.</a:t>
            </a:r>
          </a:p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3.	Внеклассная работа.</a:t>
            </a:r>
          </a:p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4.	Школьное самоуправление.</a:t>
            </a:r>
          </a:p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5.	Тема по выбору </a:t>
            </a:r>
            <a:r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t>участника конкурса</a:t>
            </a:r>
            <a:endParaRPr lang="ru-RU" b="1" dirty="0" smtClean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978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Реклама\Герб\2022 NEW\13-01-2022_10-16-45\ГСГУ.png">
            <a:extLst>
              <a:ext uri="{FF2B5EF4-FFF2-40B4-BE49-F238E27FC236}">
                <a16:creationId xmlns="" xmlns:a16="http://schemas.microsoft.com/office/drawing/2014/main" id="{653FDB6B-9159-4FF6-A739-5649A670E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941" y="145162"/>
            <a:ext cx="714380" cy="837177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235AC38-205E-40DA-AE47-6D8CF192E00B}"/>
              </a:ext>
            </a:extLst>
          </p:cNvPr>
          <p:cNvSpPr txBox="1"/>
          <p:nvPr/>
        </p:nvSpPr>
        <p:spPr>
          <a:xfrm>
            <a:off x="3714744" y="1357304"/>
            <a:ext cx="4368665" cy="679722"/>
          </a:xfrm>
          <a:prstGeom prst="rect">
            <a:avLst/>
          </a:prstGeom>
          <a:noFill/>
        </p:spPr>
        <p:txBody>
          <a:bodyPr wrap="square" lIns="59738" tIns="29869" rIns="59738" bIns="29869">
            <a:spAutoFit/>
          </a:bodyPr>
          <a:lstStyle/>
          <a:p>
            <a:pPr algn="just">
              <a:lnSpc>
                <a:spcPct val="115000"/>
              </a:lnSpc>
              <a:spcAft>
                <a:spcPts val="653"/>
              </a:spcAft>
            </a:pPr>
            <a:r>
              <a:rPr lang="ru-RU" sz="3500" b="1" dirty="0">
                <a:latin typeface="+mj-lt"/>
                <a:ea typeface="Calibri" panose="020F0502020204030204" pitchFamily="34" charset="0"/>
              </a:rPr>
              <a:t> </a:t>
            </a:r>
            <a:endParaRPr lang="ru-RU" sz="3500" dirty="0">
              <a:latin typeface="+mj-lt"/>
              <a:ea typeface="Calibri" panose="020F050202020403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1E8C3903-1CA9-4999-B2CE-902C03E24C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335" y="0"/>
            <a:ext cx="1231665" cy="51435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14348" y="142858"/>
            <a:ext cx="7429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57641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Продвинутый уровень </a:t>
            </a: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реализации</a:t>
            </a:r>
          </a:p>
          <a:p>
            <a:pPr lvl="0" indent="157641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Единой модели профориентации в ПППК</a:t>
            </a:r>
            <a:endParaRPr lang="ru-RU" sz="20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42843" y="0"/>
            <a:ext cx="778674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0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14282" y="-35173"/>
            <a:ext cx="7500990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928676"/>
            <a:ext cx="5929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4) Взаимодействие с родителями </a:t>
            </a:r>
          </a:p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(законными представителями).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571618"/>
            <a:ext cx="4829180" cy="1285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8794" y="2643188"/>
            <a:ext cx="5117367" cy="1419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3777313"/>
            <a:ext cx="5595948" cy="1366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53978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Реклама\Герб\2022 NEW\13-01-2022_10-16-45\ГСГУ.png">
            <a:extLst>
              <a:ext uri="{FF2B5EF4-FFF2-40B4-BE49-F238E27FC236}">
                <a16:creationId xmlns="" xmlns:a16="http://schemas.microsoft.com/office/drawing/2014/main" id="{653FDB6B-9159-4FF6-A739-5649A670E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941" y="145162"/>
            <a:ext cx="714380" cy="837177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235AC38-205E-40DA-AE47-6D8CF192E00B}"/>
              </a:ext>
            </a:extLst>
          </p:cNvPr>
          <p:cNvSpPr txBox="1"/>
          <p:nvPr/>
        </p:nvSpPr>
        <p:spPr>
          <a:xfrm>
            <a:off x="3714744" y="1357304"/>
            <a:ext cx="4368665" cy="679722"/>
          </a:xfrm>
          <a:prstGeom prst="rect">
            <a:avLst/>
          </a:prstGeom>
          <a:noFill/>
        </p:spPr>
        <p:txBody>
          <a:bodyPr wrap="square" lIns="59738" tIns="29869" rIns="59738" bIns="29869">
            <a:spAutoFit/>
          </a:bodyPr>
          <a:lstStyle/>
          <a:p>
            <a:pPr algn="just">
              <a:lnSpc>
                <a:spcPct val="115000"/>
              </a:lnSpc>
              <a:spcAft>
                <a:spcPts val="653"/>
              </a:spcAft>
            </a:pPr>
            <a:r>
              <a:rPr lang="ru-RU" sz="3500" b="1" dirty="0">
                <a:latin typeface="+mj-lt"/>
                <a:ea typeface="Calibri" panose="020F0502020204030204" pitchFamily="34" charset="0"/>
              </a:rPr>
              <a:t> </a:t>
            </a:r>
            <a:endParaRPr lang="ru-RU" sz="3500" dirty="0">
              <a:latin typeface="+mj-lt"/>
              <a:ea typeface="Calibri" panose="020F050202020403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1E8C3903-1CA9-4999-B2CE-902C03E24C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335" y="0"/>
            <a:ext cx="1231665" cy="51435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14348" y="142858"/>
            <a:ext cx="7429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57641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Продвинутый уровень </a:t>
            </a: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реализации</a:t>
            </a:r>
          </a:p>
          <a:p>
            <a:pPr lvl="0" indent="157641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Единой модели профориентации в ПППК</a:t>
            </a:r>
            <a:endParaRPr lang="ru-RU" sz="20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42843" y="0"/>
            <a:ext cx="778674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0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Helvetica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14282" y="-35173"/>
            <a:ext cx="750099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43042" y="928676"/>
            <a:ext cx="535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5-6)  дополнительное образование, </a:t>
            </a: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профессиональное обучение. 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1643056"/>
            <a:ext cx="6334143" cy="332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53978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Реклама\Герб\2022 NEW\13-01-2022_10-16-45\ГСГУ.png">
            <a:extLst>
              <a:ext uri="{FF2B5EF4-FFF2-40B4-BE49-F238E27FC236}">
                <a16:creationId xmlns="" xmlns:a16="http://schemas.microsoft.com/office/drawing/2014/main" id="{653FDB6B-9159-4FF6-A739-5649A670E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942" y="145163"/>
            <a:ext cx="714380" cy="837177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235AC38-205E-40DA-AE47-6D8CF192E00B}"/>
              </a:ext>
            </a:extLst>
          </p:cNvPr>
          <p:cNvSpPr txBox="1"/>
          <p:nvPr/>
        </p:nvSpPr>
        <p:spPr>
          <a:xfrm>
            <a:off x="3731862" y="1265126"/>
            <a:ext cx="4368665" cy="679718"/>
          </a:xfrm>
          <a:prstGeom prst="rect">
            <a:avLst/>
          </a:prstGeom>
          <a:noFill/>
        </p:spPr>
        <p:txBody>
          <a:bodyPr wrap="square" lIns="59732" tIns="29867" rIns="59732" bIns="29867">
            <a:spAutoFit/>
          </a:bodyPr>
          <a:lstStyle/>
          <a:p>
            <a:pPr algn="just">
              <a:lnSpc>
                <a:spcPct val="115000"/>
              </a:lnSpc>
              <a:spcAft>
                <a:spcPts val="653"/>
              </a:spcAft>
            </a:pPr>
            <a:r>
              <a:rPr lang="ru-RU" sz="3500" b="1" dirty="0">
                <a:latin typeface="+mj-lt"/>
                <a:ea typeface="Calibri" panose="020F0502020204030204" pitchFamily="34" charset="0"/>
              </a:rPr>
              <a:t> </a:t>
            </a:r>
            <a:endParaRPr lang="ru-RU" sz="3500" dirty="0">
              <a:latin typeface="+mj-lt"/>
              <a:ea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0E06FFE6-E257-4B3A-A87D-825874CB61A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5" y="1000115"/>
            <a:ext cx="2928958" cy="195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A76B22C4-8820-4300-B3B4-F4076EC70CD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1" y="3000379"/>
            <a:ext cx="2998054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0963F1CA-C062-441E-828A-7B10E1B22E2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1000114"/>
            <a:ext cx="3000396" cy="1956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1E8C3903-1CA9-4999-B2CE-902C03E24C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2567" y="0"/>
            <a:ext cx="1231665" cy="51435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5" y="3000382"/>
            <a:ext cx="2928958" cy="2028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285852" y="142858"/>
            <a:ext cx="6500858" cy="800211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Проект:«</a:t>
            </a:r>
            <a:r>
              <a:rPr lang="ru-RU" b="1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Онлайн-педкласс</a:t>
            </a:r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ГСГУ»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(дополнительная образовательная программа, 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сетевая форма взаимодействия)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5074" y="1000118"/>
            <a:ext cx="1928826" cy="1365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15074" y="3714758"/>
            <a:ext cx="192882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15076" y="2357437"/>
            <a:ext cx="193867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53978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8172400" cy="857250"/>
          </a:xfrm>
        </p:spPr>
        <p:txBody>
          <a:bodyPr>
            <a:noAutofit/>
          </a:bodyPr>
          <a:lstStyle/>
          <a:p>
            <a:r>
              <a:rPr lang="ru-RU" sz="2800" b="1" spc="3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СОДЕЙСТВИЕ ТРУДОУСТРОЙСТВУ</a:t>
            </a:r>
            <a:endParaRPr lang="ru-RU" sz="2800" dirty="0"/>
          </a:p>
        </p:txBody>
      </p:sp>
      <p:pic>
        <p:nvPicPr>
          <p:cNvPr id="5" name="Picture 2" descr="E:\Реклама\2022-2023\Новый брендбук\Паттерны\Паттерны\pattern-3.png"/>
          <p:cNvPicPr>
            <a:picLocks noChangeAspect="1" noChangeArrowheads="1"/>
          </p:cNvPicPr>
          <p:nvPr/>
        </p:nvPicPr>
        <p:blipFill>
          <a:blip r:embed="rId2"/>
          <a:srcRect r="82376" b="43730"/>
          <a:stretch>
            <a:fillRect/>
          </a:stretch>
        </p:blipFill>
        <p:spPr bwMode="auto">
          <a:xfrm>
            <a:off x="0" y="0"/>
            <a:ext cx="1285852" cy="51435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786314" y="857238"/>
            <a:ext cx="4143404" cy="371477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Комиссия по трудоустройству</a:t>
            </a:r>
          </a:p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Педагогический десант по запросу муниципалитетов</a:t>
            </a:r>
          </a:p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Встречи с работодателями            в </a:t>
            </a:r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ГСГУ</a:t>
            </a:r>
          </a:p>
          <a:p>
            <a:pPr>
              <a:lnSpc>
                <a:spcPct val="150000"/>
              </a:lnSpc>
            </a:pPr>
            <a:r>
              <a:rPr lang="ru-RU" sz="1800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Видеорезюме</a:t>
            </a:r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выпускников</a:t>
            </a:r>
          </a:p>
          <a:p>
            <a:pPr>
              <a:lnSpc>
                <a:spcPct val="150000"/>
              </a:lnSpc>
            </a:pPr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Индивидуальное сопровождение </a:t>
            </a:r>
            <a:r>
              <a:rPr lang="ru-RU" sz="1800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целевиков</a:t>
            </a:r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ru-RU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071552"/>
            <a:ext cx="3142906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E:\Реклама\Герб\2022 NEW\13-01-2022_10-16-45\ГСГУ.png">
            <a:extLst>
              <a:ext uri="{FF2B5EF4-FFF2-40B4-BE49-F238E27FC236}">
                <a16:creationId xmlns="" xmlns:a16="http://schemas.microsoft.com/office/drawing/2014/main" id="{DF072AF9-E25D-435D-9B91-7F6FA0F24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942" y="145163"/>
            <a:ext cx="714380" cy="83717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24738" y="145163"/>
            <a:ext cx="6487763" cy="341781"/>
          </a:xfrm>
          <a:prstGeom prst="rect">
            <a:avLst/>
          </a:prstGeom>
        </p:spPr>
        <p:txBody>
          <a:bodyPr wrap="square" lIns="59732" tIns="29867" rIns="59732" bIns="29867">
            <a:spAutoFit/>
          </a:bodyPr>
          <a:lstStyle/>
          <a:p>
            <a:pPr indent="157625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Разделы на сайте университета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857242"/>
            <a:ext cx="6572295" cy="129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трелка вправо с вырезом 10"/>
          <p:cNvSpPr/>
          <p:nvPr/>
        </p:nvSpPr>
        <p:spPr>
          <a:xfrm rot="5400000">
            <a:off x="1481796" y="518423"/>
            <a:ext cx="592456" cy="269963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732" tIns="29867" rIns="59732" bIns="29867" rtlCol="0" anchor="ctr"/>
          <a:lstStyle/>
          <a:p>
            <a:pPr algn="ctr"/>
            <a:endParaRPr lang="ru-RU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4" y="2143124"/>
            <a:ext cx="6571715" cy="916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1" y="3000378"/>
            <a:ext cx="6572296" cy="96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 descr="E:\Реклама\2022-2023\Новый брендбук\Паттерны\Паттерны\pattern-1.png"/>
          <p:cNvPicPr>
            <a:picLocks noChangeAspect="1" noChangeArrowheads="1"/>
          </p:cNvPicPr>
          <p:nvPr/>
        </p:nvPicPr>
        <p:blipFill>
          <a:blip r:embed="rId6" cstate="print"/>
          <a:srcRect r="71076"/>
          <a:stretch>
            <a:fillRect/>
          </a:stretch>
        </p:blipFill>
        <p:spPr bwMode="auto">
          <a:xfrm>
            <a:off x="7786710" y="0"/>
            <a:ext cx="1357290" cy="51435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928930" y="428610"/>
            <a:ext cx="3000395" cy="738664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lang="en-US" sz="2400" dirty="0">
                <a:solidFill>
                  <a:schemeClr val="tx2">
                    <a:lumMod val="40000"/>
                    <a:lumOff val="60000"/>
                  </a:schemeClr>
                </a:solidFill>
                <a:hlinkClick r:id="rId7"/>
              </a:rPr>
              <a:t>https://gukolomna.ru/</a:t>
            </a:r>
            <a:endParaRPr lang="ru-RU" sz="24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00101" y="3929073"/>
            <a:ext cx="6572296" cy="1119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14367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170E34E4-0239-4036-977D-87754CDCA8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1" y="1186736"/>
            <a:ext cx="4614933" cy="3472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E:\Реклама\2022-2023\Новый брендбук\Паттерны\Паттерны\pattern-2.png"/>
          <p:cNvPicPr>
            <a:picLocks noChangeAspect="1" noChangeArrowheads="1"/>
          </p:cNvPicPr>
          <p:nvPr/>
        </p:nvPicPr>
        <p:blipFill>
          <a:blip r:embed="rId4" cstate="print"/>
          <a:srcRect r="30448"/>
          <a:stretch>
            <a:fillRect/>
          </a:stretch>
        </p:blipFill>
        <p:spPr bwMode="auto">
          <a:xfrm>
            <a:off x="5880245" y="0"/>
            <a:ext cx="3263759" cy="51435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4403427" y="1067143"/>
            <a:ext cx="3672408" cy="3606624"/>
          </a:xfrm>
          <a:prstGeom prst="ellipse">
            <a:avLst/>
          </a:prstGeom>
          <a:solidFill>
            <a:srgbClr val="A60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20725" y="1779662"/>
            <a:ext cx="3335262" cy="2585315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Эффективный вуз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ТОП-100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рейтинге </a:t>
            </a:r>
            <a:br>
              <a:rPr lang="ru-RU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вузов </a:t>
            </a:r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RAEX</a:t>
            </a:r>
            <a:endParaRPr lang="ru-RU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ru-RU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числе лучших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версии </a:t>
            </a:r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hh.ru</a:t>
            </a:r>
            <a:endParaRPr lang="ru-RU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4" descr="E:\Реклама\Герб\2022 NEW\13-01-2022_10-16-45\ГСГУ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1" y="142859"/>
            <a:ext cx="714380" cy="8371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Реклама\2022-2023\Новый брендбук\Паттерны\Паттерны\pattern-2.png"/>
          <p:cNvPicPr>
            <a:picLocks noChangeAspect="1" noChangeArrowheads="1"/>
          </p:cNvPicPr>
          <p:nvPr/>
        </p:nvPicPr>
        <p:blipFill>
          <a:blip r:embed="rId2" cstate="print"/>
          <a:srcRect r="76061" b="13889"/>
          <a:stretch>
            <a:fillRect/>
          </a:stretch>
        </p:blipFill>
        <p:spPr bwMode="auto">
          <a:xfrm>
            <a:off x="7839221" y="0"/>
            <a:ext cx="1304781" cy="5143500"/>
          </a:xfrm>
          <a:prstGeom prst="rect">
            <a:avLst/>
          </a:prstGeom>
          <a:noFill/>
        </p:spPr>
      </p:pic>
      <p:grpSp>
        <p:nvGrpSpPr>
          <p:cNvPr id="5" name="object 2">
            <a:extLst>
              <a:ext uri="{FF2B5EF4-FFF2-40B4-BE49-F238E27FC236}">
                <a16:creationId xmlns="" xmlns:a16="http://schemas.microsoft.com/office/drawing/2014/main" id="{5EC28331-58BC-35A2-BF00-D08B1B498358}"/>
              </a:ext>
            </a:extLst>
          </p:cNvPr>
          <p:cNvGrpSpPr/>
          <p:nvPr/>
        </p:nvGrpSpPr>
        <p:grpSpPr>
          <a:xfrm>
            <a:off x="6000764" y="714363"/>
            <a:ext cx="2728043" cy="3357586"/>
            <a:chOff x="9126266" y="881619"/>
            <a:chExt cx="4866385" cy="6217919"/>
          </a:xfrm>
        </p:grpSpPr>
        <p:pic>
          <p:nvPicPr>
            <p:cNvPr id="8" name="object 3">
              <a:extLst>
                <a:ext uri="{FF2B5EF4-FFF2-40B4-BE49-F238E27FC236}">
                  <a16:creationId xmlns="" xmlns:a16="http://schemas.microsoft.com/office/drawing/2014/main" id="{62A60FD7-3B27-331B-3F95-3BBF6697A6A0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26266" y="881619"/>
              <a:ext cx="4866385" cy="5283568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="" xmlns:a16="http://schemas.microsoft.com/office/drawing/2014/main" id="{3EEFA800-76BF-5300-6694-5857459DADC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26266" y="6215022"/>
              <a:ext cx="4866385" cy="884516"/>
            </a:xfrm>
            <a:prstGeom prst="rect">
              <a:avLst/>
            </a:prstGeom>
          </p:spPr>
        </p:pic>
      </p:grp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357290" y="285738"/>
            <a:ext cx="4500594" cy="274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59732" tIns="29867" rIns="59732" bIns="29867" numCol="1" anchor="ctr" anchorCtr="0" compatLnSpc="1">
            <a:prstTxWarp prst="textNoShape">
              <a:avLst/>
            </a:prstTxWarp>
            <a:spAutoFit/>
          </a:bodyPr>
          <a:lstStyle/>
          <a:p>
            <a:pPr defTabSz="59731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kumimoji="0" lang="ru-RU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59731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1" i="0" u="sng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Координатор проекта:</a:t>
            </a:r>
          </a:p>
          <a:p>
            <a:pPr algn="ctr" defTabSz="59731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помощник ректора по работе </a:t>
            </a:r>
          </a:p>
          <a:p>
            <a:pPr algn="ctr" defTabSz="59731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с образовательными организациями</a:t>
            </a:r>
          </a:p>
          <a:p>
            <a:pPr algn="ctr" defTabSz="59731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err="1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Никищенко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Татьяна Владимировна</a:t>
            </a:r>
          </a:p>
          <a:p>
            <a:pPr lvl="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 +7 (496) 610-15-17 </a:t>
            </a:r>
          </a:p>
          <a:p>
            <a:pPr lvl="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Отдел развития образования</a:t>
            </a:r>
          </a:p>
          <a:p>
            <a:pPr lvl="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mgosgi-cro@mail.ru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" y="928680"/>
            <a:ext cx="5715008" cy="646331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ru-RU" sz="3600" b="1" spc="3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spc="3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071A09B1-3382-4DBA-B5FE-06EC8423F56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" y="1"/>
            <a:ext cx="1892795" cy="1420832"/>
          </a:xfrm>
          <a:prstGeom prst="rect">
            <a:avLst/>
          </a:prstGeom>
        </p:spPr>
      </p:pic>
      <p:pic>
        <p:nvPicPr>
          <p:cNvPr id="15" name="Picture 2" descr="C:\Users\Банк119\Downloads\qrcod_4fS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29" y="3128967"/>
            <a:ext cx="2014534" cy="2014534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4643453"/>
            <a:ext cx="1090614" cy="3781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 descr="C:\Users\Банк119\Downloads\qrcod_4fT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69" y="3128967"/>
            <a:ext cx="2014534" cy="2014534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72132" y="4643456"/>
            <a:ext cx="1214446" cy="36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Реклама\Герб\2022 NEW\13-01-2022_10-16-45\ГСГУ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142859"/>
            <a:ext cx="714380" cy="837177"/>
          </a:xfrm>
          <a:prstGeom prst="rect">
            <a:avLst/>
          </a:prstGeom>
          <a:noFill/>
        </p:spPr>
      </p:pic>
      <p:pic>
        <p:nvPicPr>
          <p:cNvPr id="3075" name="Picture 3" descr="E:\Реклама\2022-2023\Новый брендбук\Паттерны\Паттерны\pattern-4.png"/>
          <p:cNvPicPr>
            <a:picLocks noChangeAspect="1" noChangeArrowheads="1"/>
          </p:cNvPicPr>
          <p:nvPr/>
        </p:nvPicPr>
        <p:blipFill>
          <a:blip r:embed="rId4"/>
          <a:srcRect r="77481" b="43730"/>
          <a:stretch>
            <a:fillRect/>
          </a:stretch>
        </p:blipFill>
        <p:spPr bwMode="auto">
          <a:xfrm>
            <a:off x="7500958" y="0"/>
            <a:ext cx="1643042" cy="51435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14282" y="142860"/>
            <a:ext cx="7072362" cy="2616093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Университет </a:t>
            </a:r>
            <a:b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городе Коломна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ВСЕ уровни образования!</a:t>
            </a:r>
          </a:p>
          <a:p>
            <a:pPr algn="ctr"/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(от СПО до аспирантуры)</a:t>
            </a:r>
          </a:p>
          <a:p>
            <a:pPr algn="ctr"/>
            <a:endParaRPr lang="ru-RU" sz="2000" b="1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корпуса, 2 общежития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407" y="2571753"/>
            <a:ext cx="7358114" cy="2600704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Современная материально-техническая база:</a:t>
            </a:r>
          </a:p>
          <a:p>
            <a:pPr>
              <a:buFontTx/>
              <a:buChar char="-"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WiFi-</a:t>
            </a: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сеть, развитая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</a:t>
            </a: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-инфраструктура 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7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Лаборатории робототехники, </a:t>
            </a:r>
            <a:r>
              <a:rPr lang="en-US" sz="17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VR </a:t>
            </a:r>
            <a:r>
              <a:rPr lang="ru-RU" sz="17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en-US" sz="17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3D</a:t>
            </a:r>
            <a:r>
              <a:rPr lang="ru-RU" sz="17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-моделирования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7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Техническое оснащение аудиторий </a:t>
            </a:r>
            <a:br>
              <a:rPr lang="ru-RU" sz="17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7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(интерактивные трибуны, мультимедийная техника)</a:t>
            </a:r>
            <a:endParaRPr lang="ru-RU" sz="1700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Calibri" pitchFamily="34" charset="0"/>
              <a:buChar char="–"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Спортивное ядро, площадка ГТО</a:t>
            </a:r>
          </a:p>
          <a:p>
            <a:endParaRPr lang="ru-RU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+ </a:t>
            </a:r>
            <a:r>
              <a:rPr lang="ru-RU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Федеральный центр «Учитель будущего»</a:t>
            </a:r>
          </a:p>
          <a:p>
            <a:pPr>
              <a:buFontTx/>
              <a:buChar char="-"/>
            </a:pPr>
            <a:endParaRPr lang="ru-RU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22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0521" y="0"/>
            <a:ext cx="2243479" cy="1428742"/>
          </a:xfrm>
          <a:prstGeom prst="rect">
            <a:avLst/>
          </a:prstGeom>
          <a:noFill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1214428"/>
            <a:ext cx="2191101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41431" y="2428874"/>
            <a:ext cx="210256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00826" y="3663833"/>
            <a:ext cx="2214578" cy="1479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E:\Реклама\2022-2023\Новый брендбук\Паттерны\Паттерны\pattern-3.png"/>
          <p:cNvPicPr>
            <a:picLocks noChangeAspect="1" noChangeArrowheads="1"/>
          </p:cNvPicPr>
          <p:nvPr/>
        </p:nvPicPr>
        <p:blipFill>
          <a:blip r:embed="rId2"/>
          <a:srcRect l="61202" t="14240"/>
          <a:stretch>
            <a:fillRect/>
          </a:stretch>
        </p:blipFill>
        <p:spPr bwMode="auto">
          <a:xfrm>
            <a:off x="1" y="0"/>
            <a:ext cx="1857356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57357" y="201029"/>
            <a:ext cx="7286644" cy="584767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ru-RU" sz="3200" b="1" spc="3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СПО</a:t>
            </a:r>
            <a:endParaRPr lang="ru-RU" sz="3200" b="1" spc="300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785800"/>
            <a:ext cx="7715272" cy="68325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Филиал ГСГУ в г. Егорьевске – 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Колледж педагогики и искусства*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857356" y="1428742"/>
            <a:ext cx="7286644" cy="1323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pPr algn="just" eaLnBrk="1" hangingPunct="1">
              <a:buFont typeface="Wingdings" pitchFamily="2" charset="2"/>
              <a:buChar char="ü"/>
            </a:pPr>
            <a:r>
              <a:rPr lang="ru-RU" alt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alt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Дошкольное образование</a:t>
            </a:r>
          </a:p>
          <a:p>
            <a:pPr algn="just" eaLnBrk="1" hangingPunct="1">
              <a:buFont typeface="Wingdings" pitchFamily="2" charset="2"/>
              <a:buChar char="ü"/>
            </a:pPr>
            <a:r>
              <a:rPr lang="ru-RU" alt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altLang="ru-RU" sz="1500" dirty="0">
                <a:latin typeface="Tahoma" pitchFamily="34" charset="0"/>
                <a:ea typeface="Tahoma" pitchFamily="34" charset="0"/>
                <a:cs typeface="Tahoma" pitchFamily="34" charset="0"/>
              </a:rPr>
              <a:t>Педагог дополнительного образования в области сценической деятельности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Педагог дополнительного образования в области хореографии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Музыкальное образование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Изобразительное искусство и черчение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2928940"/>
            <a:ext cx="7286644" cy="68325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Филиал ГСГУ в г. Зарайске – 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Зарайский педагогический колледж*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928793" y="3571883"/>
            <a:ext cx="7215207" cy="830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pPr eaLnBrk="1" hangingPunct="1">
              <a:buFont typeface="Wingdings" pitchFamily="2" charset="2"/>
              <a:buChar char="ü"/>
            </a:pPr>
            <a:r>
              <a:rPr lang="ru-RU" alt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Дошкольное образование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Преподавание в начальных классах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Физическая культура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4620280"/>
            <a:ext cx="5715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3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Имеются общежития.</a:t>
            </a:r>
            <a:endParaRPr lang="ru-RU" sz="28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8"/>
            <a:ext cx="1500166" cy="461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00113"/>
            <a:ext cx="1826948" cy="13573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000377"/>
            <a:ext cx="1884154" cy="1263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Реклама\Герб\2022 NEW\13-01-2022_10-16-45\ГСГ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42859"/>
            <a:ext cx="714380" cy="83717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91680" y="128759"/>
            <a:ext cx="6075686" cy="584767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r>
              <a:rPr lang="ru-RU" sz="3200" b="1" spc="3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ВЫСШЕЕ ОБРАЗОВАНИЕ</a:t>
            </a:r>
          </a:p>
        </p:txBody>
      </p:sp>
      <p:pic>
        <p:nvPicPr>
          <p:cNvPr id="12" name="Picture 2" descr="E:\Реклама\2022-2023\Новый брендбук\Паттерны\Паттерны\pattern-2.png"/>
          <p:cNvPicPr>
            <a:picLocks noChangeAspect="1" noChangeArrowheads="1"/>
          </p:cNvPicPr>
          <p:nvPr/>
        </p:nvPicPr>
        <p:blipFill>
          <a:blip r:embed="rId3" cstate="print"/>
          <a:srcRect r="77165"/>
          <a:stretch>
            <a:fillRect/>
          </a:stretch>
        </p:blipFill>
        <p:spPr bwMode="auto">
          <a:xfrm>
            <a:off x="8072463" y="0"/>
            <a:ext cx="1071538" cy="5143500"/>
          </a:xfrm>
          <a:prstGeom prst="rect">
            <a:avLst/>
          </a:prstGeom>
          <a:noFill/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0BAA5C4-A717-430B-B18C-40F13E2F374F}"/>
              </a:ext>
            </a:extLst>
          </p:cNvPr>
          <p:cNvSpPr txBox="1"/>
          <p:nvPr/>
        </p:nvSpPr>
        <p:spPr>
          <a:xfrm>
            <a:off x="1305198" y="865406"/>
            <a:ext cx="6408712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Подготовка учителей: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русского языка и литературы,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математики, физики, </a:t>
            </a: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биологии, химии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информатики,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истории и обществознания,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английского, французского, немецкого и китайского языков,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начальных классов,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физической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культуры и адаптивного физического воспитания,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музыки, ИЗО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технологии и дополнительного образования. 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 так же: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воспитателей ДОУ,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логопедов,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педагогов- психологов,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социальных педагогов.</a:t>
            </a:r>
          </a:p>
          <a:p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613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E:\Реклама\2022-2023\Новый брендбук\Паттерны\Паттерны\pattern-3.png"/>
          <p:cNvPicPr>
            <a:picLocks noChangeAspect="1" noChangeArrowheads="1"/>
          </p:cNvPicPr>
          <p:nvPr/>
        </p:nvPicPr>
        <p:blipFill>
          <a:blip r:embed="rId2"/>
          <a:srcRect l="41784" t="14240"/>
          <a:stretch>
            <a:fillRect/>
          </a:stretch>
        </p:blipFill>
        <p:spPr bwMode="auto">
          <a:xfrm>
            <a:off x="0" y="0"/>
            <a:ext cx="2786914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488" y="142859"/>
            <a:ext cx="6286512" cy="584775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ru-RU" sz="3200" b="1" spc="3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ПРЕПОДАВАТЕЛИ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86050" y="785802"/>
            <a:ext cx="6357950" cy="2431427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just">
              <a:buFont typeface="Wingdings" pitchFamily="2" charset="2"/>
              <a:buChar char=""/>
            </a:pPr>
            <a:r>
              <a:rPr lang="ru-RU" sz="19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&gt;8</a:t>
            </a:r>
            <a:r>
              <a:rPr lang="ru-RU" sz="1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en-US" sz="1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% </a:t>
            </a:r>
            <a:r>
              <a:rPr lang="ru-RU" sz="1900" dirty="0">
                <a:latin typeface="Tahoma" pitchFamily="34" charset="0"/>
                <a:ea typeface="Tahoma" pitchFamily="34" charset="0"/>
                <a:cs typeface="Tahoma" pitchFamily="34" charset="0"/>
              </a:rPr>
              <a:t>преподавателей с учеными степенями</a:t>
            </a:r>
            <a:br>
              <a:rPr lang="ru-RU" sz="19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900" dirty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(кандидаты и доктора наук)</a:t>
            </a:r>
            <a:endParaRPr lang="ru-RU" sz="19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"/>
            </a:pPr>
            <a:r>
              <a:rPr lang="ru-RU" sz="19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11 </a:t>
            </a:r>
            <a:r>
              <a:rPr lang="ru-RU" sz="1900" dirty="0">
                <a:latin typeface="Tahoma" pitchFamily="34" charset="0"/>
                <a:ea typeface="Tahoma" pitchFamily="34" charset="0"/>
                <a:cs typeface="Tahoma" pitchFamily="34" charset="0"/>
              </a:rPr>
              <a:t>изобретателей полезных моделей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(152 патента)</a:t>
            </a:r>
            <a:endParaRPr lang="ru-RU" sz="19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"/>
            </a:pPr>
            <a:r>
              <a:rPr lang="ru-RU" sz="1900" dirty="0">
                <a:latin typeface="Tahoma" pitchFamily="34" charset="0"/>
                <a:ea typeface="Tahoma" pitchFamily="34" charset="0"/>
                <a:cs typeface="Tahoma" pitchFamily="34" charset="0"/>
              </a:rPr>
              <a:t> Иностранные преподаватели – носители языка</a:t>
            </a:r>
          </a:p>
          <a:p>
            <a:pPr>
              <a:lnSpc>
                <a:spcPct val="150000"/>
              </a:lnSpc>
              <a:buFont typeface="Wingdings" pitchFamily="2" charset="2"/>
              <a:buChar char=""/>
            </a:pPr>
            <a:r>
              <a:rPr lang="ru-RU" sz="1900" dirty="0">
                <a:latin typeface="Tahoma" pitchFamily="34" charset="0"/>
                <a:ea typeface="Tahoma" pitchFamily="34" charset="0"/>
                <a:cs typeface="Tahoma" pitchFamily="34" charset="0"/>
              </a:rPr>
              <a:t> Директора и учителя ТОПовых школ МО</a:t>
            </a:r>
          </a:p>
          <a:p>
            <a:pPr>
              <a:lnSpc>
                <a:spcPct val="150000"/>
              </a:lnSpc>
              <a:buFont typeface="Wingdings" pitchFamily="2" charset="2"/>
              <a:buChar char=""/>
            </a:pPr>
            <a:r>
              <a:rPr lang="ru-RU" sz="1900" dirty="0">
                <a:latin typeface="Tahoma" pitchFamily="34" charset="0"/>
                <a:ea typeface="Tahoma" pitchFamily="34" charset="0"/>
                <a:cs typeface="Tahoma" pitchFamily="34" charset="0"/>
              </a:rPr>
              <a:t> Федеральные эксперты научно-технической сферы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488" y="3344297"/>
            <a:ext cx="6286512" cy="584775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ru-RU" sz="3200" b="1" spc="3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ВОЗМОЖНОСТИ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488" y="3929075"/>
            <a:ext cx="6286512" cy="969488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"/>
            </a:pPr>
            <a:r>
              <a:rPr lang="ru-RU" sz="1900" dirty="0">
                <a:latin typeface="Tahoma" pitchFamily="34" charset="0"/>
                <a:ea typeface="Tahoma" pitchFamily="34" charset="0"/>
                <a:cs typeface="Tahoma" pitchFamily="34" charset="0"/>
              </a:rPr>
              <a:t> Международные стажировки для студентов</a:t>
            </a:r>
          </a:p>
          <a:p>
            <a:pPr>
              <a:lnSpc>
                <a:spcPct val="150000"/>
              </a:lnSpc>
              <a:buFont typeface="Wingdings" pitchFamily="2" charset="2"/>
              <a:buChar char=""/>
            </a:pPr>
            <a:r>
              <a:rPr lang="ru-RU" sz="1900" dirty="0">
                <a:latin typeface="Tahoma" pitchFamily="34" charset="0"/>
                <a:ea typeface="Tahoma" pitchFamily="34" charset="0"/>
                <a:cs typeface="Tahoma" pitchFamily="34" charset="0"/>
              </a:rPr>
              <a:t> Гранты, международные конкурсы и олимпиады</a:t>
            </a:r>
          </a:p>
        </p:txBody>
      </p:sp>
      <p:pic>
        <p:nvPicPr>
          <p:cNvPr id="4101" name="Picture 5" descr="C:\Users\secretary 113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928676"/>
            <a:ext cx="2786050" cy="3643338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" y="2291361"/>
            <a:ext cx="2667702" cy="923322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&gt; </a:t>
            </a: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85</a:t>
            </a: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3000380"/>
            <a:ext cx="2786050" cy="830989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студентов отдельных факультетов  трудоустраиваются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специальности 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 окончания  университета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0" y="1000114"/>
            <a:ext cx="2667702" cy="923322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&gt; </a:t>
            </a: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87</a:t>
            </a: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1857370"/>
            <a:ext cx="2714612" cy="276991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уровень трудоустройства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5" descr="http://lsitspb.ru/wp-content/uploads/2020/03/naczionalnyj-chempionat-abilimpik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571884"/>
            <a:ext cx="1357322" cy="925828"/>
          </a:xfrm>
          <a:prstGeom prst="rect">
            <a:avLst/>
          </a:prstGeom>
          <a:noFill/>
        </p:spPr>
      </p:pic>
      <p:pic>
        <p:nvPicPr>
          <p:cNvPr id="15" name="Picture 6" descr="https://sun9-38.userapi.com/xTJhLLIX6pVqGtZEaJ3AZLizi2VVRXj9VWNeKw/toYGkU4W6_w.jpg"/>
          <p:cNvPicPr>
            <a:picLocks noChangeAspect="1" noChangeArrowheads="1"/>
          </p:cNvPicPr>
          <p:nvPr/>
        </p:nvPicPr>
        <p:blipFill>
          <a:blip r:embed="rId3" cstate="print"/>
          <a:srcRect l="11250" t="23333" r="8124" b="28333"/>
          <a:stretch>
            <a:fillRect/>
          </a:stretch>
        </p:blipFill>
        <p:spPr bwMode="auto">
          <a:xfrm>
            <a:off x="2144900" y="4045748"/>
            <a:ext cx="1694813" cy="571504"/>
          </a:xfrm>
          <a:prstGeom prst="rect">
            <a:avLst/>
          </a:prstGeom>
          <a:noFill/>
        </p:spPr>
      </p:pic>
      <p:pic>
        <p:nvPicPr>
          <p:cNvPr id="4" name="Picture 2" descr="E:\Реклама\2022-2023\Новый брендбук\Паттерны\Паттерны\pattern-2.png"/>
          <p:cNvPicPr>
            <a:picLocks noChangeAspect="1" noChangeArrowheads="1"/>
          </p:cNvPicPr>
          <p:nvPr/>
        </p:nvPicPr>
        <p:blipFill>
          <a:blip r:embed="rId4" cstate="print"/>
          <a:srcRect r="46718"/>
          <a:stretch>
            <a:fillRect/>
          </a:stretch>
        </p:blipFill>
        <p:spPr bwMode="auto">
          <a:xfrm>
            <a:off x="6643702" y="0"/>
            <a:ext cx="2500298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43174" y="71420"/>
            <a:ext cx="4000528" cy="584775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ru-RU" sz="3200" b="1" spc="3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ПАРТНЕРЫ</a:t>
            </a:r>
          </a:p>
        </p:txBody>
      </p:sp>
      <p:pic>
        <p:nvPicPr>
          <p:cNvPr id="6" name="Picture 29" descr="https://www.bashinform.ru/upload/img_res1280/a17f77f5c3d4bd37/etno_dic_jpg_ejw_1280_jpg_ejw_12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9167" y="3710325"/>
            <a:ext cx="1143008" cy="761708"/>
          </a:xfrm>
          <a:prstGeom prst="rect">
            <a:avLst/>
          </a:prstGeom>
          <a:noFill/>
        </p:spPr>
      </p:pic>
      <p:pic>
        <p:nvPicPr>
          <p:cNvPr id="8" name="Picture 4" descr="https://rostec.ru/upload/iblock/a33/a33ecd64a15abee42efea1f985398443.jpg"/>
          <p:cNvPicPr>
            <a:picLocks noChangeAspect="1" noChangeArrowheads="1"/>
          </p:cNvPicPr>
          <p:nvPr/>
        </p:nvPicPr>
        <p:blipFill>
          <a:blip r:embed="rId6" cstate="print"/>
          <a:srcRect t="31831" b="32359"/>
          <a:stretch>
            <a:fillRect/>
          </a:stretch>
        </p:blipFill>
        <p:spPr bwMode="auto">
          <a:xfrm>
            <a:off x="116121" y="2623841"/>
            <a:ext cx="1482213" cy="576739"/>
          </a:xfrm>
          <a:prstGeom prst="rect">
            <a:avLst/>
          </a:prstGeom>
          <a:noFill/>
        </p:spPr>
      </p:pic>
      <p:pic>
        <p:nvPicPr>
          <p:cNvPr id="9" name="Picture 3" descr="C:\Users\secretary 113\Desktop\60bdbc3d8710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02" y="714362"/>
            <a:ext cx="1906656" cy="642942"/>
          </a:xfrm>
          <a:prstGeom prst="rect">
            <a:avLst/>
          </a:prstGeom>
          <a:noFill/>
        </p:spPr>
      </p:pic>
      <p:pic>
        <p:nvPicPr>
          <p:cNvPr id="10" name="Picture 4" descr="C:\Users\secretary 113\Desktop\compressed_file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14480" y="1714494"/>
            <a:ext cx="928694" cy="702631"/>
          </a:xfrm>
          <a:prstGeom prst="rect">
            <a:avLst/>
          </a:prstGeom>
          <a:noFill/>
        </p:spPr>
      </p:pic>
      <p:pic>
        <p:nvPicPr>
          <p:cNvPr id="11" name="Picture 13" descr="https://www.xn-----8kcegg6aqfxdazrgjp8n.xn--p1ai/upload/iblock/3a8/3a851dfcff4c0fe4679dad53ec98e281.jpg"/>
          <p:cNvPicPr>
            <a:picLocks noChangeAspect="1" noChangeArrowheads="1"/>
          </p:cNvPicPr>
          <p:nvPr/>
        </p:nvPicPr>
        <p:blipFill>
          <a:blip r:embed="rId9" cstate="print"/>
          <a:srcRect t="33509" b="32982"/>
          <a:stretch>
            <a:fillRect/>
          </a:stretch>
        </p:blipFill>
        <p:spPr bwMode="auto">
          <a:xfrm>
            <a:off x="3571872" y="4617252"/>
            <a:ext cx="1570483" cy="526248"/>
          </a:xfrm>
          <a:prstGeom prst="rect">
            <a:avLst/>
          </a:prstGeom>
          <a:noFill/>
        </p:spPr>
      </p:pic>
      <p:pic>
        <p:nvPicPr>
          <p:cNvPr id="14" name="Picture 23" descr="https://gimn-7.odinedu.ru/school_life/olimpiady/2020-2021/image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71604" y="2488123"/>
            <a:ext cx="2136344" cy="923728"/>
          </a:xfrm>
          <a:prstGeom prst="rect">
            <a:avLst/>
          </a:prstGeom>
          <a:noFill/>
        </p:spPr>
      </p:pic>
      <p:pic>
        <p:nvPicPr>
          <p:cNvPr id="16" name="Picture 27" descr="https://ozernayaschool.okis.ru/files/3/9/0/3902/%D0%AD%D0%BC%D0%B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04124" y="3325115"/>
            <a:ext cx="1895601" cy="714380"/>
          </a:xfrm>
          <a:prstGeom prst="rect">
            <a:avLst/>
          </a:prstGeom>
          <a:noFill/>
        </p:spPr>
      </p:pic>
      <p:pic>
        <p:nvPicPr>
          <p:cNvPr id="17" name="Picture 2" descr="https://tsput.ru/upload/iblock/d6e/d6e469f8a2187fd8ca6c561570bcc986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260987" y="1566168"/>
            <a:ext cx="1357322" cy="812023"/>
          </a:xfrm>
          <a:prstGeom prst="rect">
            <a:avLst/>
          </a:prstGeom>
          <a:noFill/>
        </p:spPr>
      </p:pic>
      <p:pic>
        <p:nvPicPr>
          <p:cNvPr id="19" name="Picture 5" descr="C:\Users\secretary 113\Desktop\ran-1119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3440" y="714362"/>
            <a:ext cx="2000264" cy="1046805"/>
          </a:xfrm>
          <a:prstGeom prst="rect">
            <a:avLst/>
          </a:prstGeom>
          <a:noFill/>
        </p:spPr>
      </p:pic>
      <p:pic>
        <p:nvPicPr>
          <p:cNvPr id="20" name="Picture 4" descr="C:\Users\secretary 113\Desktop\599E5BED_0964_4DF8_9CE8_39428192AE70.jpg"/>
          <p:cNvPicPr>
            <a:picLocks noChangeAspect="1" noChangeArrowheads="1"/>
          </p:cNvPicPr>
          <p:nvPr/>
        </p:nvPicPr>
        <p:blipFill>
          <a:blip r:embed="rId14" cstate="print"/>
          <a:srcRect l="5792" t="21647" r="7302" b="23506"/>
          <a:stretch>
            <a:fillRect/>
          </a:stretch>
        </p:blipFill>
        <p:spPr bwMode="auto">
          <a:xfrm>
            <a:off x="4929174" y="1698739"/>
            <a:ext cx="1643074" cy="734139"/>
          </a:xfrm>
          <a:prstGeom prst="rect">
            <a:avLst/>
          </a:prstGeom>
          <a:noFill/>
        </p:spPr>
      </p:pic>
      <p:pic>
        <p:nvPicPr>
          <p:cNvPr id="1026" name="Picture 2" descr="C:\Users\secretary 113\Desktop\Prezidentskaya-biblioteka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6" y="2857502"/>
            <a:ext cx="1190609" cy="1005582"/>
          </a:xfrm>
          <a:prstGeom prst="rect">
            <a:avLst/>
          </a:prstGeom>
          <a:noFill/>
        </p:spPr>
      </p:pic>
      <p:pic>
        <p:nvPicPr>
          <p:cNvPr id="12" name="Picture 21" descr="https://fpi.gov.ru/upload/iblock/ed2/ed224b38491cc611be07104e5ffcfa58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04591" y="1403320"/>
            <a:ext cx="1143008" cy="1143008"/>
          </a:xfrm>
          <a:prstGeom prst="rect">
            <a:avLst/>
          </a:prstGeom>
          <a:noFill/>
        </p:spPr>
      </p:pic>
      <p:pic>
        <p:nvPicPr>
          <p:cNvPr id="13" name="Picture 2" descr="https://stary-oskol.hh.ru/employer-logo/3109461.pn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107258" y="1054883"/>
            <a:ext cx="1857388" cy="588173"/>
          </a:xfrm>
          <a:prstGeom prst="rect">
            <a:avLst/>
          </a:prstGeom>
          <a:noFill/>
        </p:spPr>
      </p:pic>
      <p:pic>
        <p:nvPicPr>
          <p:cNvPr id="1029" name="Picture 5" descr="C:\Users\secretary 113\Desktop\logo2 (1)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8" y="4286262"/>
            <a:ext cx="1194697" cy="1000114"/>
          </a:xfrm>
          <a:prstGeom prst="rect">
            <a:avLst/>
          </a:prstGeom>
          <a:noFill/>
        </p:spPr>
      </p:pic>
      <p:pic>
        <p:nvPicPr>
          <p:cNvPr id="1031" name="Picture 7" descr="C:\Users\secretary 113\Desktop\logo-rio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572132" y="2928940"/>
            <a:ext cx="850504" cy="1305084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2EBFC26-357A-4570-A7F0-1B6273D4BB2C}"/>
              </a:ext>
            </a:extLst>
          </p:cNvPr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5429260" y="4429138"/>
            <a:ext cx="985091" cy="4371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77D429C8-C611-4B85-BB3A-4484F64839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876" y="2433065"/>
            <a:ext cx="1126444" cy="4102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Z:\ЗНАНИЕ\Шаблоны_Знание\¦и¦-¦-¦¬¦-¦-TЛ_¦Ч¦-¦-¦-¦¬¦¦\Лого\Лого знание оранж 2.pn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42878" y="-461171"/>
            <a:ext cx="2500298" cy="2000239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6706962" y="1585116"/>
            <a:ext cx="2398751" cy="1687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Реклама\2022-2023\Новый брендбук\Паттерны\Паттерны\pattern-2.png"/>
          <p:cNvPicPr>
            <a:picLocks noChangeAspect="1" noChangeArrowheads="1"/>
          </p:cNvPicPr>
          <p:nvPr/>
        </p:nvPicPr>
        <p:blipFill>
          <a:blip r:embed="rId3" cstate="print"/>
          <a:srcRect r="30448"/>
          <a:stretch>
            <a:fillRect/>
          </a:stretch>
        </p:blipFill>
        <p:spPr bwMode="auto">
          <a:xfrm>
            <a:off x="5880245" y="0"/>
            <a:ext cx="3263759" cy="5143500"/>
          </a:xfrm>
          <a:prstGeom prst="rect">
            <a:avLst/>
          </a:prstGeom>
          <a:noFill/>
        </p:spPr>
      </p:pic>
      <p:pic>
        <p:nvPicPr>
          <p:cNvPr id="8" name="Picture 4" descr="E:\Реклама\Герб\2022 NEW\13-01-2022_10-16-45\ГСГУ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1" y="142859"/>
            <a:ext cx="714380" cy="837177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7C98B5B-A5E5-49D0-8229-A359299517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0694" y="1714494"/>
            <a:ext cx="3959808" cy="37309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D007C0D-6B51-43B4-9A8C-B23828E84A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2264" y="214296"/>
            <a:ext cx="1658389" cy="20676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D9A1701-986D-4737-BB9C-FBD38FEA10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5535" y="191359"/>
            <a:ext cx="5070722" cy="896089"/>
          </a:xfrm>
          <a:prstGeom prst="rect">
            <a:avLst/>
          </a:prstGeom>
        </p:spPr>
      </p:pic>
      <p:graphicFrame>
        <p:nvGraphicFramePr>
          <p:cNvPr id="13" name="Таблица 15">
            <a:extLst>
              <a:ext uri="{FF2B5EF4-FFF2-40B4-BE49-F238E27FC236}">
                <a16:creationId xmlns="" xmlns:a16="http://schemas.microsoft.com/office/drawing/2014/main" id="{6F88C11D-E100-4163-A3B6-952095563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00435729"/>
              </p:ext>
            </p:extLst>
          </p:nvPr>
        </p:nvGraphicFramePr>
        <p:xfrm>
          <a:off x="285720" y="1500180"/>
          <a:ext cx="5191361" cy="3232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729">
                  <a:extLst>
                    <a:ext uri="{9D8B030D-6E8A-4147-A177-3AD203B41FA5}">
                      <a16:colId xmlns="" xmlns:a16="http://schemas.microsoft.com/office/drawing/2014/main" val="3213367084"/>
                    </a:ext>
                  </a:extLst>
                </a:gridCol>
                <a:gridCol w="1744816">
                  <a:extLst>
                    <a:ext uri="{9D8B030D-6E8A-4147-A177-3AD203B41FA5}">
                      <a16:colId xmlns="" xmlns:a16="http://schemas.microsoft.com/office/drawing/2014/main" val="2883437617"/>
                    </a:ext>
                  </a:extLst>
                </a:gridCol>
                <a:gridCol w="1744816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3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2018-2019 </a:t>
                      </a:r>
                      <a:r>
                        <a:rPr lang="ru-RU" sz="1600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уч.г</a:t>
                      </a:r>
                      <a:r>
                        <a:rPr lang="ru-RU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</a:p>
                    <a:p>
                      <a:endParaRPr lang="ru-RU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2020-2021 </a:t>
                      </a:r>
                      <a:r>
                        <a:rPr lang="ru-RU" sz="1600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уч.г</a:t>
                      </a:r>
                      <a:r>
                        <a:rPr lang="ru-RU" sz="16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</a:p>
                    <a:p>
                      <a:endParaRPr lang="ru-RU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2023-2024 </a:t>
                      </a:r>
                      <a:r>
                        <a:rPr lang="ru-RU" sz="1600" dirty="0" err="1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уч.г</a:t>
                      </a:r>
                      <a:r>
                        <a:rPr lang="ru-RU" sz="16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67864558"/>
                  </a:ext>
                </a:extLst>
              </a:tr>
              <a:tr h="871550">
                <a:tc>
                  <a:txBody>
                    <a:bodyPr/>
                    <a:lstStyle/>
                    <a:p>
                      <a:pPr marL="0" marR="0" lvl="0" indent="0" algn="ctr" defTabSz="9143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 </a:t>
                      </a:r>
                      <a:r>
                        <a:rPr lang="ru-RU" sz="14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муниципалитетов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 </a:t>
                      </a:r>
                      <a:r>
                        <a:rPr lang="ru-RU" sz="14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муниципалитетов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 </a:t>
                      </a:r>
                      <a:r>
                        <a:rPr lang="ru-RU" sz="14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муниципалитетов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54964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3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  <a:p>
                      <a:pPr marL="0" marR="0" lvl="0" indent="0" algn="ctr" defTabSz="9143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школ 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 </a:t>
                      </a:r>
                      <a:endParaRPr lang="ru-RU" sz="1800" b="1" dirty="0" smtClean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ctr" defTabSz="9143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школ 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 </a:t>
                      </a:r>
                    </a:p>
                    <a:p>
                      <a:pPr marL="0" marR="0" lvl="0" indent="0" algn="ctr" defTabSz="9143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школ 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82408097"/>
                  </a:ext>
                </a:extLst>
              </a:tr>
              <a:tr h="71535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 </a:t>
                      </a:r>
                      <a:endParaRPr lang="ru-RU" sz="1800" b="1" dirty="0" smtClean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классов/групп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24</a:t>
                      </a:r>
                    </a:p>
                    <a:p>
                      <a:pPr algn="ctr"/>
                      <a:r>
                        <a:rPr lang="ru-RU" sz="14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класса/группы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43</a:t>
                      </a:r>
                    </a:p>
                    <a:p>
                      <a:pPr algn="ctr"/>
                      <a:r>
                        <a:rPr lang="ru-RU" sz="14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класса/группы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17367835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214414" y="1071552"/>
            <a:ext cx="3898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Динамика за последние 5 лет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57950" y="0"/>
            <a:ext cx="2428924" cy="461657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</a:t>
            </a:r>
            <a:r>
              <a:rPr lang="ru-RU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года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3382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5799</TotalTime>
  <Words>837</Words>
  <Application>Microsoft Office PowerPoint</Application>
  <PresentationFormat>Экран (16:9)</PresentationFormat>
  <Paragraphs>363</Paragraphs>
  <Slides>30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СОДЕЙСТВИЕ ТРУДОУСТРОЙСТВУ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Секретарь 113</dc:creator>
  <cp:lastModifiedBy>213-2</cp:lastModifiedBy>
  <cp:revision>568</cp:revision>
  <dcterms:created xsi:type="dcterms:W3CDTF">2022-09-20T11:02:43Z</dcterms:created>
  <dcterms:modified xsi:type="dcterms:W3CDTF">2024-08-29T07:21:19Z</dcterms:modified>
</cp:coreProperties>
</file>