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7" r:id="rId3"/>
    <p:sldId id="2596" r:id="rId4"/>
    <p:sldId id="2597" r:id="rId5"/>
    <p:sldId id="282" r:id="rId6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7D66D85-0FB5-41F5-A036-E85D1D9F8E2D}">
          <p14:sldIdLst>
            <p14:sldId id="257"/>
            <p14:sldId id="2596"/>
            <p14:sldId id="2597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F2FC"/>
    <a:srgbClr val="0DFBC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83AD6-4BC7-43F1-8944-C0B2BB7E0B07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09240-6FE2-4045-8BD7-ADD4340EA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129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96495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58106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210615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03CA3-2A74-46B0-B10F-83080569EF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22426E-9F4C-443F-9167-5278C6C0DB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A1E3CC-2F77-4F25-A25E-E0E9B55E8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63ADE9-092C-442A-965F-59D611DA5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789713-8D1A-4B2C-9C9B-A9BFB5141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94246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9D5846-658E-4E93-8804-11FE0D477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3F8C3D-D9A0-453B-A1AB-AB03094531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39A022-F5A0-4944-ADC8-C486DB624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1E4E0C-5B0C-49BE-B67E-212BB5436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D85100-B5B2-461D-B08D-212FDE9CB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76815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CC6D19-639E-4614-8A51-D1D6921B7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0D67F9-699A-4002-9145-A316F2528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B03EC3-4166-4D3A-AEAC-25243615F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F58D78-347C-4055-B926-F0B25E62E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B8F7A5-EC64-4B4C-98AD-FAE43E3BD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68728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0AA4E-A58B-423A-B318-9C899118B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D413B2-5610-4B37-A484-026CD9764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3F28972-40F0-438C-8EB9-63C0E49C85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C692FD-A516-418B-8E84-279A8C1E1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7EB42A-4387-4277-9EF3-870850282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ECED11-36F7-4FDA-85FA-94484B78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413483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3F23BD-381D-48B7-A26A-A3E094E9D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EE0985-43C6-43C7-96EC-B4EC90E8D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C20024D-E905-4CCE-A42A-C1D62925D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E50A373-401F-41EA-BD18-D75A5DAB5F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8FDE086-DD2E-4131-91A6-26214E7C76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8474B05-6F74-4D70-8C23-906B7B031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E77A8D-EE98-4A0A-9C3F-D1BF8597E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3177B93-81B2-4F73-9B41-7A49E20D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10754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1B53D2-B56E-4D90-B35D-3268067FA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8CCF574-B075-406D-A48B-5E2067449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3C1B3D-2C02-4E41-9744-71BAD6CC2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CF5411-1229-492A-AF00-E1E87313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019665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82FD093-FABB-49E1-B57D-4F29EE893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294C489-72AE-42DB-9190-DF1477ACC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834F907-8A09-4AF1-B521-F6A207349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614052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374B4F-960B-4BF5-A1E0-C6CA25F57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850945-A04C-4D59-B67B-56CA41325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2839BD-0046-4028-8369-653B4B35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04613CB-7663-4551-8AF7-A3ACFA16E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9874B4-3563-46C2-A505-E71A123CA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B92CEE-4C85-473B-A175-63B85F25E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2478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092607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FA595-5459-473D-8BA9-E83752670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EE28A15-1BE1-431D-8BB2-BDB770C926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3F5D6EB-15E0-421D-8C25-F6D486044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45FE08-6756-474E-8237-A95D18E5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984D8C-1263-453C-8E4A-B55261993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659828-2847-4FEE-8237-470FC08E5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675019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0080E0-21F4-4CD9-9039-E0BDA47E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08846D-3817-49DB-AAF3-65E5225D2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A41B7C-BE25-41BD-9305-1ADCF1480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4134D42-A11E-4912-8400-ACD1D9AF6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CB404B-796A-4EFD-9359-17F8CBB49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43190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E47196B-F6AD-4C5A-9D3B-CC868539FE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3D8454-FE42-4C27-B065-FCAD03B540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218DA0-602D-4604-A1B2-40A518089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6A3B9E-1F75-42C0-9AD6-707AC517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FA56F2-3511-473D-ACAB-AC824F629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72238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406878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0982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91409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63539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36936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680810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9237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8EB6A-241F-46FC-898B-DCE01B99640B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FF612-7883-4145-A120-3246CBA85A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46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BD68EF-B3B5-4998-AF03-3C3789C8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BCFD97-8BFE-417C-AC9F-19500923F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ED2FDD0-07D3-46C3-B99F-B26A78DC3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2B644-834E-49D1-9F99-D8D22AC72A22}" type="datetimeFigureOut">
              <a:rPr lang="ru-RU" smtClean="0"/>
              <a:t>28.08.2024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95A6E7-B439-4828-A86E-CF5A052573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8010A7-9E14-4DB3-802C-96FC185D3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92F60-4E8C-48AF-908C-3E2AB9478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8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roasoumo.ru/tntrepreneurial" TargetMode="External"/><Relationship Id="rId5" Type="http://schemas.openxmlformats.org/officeDocument/2006/relationships/hyperlink" Target="https://rcpomo.ggtu.ru/metod-kabinet/" TargetMode="External"/><Relationship Id="rId4" Type="http://schemas.microsoft.com/office/2007/relationships/hdphoto" Target="../media/hdphoto3.wdp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d/FiqVSdqDRysirQ" TargetMode="External"/><Relationship Id="rId2" Type="http://schemas.openxmlformats.org/officeDocument/2006/relationships/hyperlink" Target="mailto:rcpomo@ggtu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rcpomo.ggtu.ru/" TargetMode="External"/><Relationship Id="rId5" Type="http://schemas.openxmlformats.org/officeDocument/2006/relationships/image" Target="../media/image5.png"/><Relationship Id="rId4" Type="http://schemas.openxmlformats.org/officeDocument/2006/relationships/hyperlink" Target="mailto:rcpomo@ggtu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1CEA24-8518-4C08-A11E-B7E64FB31F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D28AB17-F6FA-4C53-B3E3-D0A39D4A33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7BD7A0A7-097D-413D-83EB-B72288429AA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81" l="0" r="99118">
                        <a14:backgroundMark x1="14736" y1="88442" x2="14736" y2="88442"/>
                      </a14:backgroundRemoval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8918" y="-1"/>
            <a:ext cx="7952541" cy="68580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2F58A-194F-4015-9DC3-E050A538C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0518" y="2603496"/>
            <a:ext cx="8530962" cy="212728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Организация и сопровождение деятельности психолого-педагогических классов</a:t>
            </a: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</a:rPr>
            </a:br>
            <a:endParaRPr lang="en-US" sz="3600" b="1" kern="12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AA74EAB-FD76-4F40-A962-CEADC30542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1425172"/>
            <a:ext cx="1469410" cy="4695345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1234BD-E994-4FE6-AD99-875D17E80963}"/>
              </a:ext>
            </a:extLst>
          </p:cNvPr>
          <p:cNvSpPr txBox="1"/>
          <p:nvPr/>
        </p:nvSpPr>
        <p:spPr>
          <a:xfrm>
            <a:off x="1643612" y="-40050"/>
            <a:ext cx="872559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Министерство образования Московской области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Ресурсный центр педагогического образования Московской области</a:t>
            </a:r>
            <a:b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285F0D-39E9-41FF-9376-E97D19088391}"/>
              </a:ext>
            </a:extLst>
          </p:cNvPr>
          <p:cNvSpPr txBox="1"/>
          <p:nvPr/>
        </p:nvSpPr>
        <p:spPr>
          <a:xfrm>
            <a:off x="5080517" y="6141220"/>
            <a:ext cx="1709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002060"/>
                </a:solidFill>
                <a:latin typeface="Calibri" panose="020F0502020204030204"/>
              </a:rPr>
              <a:t>2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 августа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2024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B5F34DC-AB24-483B-BA58-584D99E2C7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8" y="83008"/>
            <a:ext cx="1167193" cy="116719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F933252-1341-40CD-AE45-EA232385F4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575" y="2015236"/>
            <a:ext cx="1763123" cy="1320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Подзаголовок 2">
            <a:extLst>
              <a:ext uri="{FF2B5EF4-FFF2-40B4-BE49-F238E27FC236}">
                <a16:creationId xmlns:a16="http://schemas.microsoft.com/office/drawing/2014/main" id="{093CAFFC-9384-407B-AB20-34B05BCD97A8}"/>
              </a:ext>
            </a:extLst>
          </p:cNvPr>
          <p:cNvSpPr txBox="1">
            <a:spLocks/>
          </p:cNvSpPr>
          <p:nvPr/>
        </p:nvSpPr>
        <p:spPr>
          <a:xfrm>
            <a:off x="7557797" y="6114041"/>
            <a:ext cx="3808193" cy="1284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Мишина Ольга Степановна - директор Ресурсного центра педагогического образования МО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D1A2E2-43D2-849E-84B7-4B68806A4A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406" y="3776869"/>
            <a:ext cx="1030050" cy="1199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E0767BA-B5A9-244E-5C87-EB9FCCDBE0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01202" y="669898"/>
            <a:ext cx="1749344" cy="189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5736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15176"/>
            <a:ext cx="12192000" cy="52185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-5425"/>
            <a:ext cx="12192000" cy="11083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28492"/>
            <a:ext cx="12192000" cy="1074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36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649820" y="956891"/>
            <a:ext cx="11176470" cy="5893"/>
          </a:xfrm>
          <a:prstGeom prst="line">
            <a:avLst/>
          </a:prstGeom>
          <a:ln>
            <a:solidFill>
              <a:srgbClr val="5AD6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C2C3898-E1D2-9D78-DB5D-226665834187}"/>
              </a:ext>
            </a:extLst>
          </p:cNvPr>
          <p:cNvSpPr txBox="1"/>
          <p:nvPr/>
        </p:nvSpPr>
        <p:spPr>
          <a:xfrm>
            <a:off x="8211130" y="4611392"/>
            <a:ext cx="3587501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>
                <a:solidFill>
                  <a:srgbClr val="00B0F0"/>
                </a:solidFill>
                <a:effectLst/>
                <a:ea typeface="Times New Roman" panose="02020603050405020304" pitchFamily="18" charset="0"/>
              </a:rPr>
              <a:t>487 в 60 </a:t>
            </a:r>
            <a:r>
              <a:rPr lang="ru-RU" sz="2800" b="1" kern="0" dirty="0" smtClean="0">
                <a:solidFill>
                  <a:srgbClr val="00B0F0"/>
                </a:solidFill>
                <a:effectLst/>
                <a:ea typeface="Times New Roman" panose="02020603050405020304" pitchFamily="18" charset="0"/>
              </a:rPr>
              <a:t>Муниципалитетах</a:t>
            </a:r>
          </a:p>
          <a:p>
            <a:pPr algn="ctr"/>
            <a:r>
              <a:rPr lang="ru-RU" sz="1200" b="1" kern="0" dirty="0" smtClean="0">
                <a:solidFill>
                  <a:srgbClr val="00B0F0"/>
                </a:solidFill>
              </a:rPr>
              <a:t>(по состоянию на июнь 2024)</a:t>
            </a:r>
            <a:endParaRPr lang="ru-RU" sz="1200" b="1" dirty="0">
              <a:solidFill>
                <a:srgbClr val="00B0F0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/>
          <a:srcRect l="5509" t="10772" r="55363" b="4149"/>
          <a:stretch/>
        </p:blipFill>
        <p:spPr>
          <a:xfrm>
            <a:off x="1164098" y="1093211"/>
            <a:ext cx="6395810" cy="39111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86" t="9851" r="9905" b="8849"/>
          <a:stretch/>
        </p:blipFill>
        <p:spPr>
          <a:xfrm>
            <a:off x="562272" y="4826519"/>
            <a:ext cx="1203653" cy="1218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95663" y="5103834"/>
            <a:ext cx="3932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5"/>
              </a:rPr>
              <a:t>https://rcpomo.ggtu.ru/metod-kabinet</a:t>
            </a:r>
            <a:r>
              <a:rPr lang="ru-RU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8282750" y="5611720"/>
            <a:ext cx="36944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6"/>
              </a:rPr>
              <a:t>https://</a:t>
            </a:r>
            <a:r>
              <a:rPr lang="ru-RU" dirty="0" smtClean="0">
                <a:hlinkClick r:id="rId6"/>
              </a:rPr>
              <a:t>iroasoumo.ru/tntrepreneurial</a:t>
            </a:r>
            <a:endParaRPr lang="ru-RU" dirty="0" smtClean="0"/>
          </a:p>
          <a:p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8397189" y="1003957"/>
            <a:ext cx="3226317" cy="3676107"/>
            <a:chOff x="7541680" y="1020924"/>
            <a:chExt cx="3209925" cy="3620160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7541680" y="1020924"/>
              <a:ext cx="3209925" cy="3620160"/>
              <a:chOff x="11137939" y="155838"/>
              <a:chExt cx="1007561" cy="1092760"/>
            </a:xfrm>
          </p:grpSpPr>
          <p:pic>
            <p:nvPicPr>
              <p:cNvPr id="2" name="Рисунок 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137939" y="155838"/>
                <a:ext cx="1007561" cy="1092759"/>
              </a:xfrm>
              <a:prstGeom prst="rect">
                <a:avLst/>
              </a:prstGeom>
            </p:spPr>
          </p:pic>
          <p:sp>
            <p:nvSpPr>
              <p:cNvPr id="17" name="Прямоугольник 16"/>
              <p:cNvSpPr/>
              <p:nvPr/>
            </p:nvSpPr>
            <p:spPr>
              <a:xfrm>
                <a:off x="11665057" y="1126368"/>
                <a:ext cx="458156" cy="1222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800" b="1" dirty="0">
                    <a:solidFill>
                      <a:srgbClr val="00B0F0"/>
                    </a:solidFill>
                  </a:rPr>
                  <a:t>МО</a:t>
                </a:r>
              </a:p>
            </p:txBody>
          </p:sp>
        </p:grpSp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8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59" t="7958" r="8559" b="8559"/>
            <a:stretch/>
          </p:blipFill>
          <p:spPr>
            <a:xfrm>
              <a:off x="9811567" y="1145902"/>
              <a:ext cx="619365" cy="628408"/>
            </a:xfrm>
            <a:prstGeom prst="rect">
              <a:avLst/>
            </a:prstGeom>
          </p:spPr>
        </p:pic>
      </p:grpSp>
      <p:sp>
        <p:nvSpPr>
          <p:cNvPr id="23" name="Прямоугольник 22"/>
          <p:cNvSpPr/>
          <p:nvPr/>
        </p:nvSpPr>
        <p:spPr>
          <a:xfrm>
            <a:off x="8397189" y="5917282"/>
            <a:ext cx="321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https://t.me/+6IYexL_l5L9iMzA6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636466" y="6343739"/>
            <a:ext cx="2987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https://vk.com/pedklass_mo</a:t>
            </a:r>
            <a:r>
              <a:rPr lang="ru-RU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34042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315176"/>
            <a:ext cx="12192000" cy="52185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-5425"/>
            <a:ext cx="12192000" cy="11083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28492"/>
            <a:ext cx="12192000" cy="1074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36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649820" y="956891"/>
            <a:ext cx="11176470" cy="5893"/>
          </a:xfrm>
          <a:prstGeom prst="line">
            <a:avLst/>
          </a:prstGeom>
          <a:ln>
            <a:solidFill>
              <a:srgbClr val="28F2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49820" y="1480111"/>
            <a:ext cx="9421091" cy="2585323"/>
          </a:xfrm>
          <a:prstGeom prst="rect">
            <a:avLst/>
          </a:prstGeom>
          <a:ln>
            <a:solidFill>
              <a:srgbClr val="28F2F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cap="all" dirty="0"/>
              <a:t>Отборочный </a:t>
            </a:r>
            <a:r>
              <a:rPr lang="ru-RU" b="1" cap="all" dirty="0" smtClean="0"/>
              <a:t>этап </a:t>
            </a:r>
            <a:r>
              <a:rPr lang="ru-RU" b="1" dirty="0" smtClean="0">
                <a:solidFill>
                  <a:srgbClr val="FF0000"/>
                </a:solidFill>
              </a:rPr>
              <a:t>с </a:t>
            </a:r>
            <a:r>
              <a:rPr lang="ru-RU" b="1" dirty="0">
                <a:solidFill>
                  <a:srgbClr val="FF0000"/>
                </a:solidFill>
              </a:rPr>
              <a:t>22 апреля по 22 сентября 2024 </a:t>
            </a:r>
            <a:r>
              <a:rPr lang="ru-RU" dirty="0"/>
              <a:t>года – направление </a:t>
            </a:r>
            <a:r>
              <a:rPr lang="ru-RU" dirty="0" smtClean="0"/>
              <a:t>Организатору (на почту </a:t>
            </a:r>
            <a:r>
              <a:rPr lang="ru-RU" u="sng" dirty="0" smtClean="0">
                <a:hlinkClick r:id="rId2"/>
              </a:rPr>
              <a:t>rcpomo@ggtu.ru</a:t>
            </a:r>
            <a:r>
              <a:rPr lang="ru-RU" u="sng" dirty="0" smtClean="0"/>
              <a:t>)</a:t>
            </a:r>
            <a:r>
              <a:rPr lang="ru-RU" dirty="0" smtClean="0"/>
              <a:t> </a:t>
            </a:r>
            <a:r>
              <a:rPr lang="ru-RU" dirty="0"/>
              <a:t>заявок с приложением работ для участия в региональном этапе </a:t>
            </a:r>
            <a:r>
              <a:rPr lang="ru-RU" dirty="0" smtClean="0"/>
              <a:t>конкурса</a:t>
            </a:r>
            <a:endParaRPr lang="ru-RU" dirty="0"/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40385" algn="l"/>
              </a:tabLst>
            </a:pPr>
            <a:r>
              <a:rPr lang="ru-RU" b="1" cap="all" dirty="0"/>
              <a:t>Региональный</a:t>
            </a:r>
            <a:r>
              <a:rPr lang="ru-RU" dirty="0"/>
              <a:t> – </a:t>
            </a:r>
            <a:r>
              <a:rPr lang="ru-RU" b="1" dirty="0">
                <a:solidFill>
                  <a:srgbClr val="FF0000"/>
                </a:solidFill>
              </a:rPr>
              <a:t>с 23 сентября по 10 октября 2024 </a:t>
            </a:r>
            <a:r>
              <a:rPr lang="ru-RU" dirty="0"/>
              <a:t>года – рассмотрение конкурсных работ членами жюри Конкурса, определение призеров и </a:t>
            </a:r>
            <a:r>
              <a:rPr lang="ru-RU" dirty="0" smtClean="0"/>
              <a:t>победителей</a:t>
            </a:r>
            <a:endParaRPr lang="ru-RU" dirty="0"/>
          </a:p>
          <a:p>
            <a:pPr>
              <a:lnSpc>
                <a:spcPct val="150000"/>
              </a:lnSpc>
            </a:pPr>
            <a:r>
              <a:rPr lang="ru-RU" b="1" cap="all" dirty="0">
                <a:ea typeface="Arial" panose="020B0604020202020204" pitchFamily="34" charset="0"/>
              </a:rPr>
              <a:t>Награждение призеров и победителей </a:t>
            </a:r>
            <a:r>
              <a:rPr lang="ru-RU" dirty="0">
                <a:ea typeface="Arial" panose="020B0604020202020204" pitchFamily="34" charset="0"/>
              </a:rPr>
              <a:t>состоится </a:t>
            </a:r>
            <a:r>
              <a:rPr lang="ru-RU" b="1" dirty="0">
                <a:solidFill>
                  <a:srgbClr val="FF0000"/>
                </a:solidFill>
                <a:ea typeface="Arial" panose="020B0604020202020204" pitchFamily="34" charset="0"/>
              </a:rPr>
              <a:t>11 </a:t>
            </a:r>
            <a:r>
              <a:rPr lang="ru-RU" b="1" dirty="0" smtClean="0">
                <a:solidFill>
                  <a:srgbClr val="FF0000"/>
                </a:solidFill>
                <a:ea typeface="Arial" panose="020B0604020202020204" pitchFamily="34" charset="0"/>
              </a:rPr>
              <a:t>октября в ГГТУ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4677" y="457908"/>
            <a:ext cx="62565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cap="all" dirty="0" smtClean="0">
                <a:solidFill>
                  <a:srgbClr val="002060"/>
                </a:solidFill>
              </a:rPr>
              <a:t>КОНКУРС «ПЕДКЛАСС – ЭТО ПРО НАС!»</a:t>
            </a:r>
            <a:endParaRPr lang="ru-RU" sz="2800" cap="all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6117" y="5807724"/>
            <a:ext cx="40570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disk.yandex.ru/d/FiqVSdqDRysirQ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740" y="4092606"/>
            <a:ext cx="2222570" cy="222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23839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4" name="Rectangle 43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859AD3-1DA7-4F89-872E-4CC2D6131EDF}"/>
              </a:ext>
            </a:extLst>
          </p:cNvPr>
          <p:cNvSpPr txBox="1"/>
          <p:nvPr/>
        </p:nvSpPr>
        <p:spPr>
          <a:xfrm>
            <a:off x="466722" y="586855"/>
            <a:ext cx="3201366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all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Спасибо</a:t>
            </a: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all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за</a:t>
            </a:r>
            <a:r>
              <a:rPr kumimoji="0" lang="en-US" sz="4000" b="0" i="0" u="none" strike="noStrike" kern="1200" cap="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all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внимание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56A878-2F0E-2DFD-D162-B717364CB47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481" l="0" r="99118">
                        <a14:backgroundMark x1="14736" y1="88442" x2="14736" y2="88442"/>
                      </a14:backgroundRemoval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32749" y="-252289"/>
            <a:ext cx="7254707" cy="62562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8059D6-693B-49A7-AF0B-DAC0530B4852}"/>
              </a:ext>
            </a:extLst>
          </p:cNvPr>
          <p:cNvSpPr txBox="1"/>
          <p:nvPr/>
        </p:nvSpPr>
        <p:spPr>
          <a:xfrm>
            <a:off x="4288339" y="4356016"/>
            <a:ext cx="7143529" cy="42492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Мишина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Ольга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Степановна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директор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РЦПОМО 8(499)955-25-20 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доб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336)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E-mail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rcpomo@ggtu.ru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B0208C6-5E83-770B-343A-A79469D07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83997" y="10138"/>
            <a:ext cx="1845255" cy="200128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5291" y="5826306"/>
            <a:ext cx="24569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6"/>
              </a:rPr>
              <a:t>https://rcpomo.ggtu.ru</a:t>
            </a:r>
            <a:r>
              <a:rPr lang="ru-RU" dirty="0" smtClean="0">
                <a:hlinkClick r:id="rId6"/>
              </a:rPr>
              <a:t>/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17" t="8672" r="8361" b="10006"/>
          <a:stretch/>
        </p:blipFill>
        <p:spPr>
          <a:xfrm>
            <a:off x="10485743" y="4952842"/>
            <a:ext cx="1196628" cy="119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6945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7672</TotalTime>
  <Words>143</Words>
  <Application>Microsoft Office PowerPoint</Application>
  <PresentationFormat>Широкоэкранный</PresentationFormat>
  <Paragraphs>20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Helvetica Neue Medium</vt:lpstr>
      <vt:lpstr>Times New Roman</vt:lpstr>
      <vt:lpstr>1_Тема Office</vt:lpstr>
      <vt:lpstr>Тема Office</vt:lpstr>
      <vt:lpstr>Организация и сопровождение деятельности психолого-педагогических классов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сетевого взаимодействия методических структур</dc:title>
  <dc:creator>Ольга Мишина</dc:creator>
  <cp:lastModifiedBy>Мишина Ольга Степановна</cp:lastModifiedBy>
  <cp:revision>334</cp:revision>
  <cp:lastPrinted>2022-09-08T13:54:10Z</cp:lastPrinted>
  <dcterms:created xsi:type="dcterms:W3CDTF">2022-02-01T15:43:08Z</dcterms:created>
  <dcterms:modified xsi:type="dcterms:W3CDTF">2024-08-28T07:12:28Z</dcterms:modified>
</cp:coreProperties>
</file>