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318" r:id="rId3"/>
    <p:sldId id="319" r:id="rId4"/>
    <p:sldId id="320" r:id="rId5"/>
    <p:sldId id="321" r:id="rId6"/>
    <p:sldId id="323" r:id="rId7"/>
    <p:sldId id="322" r:id="rId8"/>
    <p:sldId id="302" r:id="rId9"/>
    <p:sldId id="329" r:id="rId10"/>
    <p:sldId id="330" r:id="rId11"/>
    <p:sldId id="309" r:id="rId12"/>
    <p:sldId id="259" r:id="rId13"/>
    <p:sldId id="311" r:id="rId14"/>
    <p:sldId id="328" r:id="rId15"/>
    <p:sldId id="306" r:id="rId16"/>
    <p:sldId id="307" r:id="rId17"/>
    <p:sldId id="301" r:id="rId18"/>
    <p:sldId id="324" r:id="rId19"/>
    <p:sldId id="325" r:id="rId20"/>
    <p:sldId id="326" r:id="rId21"/>
    <p:sldId id="313" r:id="rId22"/>
    <p:sldId id="292" r:id="rId23"/>
    <p:sldId id="315" r:id="rId24"/>
    <p:sldId id="314" r:id="rId25"/>
    <p:sldId id="293" r:id="rId26"/>
    <p:sldId id="294" r:id="rId27"/>
    <p:sldId id="316" r:id="rId28"/>
    <p:sldId id="32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3" autoAdjust="0"/>
  </p:normalViewPr>
  <p:slideViewPr>
    <p:cSldViewPr>
      <p:cViewPr>
        <p:scale>
          <a:sx n="99" d="100"/>
          <a:sy n="99" d="100"/>
        </p:scale>
        <p:origin x="-54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E8DFC-B817-4357-86A3-761735B703C1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D3471-03F6-4AC8-89E4-EB345A2BA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9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8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7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7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5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2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8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4003-374C-4514-970B-D318F1892167}" type="datetimeFigureOut">
              <a:rPr lang="ru-RU" smtClean="0"/>
              <a:pPr/>
              <a:t>29.01.2025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4717-02D3-4A11-91EF-BCD93850E0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ppm.kuro-mo.ru/" TargetMode="External"/><Relationship Id="rId7" Type="http://schemas.openxmlformats.org/officeDocument/2006/relationships/hyperlink" Target="https://serpumc.profiedu.ru/?section_id=334" TargetMode="External"/><Relationship Id="rId2" Type="http://schemas.openxmlformats.org/officeDocument/2006/relationships/hyperlink" Target="https://cppm.kuro-mo.ru/index.php/diagnostika-professional-nykh-kompetentsij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hyperlink" Target="https://dit.mosreg.ru/certification/demo-te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t.mosreg.ru/certification/demo-test" TargetMode="External"/><Relationship Id="rId2" Type="http://schemas.openxmlformats.org/officeDocument/2006/relationships/hyperlink" Target="https://cppm.kuro-mo.ru/index.php/diagnostika-professional-nykh-kompetentsij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t.mosreg.ru/certification/demo-test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t.mosreg.ru/certification/demo-te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ppm.kuro-mo.ru/index.php/diagnostika-professional-nykh-kompetentsij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ppm.kuro-mo.ru/index.php/component/sppagebuilder/?view=page&amp;id=547&amp;Itemid=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ppm.kuro-mo.ru/index.php/diagnostika-professional-nykh-kompetentsij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ppm.kuro-mo.ru/index.php/component/sppagebuilder/?view=page&amp;id=669" TargetMode="External"/><Relationship Id="rId2" Type="http://schemas.openxmlformats.org/officeDocument/2006/relationships/hyperlink" Target="https://cppm.kuro-mo.ru/index.php/component/sppagebuilder/?view=page&amp;id=2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ppm.kuro-mo.ru/index.php/diagnostika-professional-nykh-kompetentsij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gukolomna.ru/media/v-tsentre-vnimaniya/pisa-reshenie-praktiko-orientirovannykh-zada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ppm.kuro-mo.ru/index.php/component/sppagebuilder/?view=page&amp;id=668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980729"/>
            <a:ext cx="8352929" cy="38164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Статистика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регионального исследования компетенций учителей (РИКУ)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 2023-2024 учебном году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4342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4" y="1882316"/>
            <a:ext cx="222708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fontAlgn="t"/>
            <a:r>
              <a:rPr lang="ru-RU" sz="2400" b="1" dirty="0" smtClean="0"/>
              <a:t>ОО</a:t>
            </a:r>
            <a:br>
              <a:rPr lang="ru-RU" sz="2400" b="1" dirty="0" smtClean="0"/>
            </a:br>
            <a:r>
              <a:rPr lang="ru-RU" sz="2400" b="1" dirty="0" smtClean="0"/>
              <a:t>2022-2023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ОО</a:t>
            </a:r>
            <a:br>
              <a:rPr lang="ru-RU" sz="2400" b="1" dirty="0" smtClean="0"/>
            </a:br>
            <a:r>
              <a:rPr lang="ru-RU" sz="2400" b="1" dirty="0" smtClean="0"/>
              <a:t>2022-2023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19672" y="620689"/>
            <a:ext cx="6517853" cy="504056"/>
          </a:xfrm>
        </p:spPr>
        <p:txBody>
          <a:bodyPr>
            <a:normAutofit fontScale="25000" lnSpcReduction="20000"/>
          </a:bodyPr>
          <a:lstStyle/>
          <a:p>
            <a:pPr marR="180340" indent="450215" algn="just">
              <a:spcBef>
                <a:spcPts val="0"/>
              </a:spcBef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7200" b="1" dirty="0" smtClean="0"/>
              <a:t>Динамика результатов РИКУ педагогов г. о. Серпухов  </a:t>
            </a:r>
            <a:r>
              <a:rPr lang="ru-RU" sz="7200" b="1" dirty="0"/>
              <a:t/>
            </a:r>
            <a:br>
              <a:rPr lang="ru-RU" sz="7200" b="1" dirty="0"/>
            </a:b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23529" y="1340767"/>
          <a:ext cx="8568951" cy="4896548"/>
        </p:xfrm>
        <a:graphic>
          <a:graphicData uri="http://schemas.openxmlformats.org/drawingml/2006/table">
            <a:tbl>
              <a:tblPr/>
              <a:tblGrid>
                <a:gridCol w="2235003"/>
                <a:gridCol w="768135"/>
                <a:gridCol w="601962"/>
                <a:gridCol w="768135"/>
                <a:gridCol w="768135"/>
                <a:gridCol w="567261"/>
                <a:gridCol w="768135"/>
                <a:gridCol w="768135"/>
                <a:gridCol w="662025"/>
                <a:gridCol w="662025"/>
              </a:tblGrid>
              <a:tr h="1813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ОО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Метапредметные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Методические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Предметные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Динамика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2023-2024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" Оболенская СОШ"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-4,8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"Гимназия № 1"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-7,7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"Гимназия"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-7,7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-4,9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"Липицкая СОШ"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65,7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"Пролетарская СОШ"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-13,7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"Туровская СОШ"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-1,1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CОШ № 18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-1,3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1 г.о. Серпухов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-9,6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10 г.о. Серпухов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11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12 "Центр образования"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-11,7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-6,2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13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9,3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-6,8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16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6 г. Серпухов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31,6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-7,6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 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-6,2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-1,2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СОШ №19 имени Романа Катасонова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-8,5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12,6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МБОУ Школа №8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МОУ "Дашковская СОШ"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-3,1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56,4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-3,6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56,9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-13,2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71,1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МОУ "Куриловская гимназия"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64,5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81,8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МОУ "Райсеменовская СОШ"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38" marR="53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980729"/>
            <a:ext cx="8352929" cy="38164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Исследование компетенций учителей (РИКУ):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структура и содержание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 2024-2025 учебном году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4342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4" y="1882316"/>
            <a:ext cx="222708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5"/>
            <a:ext cx="8640960" cy="5040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</a:rPr>
              <a:t>к </a:t>
            </a:r>
            <a:r>
              <a:rPr lang="ru-RU" sz="2400" b="1" dirty="0" smtClean="0">
                <a:solidFill>
                  <a:srgbClr val="002060"/>
                </a:solidFill>
              </a:rPr>
              <a:t>прохождению РИКУ</a:t>
            </a:r>
            <a:endParaRPr lang="ru-RU" sz="2000" dirty="0" smtClean="0">
              <a:solidFill>
                <a:srgbClr val="373C59"/>
              </a:solidFill>
              <a:latin typeface="Arial" panose="020B0604020202020204" pitchFamily="34" charset="0"/>
              <a:hlinkClick r:id="rId2"/>
            </a:endParaRPr>
          </a:p>
          <a:p>
            <a:pPr algn="l"/>
            <a:r>
              <a:rPr lang="en-US" sz="1800" dirty="0" smtClean="0">
                <a:solidFill>
                  <a:srgbClr val="373C59"/>
                </a:solidFill>
                <a:latin typeface="Arial" panose="020B0604020202020204" pitchFamily="34" charset="0"/>
                <a:hlinkClick r:id="rId2"/>
              </a:rPr>
              <a:t>https</a:t>
            </a:r>
            <a:r>
              <a:rPr lang="en-US" sz="1800" dirty="0">
                <a:solidFill>
                  <a:srgbClr val="373C59"/>
                </a:solidFill>
                <a:latin typeface="Arial" panose="020B0604020202020204" pitchFamily="34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373C59"/>
                </a:solidFill>
                <a:latin typeface="Arial" panose="020B0604020202020204" pitchFamily="34" charset="0"/>
                <a:hlinkClick r:id="rId2"/>
              </a:rPr>
              <a:t>cppm.kuro-mo.ru/index.php/diagnostika-professional-nykh-kompetentsij</a:t>
            </a:r>
            <a:r>
              <a:rPr lang="ru-RU" sz="1800" dirty="0" smtClean="0">
                <a:solidFill>
                  <a:srgbClr val="373C59"/>
                </a:solidFill>
                <a:latin typeface="Arial" panose="020B0604020202020204" pitchFamily="34" charset="0"/>
              </a:rPr>
              <a:t> -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ссылка на раздел «Диагностика» на сайте ЦНППМ КУРО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hlinkClick r:id="rId3"/>
              </a:rPr>
              <a:t>cppm.kuro-mo.ru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0" algn="l">
              <a:spcBef>
                <a:spcPts val="1000"/>
              </a:spcBef>
            </a:pPr>
            <a:endParaRPr lang="ru-RU" altLang="ru-RU" sz="1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  <a:hlinkClick r:id="rId4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4"/>
            </a:endParaRPr>
          </a:p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  <a:hlinkClick r:id="rId4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4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4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4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4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4" y="1882316"/>
            <a:ext cx="222708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D52664D-F29D-414F-A180-4B916ED311A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185160"/>
            <a:ext cx="3816424" cy="28083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3968" y="2636912"/>
            <a:ext cx="4608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https://serpumc.profiedu.ru/?</a:t>
            </a:r>
            <a:r>
              <a:rPr lang="en-US" dirty="0" smtClean="0">
                <a:hlinkClick r:id="rId7"/>
              </a:rPr>
              <a:t>section_id=334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06244"/>
            <a:ext cx="4320479" cy="33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640960" cy="539375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b="1" dirty="0">
                <a:solidFill>
                  <a:srgbClr val="002060"/>
                </a:solidFill>
              </a:rPr>
              <a:t>к </a:t>
            </a:r>
            <a:r>
              <a:rPr lang="ru-RU" sz="2400" b="1" dirty="0" smtClean="0">
                <a:solidFill>
                  <a:srgbClr val="002060"/>
                </a:solidFill>
              </a:rPr>
              <a:t>прохождению РИКУ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Необходимо изучить: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  <a:hlinkClick r:id="rId2"/>
            </a:endParaRPr>
          </a:p>
          <a:p>
            <a:pPr lvl="0" algn="l">
              <a:spcBef>
                <a:spcPts val="1000"/>
              </a:spcBef>
            </a:pPr>
            <a:r>
              <a:rPr lang="ru-RU" altLang="ru-RU" sz="1800" dirty="0" smtClean="0">
                <a:solidFill>
                  <a:prstClr val="black"/>
                </a:solidFill>
                <a:cs typeface="Calibri Light" panose="020F0302020204030204" pitchFamily="34" charset="0"/>
              </a:rPr>
              <a:t>1</a:t>
            </a:r>
            <a:r>
              <a:rPr lang="ru-RU" altLang="ru-RU" sz="1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Регламент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порядка и формы диагностики профессиональных дефицитов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педагогов</a:t>
            </a:r>
            <a:b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</a:b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2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. Памятка участника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РИКУ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/>
            </a:r>
            <a:b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</a:b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3. Спецификация по предмету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/специальности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/>
            </a:r>
            <a:b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</a:b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4.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Демонстрационная версия РИКУ</a:t>
            </a:r>
          </a:p>
          <a:p>
            <a:pPr marL="285750" lvl="0" indent="-28575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За 1 день до РИКУ необходимо проверить наличие заявки в личном кабинете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педагога</a:t>
            </a:r>
          </a:p>
          <a:p>
            <a:pPr marL="285750" lvl="0" indent="-285750" algn="l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В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случае ее отсутствия – снова подать заявку за день до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приезда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r>
              <a:rPr lang="ru-RU" altLang="ru-RU" sz="1800" b="1" u="sng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Выбор пункта проведения</a:t>
            </a:r>
          </a:p>
          <a:p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Можно выбирать пункты:  ЦНППМ в Москве, Дмитрове, Истре, Ивантеевке, Коломне, 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Орехово-Зуеве, Подольске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r>
              <a:rPr lang="ru-RU" altLang="ru-RU" sz="3600" b="1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!!!</a:t>
            </a:r>
            <a:r>
              <a:rPr lang="ru-RU" altLang="ru-RU" sz="1800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Пункты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с названиями школ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создаются по коллективным заявкам и предназначены для педагогов этих школ.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Педагоги других образовательных организаций  НЕ МОГУТ при подаче заявки выбирать этот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cs typeface="Calibri Light" panose="020F0302020204030204" pitchFamily="34" charset="0"/>
              </a:rPr>
              <a:t>пункт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lvl="0" algn="l">
              <a:spcBef>
                <a:spcPts val="1000"/>
              </a:spcBef>
            </a:pPr>
            <a:endParaRPr lang="ru-RU" altLang="ru-RU" sz="1800" dirty="0" smtClean="0">
              <a:solidFill>
                <a:schemeClr val="tx2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pPr marL="342900" lvl="0" indent="-342900" algn="l">
              <a:spcBef>
                <a:spcPts val="1000"/>
              </a:spcBef>
              <a:buAutoNum type="arabicPeriod"/>
            </a:pPr>
            <a:endParaRPr lang="ru-RU" altLang="ru-RU" sz="1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4" y="1882316"/>
            <a:ext cx="222708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>
              <a:spcBef>
                <a:spcPts val="1000"/>
              </a:spcBef>
              <a:buAutoNum type="arabicPeriod"/>
            </a:pPr>
            <a:endParaRPr lang="ru-RU" altLang="ru-RU" sz="1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endParaRPr lang="ru-RU" sz="1800" dirty="0" smtClean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4536504" cy="3456384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smtClean="0"/>
              <a:t>Приказ КУРО 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/>
              <a:t>от 24.12.2024 №1423-04</a:t>
            </a:r>
          </a:p>
          <a:p>
            <a:pPr algn="r">
              <a:spcBef>
                <a:spcPts val="0"/>
              </a:spcBef>
            </a:pPr>
            <a:r>
              <a:rPr lang="ru-RU" sz="2800" dirty="0" smtClean="0"/>
              <a:t>«Об утверждении регламента проведения диагностики профессиональных компетенций педагогических работников с возможностью получения индивидуального образовательного маршрута»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4" y="1882316"/>
            <a:ext cx="222708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148064" y="1052736"/>
          <a:ext cx="3159819" cy="435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5" imgW="5667139" imgH="8019997" progId="AcroExch.Document.DC">
                  <p:embed/>
                </p:oleObj>
              </mc:Choice>
              <mc:Fallback>
                <p:oleObj name="Acrobat Document" r:id="rId5" imgW="5667139" imgH="8019997" progId="AcroExch.Document.DC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052736"/>
                        <a:ext cx="3159819" cy="43520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2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1881940"/>
            <a:ext cx="8136904" cy="1386784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4" y="1882316"/>
            <a:ext cx="222708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36180"/>
              </p:ext>
            </p:extLst>
          </p:nvPr>
        </p:nvGraphicFramePr>
        <p:xfrm>
          <a:off x="251522" y="1268759"/>
          <a:ext cx="8640961" cy="371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089"/>
                <a:gridCol w="3677551"/>
                <a:gridCol w="2880321"/>
              </a:tblGrid>
              <a:tr h="6057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Месяц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Сроки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одачи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заявки на очное РИКУ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Сроки прохождения очного РИКУ на базах ЦНППМ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89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Февраль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16.01.2025 – 23.01.2025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03.02.2025 – 13.02.2025</a:t>
                      </a:r>
                    </a:p>
                  </a:txBody>
                  <a:tcPr marL="190500" marR="190500" marT="152400" marB="152400" anchor="ctr"/>
                </a:tc>
              </a:tr>
              <a:tr h="8413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Март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16.02.2025 – 23.02.2025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03.03.2025 – 06.03.2025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10.03.2025 – 15.03.2025</a:t>
                      </a:r>
                    </a:p>
                  </a:txBody>
                  <a:tcPr marL="190500" marR="190500" marT="152400" marB="152400" anchor="ctr"/>
                </a:tc>
              </a:tr>
              <a:tr h="8413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Апрель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16.03.2025 – 23.03.2025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01.04.2025 – 04.04.2025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07.04.2025 – 11.04.2025</a:t>
                      </a:r>
                    </a:p>
                  </a:txBody>
                  <a:tcPr marL="190500" marR="190500" marT="152400" marB="152400" anchor="ctr"/>
                </a:tc>
              </a:tr>
              <a:tr h="8413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Май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16.04.2025 – 23.04.2025</a:t>
                      </a:r>
                    </a:p>
                  </a:txBody>
                  <a:tcPr marL="190500" marR="190500" marT="152400" marB="1524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05.05.2025 – 07.05.2025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12.05.2025 – 17.05.2025</a:t>
                      </a:r>
                    </a:p>
                  </a:txBody>
                  <a:tcPr marL="190500" marR="190500" marT="152400" marB="1524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8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40899"/>
            <a:ext cx="7558608" cy="91589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ea typeface="+mn-ea"/>
                <a:cs typeface="+mn-cs"/>
              </a:rPr>
              <a:t>Подготовка к прохождению РИКУ</a:t>
            </a:r>
            <a:r>
              <a:rPr lang="ru-RU" sz="2000" dirty="0">
                <a:solidFill>
                  <a:srgbClr val="373C59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373C59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1881940"/>
            <a:ext cx="8136904" cy="1386784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373C59"/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4" y="1882316"/>
            <a:ext cx="222708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73C59"/>
                </a:solidFill>
                <a:latin typeface="Arial" panose="020B0604020202020204" pitchFamily="34" charset="0"/>
                <a:hlinkClick r:id="rId3"/>
              </a:rPr>
              <a:t>https://dit.mosreg.ru/certification/demo-test</a:t>
            </a:r>
            <a:r>
              <a:rPr lang="ru-RU" dirty="0">
                <a:solidFill>
                  <a:srgbClr val="373C59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73C59"/>
                </a:solidFill>
                <a:latin typeface="Arial" panose="020B0604020202020204" pitchFamily="34" charset="0"/>
              </a:rPr>
              <a:t>- </a:t>
            </a:r>
            <a:r>
              <a:rPr lang="ru-RU" dirty="0">
                <a:solidFill>
                  <a:srgbClr val="373C59"/>
                </a:solidFill>
                <a:latin typeface="Arial" panose="020B0604020202020204" pitchFamily="34" charset="0"/>
              </a:rPr>
              <a:t>демонстрационные версии РИКУ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1B8592-CE8C-4057-8486-61BF06A901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44825"/>
            <a:ext cx="77048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7"/>
            <a:ext cx="8568952" cy="3816425"/>
          </a:xfrm>
        </p:spPr>
        <p:txBody>
          <a:bodyPr>
            <a:normAutofit lnSpcReduction="10000"/>
          </a:bodyPr>
          <a:lstStyle/>
          <a:p>
            <a:pPr lvl="0" algn="l"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Спецификации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по предмету/специальности описаны:</a:t>
            </a:r>
          </a:p>
          <a:p>
            <a:pPr marL="228600" lv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структура теста, </a:t>
            </a:r>
          </a:p>
          <a:p>
            <a:pPr marL="228600" lv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порядок, формы и время работы с заданиями,</a:t>
            </a:r>
          </a:p>
          <a:p>
            <a:pPr marL="228600" lv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критерии успешного выполнения РИКУ участником,</a:t>
            </a:r>
          </a:p>
          <a:p>
            <a:pPr marL="228600" lv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тематика заданий,</a:t>
            </a:r>
          </a:p>
          <a:p>
            <a:pPr marL="228600" lvl="0" indent="-2286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уровни сложности заданий.</a:t>
            </a:r>
          </a:p>
          <a:p>
            <a:pPr algn="l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Общая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продолжительность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тестирования –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3,5 часа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(учителя, воспитатели),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 часа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– психологи, логопеды, организаторы, социальные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педагоги</a:t>
            </a:r>
          </a:p>
          <a:p>
            <a:pPr algn="l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ru-RU" sz="2000" b="1" dirty="0">
              <a:solidFill>
                <a:srgbClr val="373C59"/>
              </a:solidFill>
              <a:latin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771551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Подготовка к прохождению РИКУ</a:t>
            </a:r>
            <a:endParaRPr lang="ru-RU" sz="2000" dirty="0">
              <a:solidFill>
                <a:srgbClr val="373C59"/>
              </a:solidFill>
              <a:latin typeface="Arial" panose="020B0604020202020204" pitchFamily="34" charset="0"/>
              <a:hlinkClick r:id="rId3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5F23434-B57E-410F-8988-234BAF17DE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5" y="3645024"/>
            <a:ext cx="5328591" cy="18160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827371E-596C-4C05-B4C7-AE9CCB0CD4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869161"/>
            <a:ext cx="3600400" cy="147380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164288" y="5301208"/>
            <a:ext cx="100811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76414"/>
            <a:ext cx="9036496" cy="434487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Для подготовки можно использовать:</a:t>
            </a:r>
          </a:p>
          <a:p>
            <a:pPr marL="342900" lvl="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открытые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федеральные банки заданий ОГЭ, ЕГЭ, ВПР;</a:t>
            </a: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материалы сайта ЦНППМ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– Проекты - Онлайн мастерская «Школа профессионального мастерства» - Методические материалы на основе итогов РИКУ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cppm.kuro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-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mo.ru/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index.php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/component/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sppagebuilder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/?view=page&amp;id=547&amp;Itemid=0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7008" y="771551"/>
            <a:ext cx="676539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Подготовка к прохождению </a:t>
            </a:r>
            <a:r>
              <a:rPr lang="ru-RU" sz="2400" b="1" dirty="0" smtClean="0">
                <a:solidFill>
                  <a:srgbClr val="002060"/>
                </a:solidFill>
              </a:rPr>
              <a:t>РИКУ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ea typeface="+mj-ea"/>
                <a:cs typeface="+mj-cs"/>
              </a:rPr>
              <a:t>Предметный блок</a:t>
            </a:r>
            <a:endParaRPr lang="ru-RU" sz="2000" b="1" dirty="0">
              <a:solidFill>
                <a:srgbClr val="373C59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3248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76414"/>
            <a:ext cx="9036496" cy="4344874"/>
          </a:xfrm>
        </p:spPr>
        <p:txBody>
          <a:bodyPr>
            <a:normAutofit fontScale="92500" lnSpcReduction="10000"/>
          </a:bodyPr>
          <a:lstStyle/>
          <a:p>
            <a:pPr lvl="0"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Для обновления заданий по функциональной грамотности (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читательской, естественно-научной, математической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 были использованы открытые федеральные банки заданий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ФИПИ, РЭШ, Федерального методического центра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(Библиотека методиста),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Электронный банк заданий для оценки функциональной грамотности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(Министерство просвещения РФ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spcBef>
                <a:spcPts val="0"/>
              </a:spcBef>
            </a:pP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1900" dirty="0">
                <a:solidFill>
                  <a:schemeClr val="tx2">
                    <a:lumMod val="50000"/>
                  </a:schemeClr>
                </a:solidFill>
              </a:rPr>
              <a:t>Для подготовки к выполнению заданий можно использовать</a:t>
            </a: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Материалы сайта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ЦНППМ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КУРО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раздел ПРОЕКТЫ –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</a:rPr>
              <a:t>Коуч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школьных команд «Функциональная грамотность» –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PISA-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кинотеатры, Практикумы, Методическая копилка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https://cppm.kuro-mo.ru/index.php/component/sppagebuilder/?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view=page&amp;id=27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lvl="0"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раздел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СОВРЕМЕННЫЙ УЧИТЕЛЬ – «Школа современного учителя» –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   Функциональная грамотность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https</a:t>
            </a:r>
            <a:r>
              <a:rPr lang="ru-RU" sz="1800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://cppm.kuro-mo.ru/index.php/component/sppagebuilder/?view=page&amp;id=669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lvl="0" algn="l">
              <a:spcBef>
                <a:spcPts val="0"/>
              </a:spcBef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Материалы сайта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ГСГУ (г. Коломна)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, раздел «Функциональная грамотность»: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https://gukolomna.ru/media/v-tsentre-vnimaniya/pisa-reshenie-praktiko-orientirovannykh-zadach/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ru-RU" sz="17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7008" y="771551"/>
            <a:ext cx="676539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Подготовка к прохождению </a:t>
            </a:r>
            <a:r>
              <a:rPr lang="ru-RU" sz="2400" b="1" dirty="0" smtClean="0">
                <a:solidFill>
                  <a:srgbClr val="002060"/>
                </a:solidFill>
              </a:rPr>
              <a:t>РИКУ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ea typeface="+mj-ea"/>
                <a:cs typeface="+mj-cs"/>
              </a:rPr>
              <a:t>Блок функциональной грамотности</a:t>
            </a:r>
            <a:endParaRPr lang="ru-RU" sz="2000" b="1" dirty="0">
              <a:solidFill>
                <a:srgbClr val="373C59"/>
              </a:solidFill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682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12" y="682200"/>
            <a:ext cx="7792888" cy="11997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Выполнение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заданий предметного блока </a:t>
            </a: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педагогами</a:t>
            </a:r>
            <a:b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2023-2024 </a:t>
            </a: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учебном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году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118"/>
            <a:ext cx="971600" cy="8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4946538" y="-3373991"/>
            <a:ext cx="261305" cy="806716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6" y="1882316"/>
            <a:ext cx="222707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6504492-76F3-472E-A8D5-8DAB3813B8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3" y="1484785"/>
            <a:ext cx="5721587" cy="38661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D8CB185-6630-4122-AD0C-CFA53071E8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325422"/>
            <a:ext cx="345865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12968" cy="410445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Для подготовки можно использовать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материалы сайта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ЦНППМ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Раздел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СОВРЕМЕННЫЙ УЧИТЕЛЬ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Школа современного учителя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– Методические компетенции  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</a:t>
            </a: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cppm.kuro-mo.ru/index.php/component/sppagebuilder</a:t>
            </a:r>
            <a:r>
              <a:rPr lang="ru-RU" sz="1600" u="sng" dirty="0">
                <a:solidFill>
                  <a:schemeClr val="tx2">
                    <a:lumMod val="75000"/>
                  </a:schemeClr>
                </a:solidFill>
                <a:hlinkClick r:id="rId2"/>
              </a:rPr>
              <a:t>/?view=page&amp;id=668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7008" y="771551"/>
            <a:ext cx="676539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Подготовка к прохождению </a:t>
            </a:r>
            <a:r>
              <a:rPr lang="ru-RU" sz="2400" b="1" dirty="0" smtClean="0">
                <a:solidFill>
                  <a:srgbClr val="002060"/>
                </a:solidFill>
              </a:rPr>
              <a:t>РИКУ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Методический блок</a:t>
            </a:r>
          </a:p>
        </p:txBody>
      </p:sp>
    </p:spTree>
    <p:extLst>
      <p:ext uri="{BB962C8B-B14F-4D97-AF65-F5344CB8AC3E}">
        <p14:creationId xmlns:p14="http://schemas.microsoft.com/office/powerpoint/2010/main" val="42819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5"/>
            <a:ext cx="9001000" cy="4930186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Коллективные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заявки на прохождение РИКУ формируются </a:t>
            </a:r>
          </a:p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МОУ ДПО УМЦ (с декабря 2024 года):</a:t>
            </a:r>
          </a:p>
          <a:p>
            <a:endParaRPr lang="ru-RU" sz="20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ОО подаёт сведения о количестве педагогов-участников, которым необходимо пройти РИКУ в ближайшее время;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муниципалитете определяется ОО,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которая по своему техническому обеспечению может стать пунктом проведения РИКУ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16-ого числа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ММС подает заявку для обсуждения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ЦНППМ.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149" y="2337942"/>
            <a:ext cx="837692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17375E"/>
                </a:solidFill>
                <a:latin typeface="Calibri"/>
                <a:cs typeface="Calibri"/>
              </a:rPr>
              <a:t>Организация</a:t>
            </a:r>
            <a:r>
              <a:rPr sz="4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17375E"/>
                </a:solidFill>
                <a:latin typeface="Calibri"/>
                <a:cs typeface="Calibri"/>
              </a:rPr>
              <a:t>работы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>
                <a:solidFill>
                  <a:srgbClr val="17375E"/>
                </a:solidFill>
                <a:latin typeface="Calibri"/>
                <a:cs typeface="Calibri"/>
              </a:rPr>
              <a:t>регионального</a:t>
            </a:r>
            <a:r>
              <a:rPr sz="4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4000" b="1" spc="-25" dirty="0" err="1">
                <a:solidFill>
                  <a:srgbClr val="17375E"/>
                </a:solidFill>
                <a:latin typeface="Calibri"/>
                <a:cs typeface="Calibri"/>
              </a:rPr>
              <a:t>методического</a:t>
            </a:r>
            <a:r>
              <a:rPr sz="40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4000" b="1" spc="-5" dirty="0" err="1" smtClean="0">
                <a:solidFill>
                  <a:srgbClr val="17375E"/>
                </a:solidFill>
                <a:latin typeface="Calibri"/>
                <a:cs typeface="Calibri"/>
              </a:rPr>
              <a:t>актива</a:t>
            </a:r>
            <a:endParaRPr lang="ru-RU" sz="4000" b="1" spc="-5" dirty="0" smtClean="0">
              <a:solidFill>
                <a:srgbClr val="17375E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4000" b="1" spc="-5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lang="ru-RU" sz="4000" b="1" spc="-5" dirty="0" smtClean="0">
                <a:solidFill>
                  <a:srgbClr val="17375E"/>
                </a:solidFill>
                <a:latin typeface="Calibri"/>
                <a:cs typeface="Calibri"/>
              </a:rPr>
              <a:t> 2024-2025 учебном году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2255" y="0"/>
            <a:ext cx="9156700" cy="565150"/>
            <a:chOff x="-12255" y="0"/>
            <a:chExt cx="9156700" cy="565150"/>
          </a:xfrm>
        </p:grpSpPr>
        <p:sp>
          <p:nvSpPr>
            <p:cNvPr id="4" name="object 4"/>
            <p:cNvSpPr/>
            <p:nvPr/>
          </p:nvSpPr>
          <p:spPr>
            <a:xfrm>
              <a:off x="762" y="0"/>
              <a:ext cx="9143365" cy="539115"/>
            </a:xfrm>
            <a:custGeom>
              <a:avLst/>
              <a:gdLst/>
              <a:ahLst/>
              <a:cxnLst/>
              <a:rect l="l" t="t" r="r" b="b"/>
              <a:pathLst>
                <a:path w="9143365" h="539115">
                  <a:moveTo>
                    <a:pt x="0" y="538734"/>
                  </a:moveTo>
                  <a:lnTo>
                    <a:pt x="9143238" y="538734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53873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525779"/>
              <a:ext cx="9143365" cy="26034"/>
            </a:xfrm>
            <a:custGeom>
              <a:avLst/>
              <a:gdLst/>
              <a:ahLst/>
              <a:cxnLst/>
              <a:rect l="l" t="t" r="r" b="b"/>
              <a:pathLst>
                <a:path w="9143365" h="26034">
                  <a:moveTo>
                    <a:pt x="0" y="25907"/>
                  </a:moveTo>
                  <a:lnTo>
                    <a:pt x="9143238" y="25907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734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3607" y="32132"/>
            <a:ext cx="784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1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«Учебно-методический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центр»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0" y="6342888"/>
            <a:ext cx="9170035" cy="510540"/>
            <a:chOff x="-12191" y="6342888"/>
            <a:chExt cx="9170035" cy="510540"/>
          </a:xfrm>
        </p:grpSpPr>
        <p:sp>
          <p:nvSpPr>
            <p:cNvPr id="9" name="object 9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91440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00" y="274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0" y="274319"/>
                  </a:moveTo>
                  <a:lnTo>
                    <a:pt x="9144000" y="274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42888"/>
              <a:ext cx="9144000" cy="222885"/>
            </a:xfrm>
            <a:custGeom>
              <a:avLst/>
              <a:gdLst/>
              <a:ahLst/>
              <a:cxnLst/>
              <a:rect l="l" t="t" r="r" b="b"/>
              <a:pathLst>
                <a:path w="9144000" h="222884">
                  <a:moveTo>
                    <a:pt x="0" y="0"/>
                  </a:moveTo>
                  <a:lnTo>
                    <a:pt x="0" y="222503"/>
                  </a:lnTo>
                  <a:lnTo>
                    <a:pt x="9143999" y="222503"/>
                  </a:lnTo>
                  <a:lnTo>
                    <a:pt x="9143999" y="214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1459" y="274320"/>
            <a:ext cx="8892540" cy="995680"/>
            <a:chOff x="251459" y="274320"/>
            <a:chExt cx="8892540" cy="995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74320"/>
              <a:ext cx="1155192" cy="9951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06651" y="510540"/>
              <a:ext cx="7737475" cy="260985"/>
            </a:xfrm>
            <a:custGeom>
              <a:avLst/>
              <a:gdLst/>
              <a:ahLst/>
              <a:cxnLst/>
              <a:rect l="l" t="t" r="r" b="b"/>
              <a:pathLst>
                <a:path w="7737475" h="260984">
                  <a:moveTo>
                    <a:pt x="7737348" y="0"/>
                  </a:moveTo>
                  <a:lnTo>
                    <a:pt x="0" y="0"/>
                  </a:lnTo>
                  <a:lnTo>
                    <a:pt x="7737348" y="260604"/>
                  </a:lnTo>
                  <a:lnTo>
                    <a:pt x="77373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24200" y="6436320"/>
            <a:ext cx="2895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255" y="0"/>
            <a:ext cx="9156700" cy="565150"/>
            <a:chOff x="-12255" y="0"/>
            <a:chExt cx="9156700" cy="565150"/>
          </a:xfrm>
        </p:grpSpPr>
        <p:sp>
          <p:nvSpPr>
            <p:cNvPr id="4" name="object 4"/>
            <p:cNvSpPr/>
            <p:nvPr/>
          </p:nvSpPr>
          <p:spPr>
            <a:xfrm>
              <a:off x="762" y="0"/>
              <a:ext cx="9143365" cy="539115"/>
            </a:xfrm>
            <a:custGeom>
              <a:avLst/>
              <a:gdLst/>
              <a:ahLst/>
              <a:cxnLst/>
              <a:rect l="l" t="t" r="r" b="b"/>
              <a:pathLst>
                <a:path w="9143365" h="539115">
                  <a:moveTo>
                    <a:pt x="0" y="538734"/>
                  </a:moveTo>
                  <a:lnTo>
                    <a:pt x="9143238" y="538734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53873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525779"/>
              <a:ext cx="9143365" cy="26034"/>
            </a:xfrm>
            <a:custGeom>
              <a:avLst/>
              <a:gdLst/>
              <a:ahLst/>
              <a:cxnLst/>
              <a:rect l="l" t="t" r="r" b="b"/>
              <a:pathLst>
                <a:path w="9143365" h="26034">
                  <a:moveTo>
                    <a:pt x="0" y="25907"/>
                  </a:moveTo>
                  <a:lnTo>
                    <a:pt x="9143238" y="25907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734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3607" y="32132"/>
            <a:ext cx="784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1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«Учебно-методический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центр»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0" y="6342888"/>
            <a:ext cx="9170035" cy="510540"/>
            <a:chOff x="-12191" y="6342888"/>
            <a:chExt cx="9170035" cy="510540"/>
          </a:xfrm>
        </p:grpSpPr>
        <p:sp>
          <p:nvSpPr>
            <p:cNvPr id="9" name="object 9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91440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00" y="274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0" y="274319"/>
                  </a:moveTo>
                  <a:lnTo>
                    <a:pt x="9144000" y="274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42888"/>
              <a:ext cx="9144000" cy="222885"/>
            </a:xfrm>
            <a:custGeom>
              <a:avLst/>
              <a:gdLst/>
              <a:ahLst/>
              <a:cxnLst/>
              <a:rect l="l" t="t" r="r" b="b"/>
              <a:pathLst>
                <a:path w="9144000" h="222884">
                  <a:moveTo>
                    <a:pt x="0" y="0"/>
                  </a:moveTo>
                  <a:lnTo>
                    <a:pt x="0" y="222503"/>
                  </a:lnTo>
                  <a:lnTo>
                    <a:pt x="9143999" y="222503"/>
                  </a:lnTo>
                  <a:lnTo>
                    <a:pt x="9143999" y="214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1459" y="274320"/>
            <a:ext cx="8892540" cy="995680"/>
            <a:chOff x="251459" y="274320"/>
            <a:chExt cx="8892540" cy="995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74320"/>
              <a:ext cx="1155192" cy="9951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06651" y="510540"/>
              <a:ext cx="7737475" cy="260985"/>
            </a:xfrm>
            <a:custGeom>
              <a:avLst/>
              <a:gdLst/>
              <a:ahLst/>
              <a:cxnLst/>
              <a:rect l="l" t="t" r="r" b="b"/>
              <a:pathLst>
                <a:path w="7737475" h="260984">
                  <a:moveTo>
                    <a:pt x="7737348" y="0"/>
                  </a:moveTo>
                  <a:lnTo>
                    <a:pt x="0" y="0"/>
                  </a:lnTo>
                  <a:lnTo>
                    <a:pt x="7737348" y="260604"/>
                  </a:lnTo>
                  <a:lnTo>
                    <a:pt x="77373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24200" y="6436320"/>
            <a:ext cx="2895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  <p:grpSp>
        <p:nvGrpSpPr>
          <p:cNvPr id="17" name="object 10"/>
          <p:cNvGrpSpPr/>
          <p:nvPr/>
        </p:nvGrpSpPr>
        <p:grpSpPr>
          <a:xfrm>
            <a:off x="195833" y="1300733"/>
            <a:ext cx="937260" cy="678180"/>
            <a:chOff x="195833" y="1300733"/>
            <a:chExt cx="937260" cy="678180"/>
          </a:xfrm>
        </p:grpSpPr>
        <p:sp>
          <p:nvSpPr>
            <p:cNvPr id="18" name="object 11"/>
            <p:cNvSpPr/>
            <p:nvPr/>
          </p:nvSpPr>
          <p:spPr>
            <a:xfrm>
              <a:off x="195833" y="1300733"/>
              <a:ext cx="937260" cy="678180"/>
            </a:xfrm>
            <a:custGeom>
              <a:avLst/>
              <a:gdLst/>
              <a:ahLst/>
              <a:cxnLst/>
              <a:rect l="l" t="t" r="r" b="b"/>
              <a:pathLst>
                <a:path w="937260" h="678180">
                  <a:moveTo>
                    <a:pt x="367614" y="0"/>
                  </a:moveTo>
                  <a:lnTo>
                    <a:pt x="0" y="122174"/>
                  </a:lnTo>
                  <a:lnTo>
                    <a:pt x="329857" y="263143"/>
                  </a:lnTo>
                  <a:lnTo>
                    <a:pt x="217906" y="304673"/>
                  </a:lnTo>
                  <a:lnTo>
                    <a:pt x="530326" y="439165"/>
                  </a:lnTo>
                  <a:lnTo>
                    <a:pt x="434441" y="468249"/>
                  </a:lnTo>
                  <a:lnTo>
                    <a:pt x="937260" y="678179"/>
                  </a:lnTo>
                  <a:lnTo>
                    <a:pt x="640765" y="404240"/>
                  </a:lnTo>
                  <a:lnTo>
                    <a:pt x="719302" y="376936"/>
                  </a:lnTo>
                  <a:lnTo>
                    <a:pt x="479475" y="213360"/>
                  </a:lnTo>
                  <a:lnTo>
                    <a:pt x="558012" y="190880"/>
                  </a:lnTo>
                  <a:lnTo>
                    <a:pt x="3676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195833" y="1300733"/>
              <a:ext cx="937260" cy="678180"/>
            </a:xfrm>
            <a:custGeom>
              <a:avLst/>
              <a:gdLst/>
              <a:ahLst/>
              <a:cxnLst/>
              <a:rect l="l" t="t" r="r" b="b"/>
              <a:pathLst>
                <a:path w="937260" h="678180">
                  <a:moveTo>
                    <a:pt x="367614" y="0"/>
                  </a:moveTo>
                  <a:lnTo>
                    <a:pt x="558012" y="190880"/>
                  </a:lnTo>
                  <a:lnTo>
                    <a:pt x="479475" y="213360"/>
                  </a:lnTo>
                  <a:lnTo>
                    <a:pt x="719302" y="376936"/>
                  </a:lnTo>
                  <a:lnTo>
                    <a:pt x="640765" y="404240"/>
                  </a:lnTo>
                  <a:lnTo>
                    <a:pt x="937260" y="678179"/>
                  </a:lnTo>
                  <a:lnTo>
                    <a:pt x="434441" y="468249"/>
                  </a:lnTo>
                  <a:lnTo>
                    <a:pt x="530326" y="439165"/>
                  </a:lnTo>
                  <a:lnTo>
                    <a:pt x="217906" y="304673"/>
                  </a:lnTo>
                  <a:lnTo>
                    <a:pt x="329857" y="263143"/>
                  </a:lnTo>
                  <a:lnTo>
                    <a:pt x="0" y="122174"/>
                  </a:lnTo>
                  <a:lnTo>
                    <a:pt x="367614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95835" y="1720841"/>
            <a:ext cx="4592191" cy="390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>
                <a:solidFill>
                  <a:srgbClr val="17375E"/>
                </a:solidFill>
                <a:cs typeface="Calibri"/>
              </a:rPr>
              <a:t>ВАЖНО</a:t>
            </a:r>
            <a:r>
              <a:rPr lang="ru-RU" sz="3600" b="1" spc="-15" dirty="0" smtClean="0">
                <a:solidFill>
                  <a:srgbClr val="17375E"/>
                </a:solidFill>
                <a:cs typeface="Calibri"/>
              </a:rPr>
              <a:t>: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</a:rPr>
              <a:t>Приказ </a:t>
            </a:r>
            <a:endParaRPr lang="ru-RU" sz="2400" dirty="0" smtClean="0">
              <a:solidFill>
                <a:srgbClr val="4472C4">
                  <a:lumMod val="50000"/>
                </a:srgbClr>
              </a:solidFill>
            </a:endParaRPr>
          </a:p>
          <a:p>
            <a:pPr lvl="0" indent="457200" algn="ctr">
              <a:lnSpc>
                <a:spcPct val="115000"/>
              </a:lnSpc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«</a:t>
            </a:r>
            <a:r>
              <a:rPr lang="ru-RU" sz="2400" dirty="0">
                <a:solidFill>
                  <a:srgbClr val="4472C4">
                    <a:lumMod val="50000"/>
                  </a:srgbClr>
                </a:solidFill>
              </a:rPr>
              <a:t>Об утверждении списка регионального методического актива Московской области на </a:t>
            </a: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2024-2025 </a:t>
            </a:r>
            <a:r>
              <a:rPr lang="ru-RU" sz="2400" dirty="0">
                <a:solidFill>
                  <a:srgbClr val="4472C4">
                    <a:lumMod val="50000"/>
                  </a:srgbClr>
                </a:solidFill>
              </a:rPr>
              <a:t>учебный </a:t>
            </a: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год»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Приказ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КУРО от 07.10.2024 </a:t>
            </a:r>
            <a:endParaRPr lang="ru-RU" sz="24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№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1037-04</a:t>
            </a:r>
          </a:p>
          <a:p>
            <a:pPr marL="927100">
              <a:lnSpc>
                <a:spcPct val="100000"/>
              </a:lnSpc>
              <a:spcBef>
                <a:spcPts val="100"/>
              </a:spcBef>
            </a:pPr>
            <a:endParaRPr lang="ru-RU" dirty="0">
              <a:cs typeface="Calibri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B9D561D-0C2E-4502-9B88-ACA866DCF1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2" y="850914"/>
            <a:ext cx="3838621" cy="5477584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46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255" y="0"/>
            <a:ext cx="9156700" cy="565150"/>
            <a:chOff x="-12255" y="0"/>
            <a:chExt cx="9156700" cy="565150"/>
          </a:xfrm>
        </p:grpSpPr>
        <p:sp>
          <p:nvSpPr>
            <p:cNvPr id="4" name="object 4"/>
            <p:cNvSpPr/>
            <p:nvPr/>
          </p:nvSpPr>
          <p:spPr>
            <a:xfrm>
              <a:off x="762" y="0"/>
              <a:ext cx="9143365" cy="539115"/>
            </a:xfrm>
            <a:custGeom>
              <a:avLst/>
              <a:gdLst/>
              <a:ahLst/>
              <a:cxnLst/>
              <a:rect l="l" t="t" r="r" b="b"/>
              <a:pathLst>
                <a:path w="9143365" h="539115">
                  <a:moveTo>
                    <a:pt x="0" y="538734"/>
                  </a:moveTo>
                  <a:lnTo>
                    <a:pt x="9143238" y="538734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53873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525779"/>
              <a:ext cx="9143365" cy="26034"/>
            </a:xfrm>
            <a:custGeom>
              <a:avLst/>
              <a:gdLst/>
              <a:ahLst/>
              <a:cxnLst/>
              <a:rect l="l" t="t" r="r" b="b"/>
              <a:pathLst>
                <a:path w="9143365" h="26034">
                  <a:moveTo>
                    <a:pt x="0" y="25907"/>
                  </a:moveTo>
                  <a:lnTo>
                    <a:pt x="9143238" y="25907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734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3607" y="32132"/>
            <a:ext cx="784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1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«Учебно-методический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центр»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0" y="6342888"/>
            <a:ext cx="9170035" cy="510540"/>
            <a:chOff x="-12191" y="6342888"/>
            <a:chExt cx="9170035" cy="510540"/>
          </a:xfrm>
        </p:grpSpPr>
        <p:sp>
          <p:nvSpPr>
            <p:cNvPr id="9" name="object 9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91440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00" y="274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0" y="274319"/>
                  </a:moveTo>
                  <a:lnTo>
                    <a:pt x="9144000" y="274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42888"/>
              <a:ext cx="9144000" cy="222885"/>
            </a:xfrm>
            <a:custGeom>
              <a:avLst/>
              <a:gdLst/>
              <a:ahLst/>
              <a:cxnLst/>
              <a:rect l="l" t="t" r="r" b="b"/>
              <a:pathLst>
                <a:path w="9144000" h="222884">
                  <a:moveTo>
                    <a:pt x="0" y="0"/>
                  </a:moveTo>
                  <a:lnTo>
                    <a:pt x="0" y="222503"/>
                  </a:lnTo>
                  <a:lnTo>
                    <a:pt x="9143999" y="222503"/>
                  </a:lnTo>
                  <a:lnTo>
                    <a:pt x="9143999" y="214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1459" y="274320"/>
            <a:ext cx="8892540" cy="995680"/>
            <a:chOff x="251459" y="274320"/>
            <a:chExt cx="8892540" cy="995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74320"/>
              <a:ext cx="1155192" cy="9951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06651" y="510540"/>
              <a:ext cx="7737475" cy="260985"/>
            </a:xfrm>
            <a:custGeom>
              <a:avLst/>
              <a:gdLst/>
              <a:ahLst/>
              <a:cxnLst/>
              <a:rect l="l" t="t" r="r" b="b"/>
              <a:pathLst>
                <a:path w="7737475" h="260984">
                  <a:moveTo>
                    <a:pt x="7737348" y="0"/>
                  </a:moveTo>
                  <a:lnTo>
                    <a:pt x="0" y="0"/>
                  </a:lnTo>
                  <a:lnTo>
                    <a:pt x="7737348" y="260604"/>
                  </a:lnTo>
                  <a:lnTo>
                    <a:pt x="77373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24200" y="6436320"/>
            <a:ext cx="2895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77621"/>
            <a:ext cx="3613352" cy="5184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7" name="object 10"/>
          <p:cNvGrpSpPr/>
          <p:nvPr/>
        </p:nvGrpSpPr>
        <p:grpSpPr>
          <a:xfrm>
            <a:off x="195833" y="1300733"/>
            <a:ext cx="937260" cy="678180"/>
            <a:chOff x="195833" y="1300733"/>
            <a:chExt cx="937260" cy="678180"/>
          </a:xfrm>
        </p:grpSpPr>
        <p:sp>
          <p:nvSpPr>
            <p:cNvPr id="18" name="object 11"/>
            <p:cNvSpPr/>
            <p:nvPr/>
          </p:nvSpPr>
          <p:spPr>
            <a:xfrm>
              <a:off x="195833" y="1300733"/>
              <a:ext cx="937260" cy="678180"/>
            </a:xfrm>
            <a:custGeom>
              <a:avLst/>
              <a:gdLst/>
              <a:ahLst/>
              <a:cxnLst/>
              <a:rect l="l" t="t" r="r" b="b"/>
              <a:pathLst>
                <a:path w="937260" h="678180">
                  <a:moveTo>
                    <a:pt x="367614" y="0"/>
                  </a:moveTo>
                  <a:lnTo>
                    <a:pt x="0" y="122174"/>
                  </a:lnTo>
                  <a:lnTo>
                    <a:pt x="329857" y="263143"/>
                  </a:lnTo>
                  <a:lnTo>
                    <a:pt x="217906" y="304673"/>
                  </a:lnTo>
                  <a:lnTo>
                    <a:pt x="530326" y="439165"/>
                  </a:lnTo>
                  <a:lnTo>
                    <a:pt x="434441" y="468249"/>
                  </a:lnTo>
                  <a:lnTo>
                    <a:pt x="937260" y="678179"/>
                  </a:lnTo>
                  <a:lnTo>
                    <a:pt x="640765" y="404240"/>
                  </a:lnTo>
                  <a:lnTo>
                    <a:pt x="719302" y="376936"/>
                  </a:lnTo>
                  <a:lnTo>
                    <a:pt x="479475" y="213360"/>
                  </a:lnTo>
                  <a:lnTo>
                    <a:pt x="558012" y="190880"/>
                  </a:lnTo>
                  <a:lnTo>
                    <a:pt x="3676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195833" y="1300733"/>
              <a:ext cx="937260" cy="678180"/>
            </a:xfrm>
            <a:custGeom>
              <a:avLst/>
              <a:gdLst/>
              <a:ahLst/>
              <a:cxnLst/>
              <a:rect l="l" t="t" r="r" b="b"/>
              <a:pathLst>
                <a:path w="937260" h="678180">
                  <a:moveTo>
                    <a:pt x="367614" y="0"/>
                  </a:moveTo>
                  <a:lnTo>
                    <a:pt x="558012" y="190880"/>
                  </a:lnTo>
                  <a:lnTo>
                    <a:pt x="479475" y="213360"/>
                  </a:lnTo>
                  <a:lnTo>
                    <a:pt x="719302" y="376936"/>
                  </a:lnTo>
                  <a:lnTo>
                    <a:pt x="640765" y="404240"/>
                  </a:lnTo>
                  <a:lnTo>
                    <a:pt x="937260" y="678179"/>
                  </a:lnTo>
                  <a:lnTo>
                    <a:pt x="434441" y="468249"/>
                  </a:lnTo>
                  <a:lnTo>
                    <a:pt x="530326" y="439165"/>
                  </a:lnTo>
                  <a:lnTo>
                    <a:pt x="217906" y="304673"/>
                  </a:lnTo>
                  <a:lnTo>
                    <a:pt x="329857" y="263143"/>
                  </a:lnTo>
                  <a:lnTo>
                    <a:pt x="0" y="122174"/>
                  </a:lnTo>
                  <a:lnTo>
                    <a:pt x="367614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95835" y="1720841"/>
            <a:ext cx="45921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>
                <a:solidFill>
                  <a:srgbClr val="17375E"/>
                </a:solidFill>
                <a:cs typeface="Calibri"/>
              </a:rPr>
              <a:t>ВАЖНО:</a:t>
            </a:r>
            <a:endParaRPr lang="ru-RU" sz="3600" dirty="0">
              <a:cs typeface="Calibri"/>
            </a:endParaRPr>
          </a:p>
          <a:p>
            <a:pPr lvl="0"/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Положение о региональном методическом активе Центра непрерывного повышения профессионального мастерства педагогических работников и управленческих кадров Московской области, порядок закрепления региональных методистов за педагогическими работниками Московской области </a:t>
            </a:r>
          </a:p>
          <a:p>
            <a:pPr lvl="0"/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(Приказ АСОУ от 18.09.2023 г. №1068-04)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6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607" y="32132"/>
            <a:ext cx="784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1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«Учебно-методический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центр»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2190" y="6342888"/>
            <a:ext cx="9170035" cy="510540"/>
            <a:chOff x="-12191" y="6342888"/>
            <a:chExt cx="9170035" cy="510540"/>
          </a:xfrm>
        </p:grpSpPr>
        <p:sp>
          <p:nvSpPr>
            <p:cNvPr id="4" name="object 4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91440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00" y="274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0" y="274319"/>
                  </a:moveTo>
                  <a:lnTo>
                    <a:pt x="9144000" y="274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42888"/>
              <a:ext cx="9144000" cy="222885"/>
            </a:xfrm>
            <a:custGeom>
              <a:avLst/>
              <a:gdLst/>
              <a:ahLst/>
              <a:cxnLst/>
              <a:rect l="l" t="t" r="r" b="b"/>
              <a:pathLst>
                <a:path w="9144000" h="222884">
                  <a:moveTo>
                    <a:pt x="0" y="0"/>
                  </a:moveTo>
                  <a:lnTo>
                    <a:pt x="0" y="222503"/>
                  </a:lnTo>
                  <a:lnTo>
                    <a:pt x="9143999" y="222503"/>
                  </a:lnTo>
                  <a:lnTo>
                    <a:pt x="9143999" y="214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3"/>
            <a:ext cx="1155192" cy="9366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5675" y="1412190"/>
            <a:ext cx="8434799" cy="29931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cs typeface="Times New Roman"/>
              </a:rPr>
              <a:t> </a:t>
            </a:r>
            <a:endParaRPr lang="ru-RU" sz="2400" spc="-65" dirty="0" smtClean="0">
              <a:solidFill>
                <a:srgbClr val="17375E"/>
              </a:solidFill>
              <a:uFill>
                <a:solidFill>
                  <a:srgbClr val="17375E"/>
                </a:solidFill>
              </a:uFill>
              <a:latin typeface="Times New Roman"/>
              <a:cs typeface="Times New Roman"/>
            </a:endParaRPr>
          </a:p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2800" b="1" u="sng" spc="-10" dirty="0" err="1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Цель</a:t>
            </a:r>
            <a:r>
              <a:rPr sz="2800" b="1" u="sng" spc="-1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деятельности</a:t>
            </a:r>
            <a:r>
              <a:rPr sz="2800"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5" dirty="0" err="1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регионального</a:t>
            </a:r>
            <a:r>
              <a:rPr sz="2800"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endParaRPr lang="ru-RU" sz="2800" b="1" u="sng" dirty="0" smtClean="0">
              <a:solidFill>
                <a:srgbClr val="17375E"/>
              </a:solidFill>
              <a:uFill>
                <a:solidFill>
                  <a:srgbClr val="17375E"/>
                </a:solidFill>
              </a:uFill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2800" b="1" u="sng" spc="-15" dirty="0" err="1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методического</a:t>
            </a:r>
            <a:r>
              <a:rPr sz="2800" b="1" u="sng" spc="-1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5" dirty="0" err="1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актива</a:t>
            </a:r>
            <a:r>
              <a:rPr lang="ru-RU" sz="2800" b="1" u="sng" spc="-5" dirty="0" smtClean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:</a:t>
            </a:r>
            <a:endParaRPr sz="2800" u="sng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2800" b="1" spc="-10" dirty="0">
                <a:solidFill>
                  <a:srgbClr val="244060"/>
                </a:solidFill>
                <a:latin typeface="Calibri"/>
                <a:cs typeface="Calibri"/>
              </a:rPr>
              <a:t>содействовать </a:t>
            </a:r>
            <a:r>
              <a:rPr sz="2800" b="1" dirty="0">
                <a:solidFill>
                  <a:srgbClr val="244060"/>
                </a:solidFill>
                <a:latin typeface="Calibri"/>
                <a:cs typeface="Calibri"/>
              </a:rPr>
              <a:t>непрерывному </a:t>
            </a:r>
            <a:r>
              <a:rPr sz="2800" b="1" spc="-5" dirty="0">
                <a:solidFill>
                  <a:srgbClr val="244060"/>
                </a:solidFill>
                <a:latin typeface="Calibri"/>
                <a:cs typeface="Calibri"/>
              </a:rPr>
              <a:t>профессиональному </a:t>
            </a:r>
            <a:r>
              <a:rPr sz="2800" b="1" dirty="0">
                <a:solidFill>
                  <a:srgbClr val="244060"/>
                </a:solidFill>
                <a:latin typeface="Calibri"/>
                <a:cs typeface="Calibri"/>
              </a:rPr>
              <a:t>развитию </a:t>
            </a:r>
            <a:r>
              <a:rPr sz="2800" b="1" spc="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44060"/>
                </a:solidFill>
                <a:latin typeface="Calibri"/>
                <a:cs typeface="Calibri"/>
              </a:rPr>
              <a:t>педагогических</a:t>
            </a:r>
            <a:r>
              <a:rPr sz="2800" b="1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4060"/>
                </a:solidFill>
                <a:latin typeface="Calibri"/>
                <a:cs typeface="Calibri"/>
              </a:rPr>
              <a:t>работников,</a:t>
            </a:r>
            <a:r>
              <a:rPr sz="2800" b="1" spc="-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sz="2800" b="1" spc="-10" dirty="0">
                <a:solidFill>
                  <a:srgbClr val="244060"/>
                </a:solidFill>
                <a:latin typeface="Calibri"/>
                <a:cs typeface="Calibri"/>
              </a:rPr>
              <a:t> том</a:t>
            </a:r>
            <a:r>
              <a:rPr sz="2800" b="1" spc="1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4060"/>
                </a:solidFill>
                <a:latin typeface="Calibri"/>
                <a:cs typeface="Calibri"/>
              </a:rPr>
              <a:t>числе оказание</a:t>
            </a:r>
            <a:r>
              <a:rPr sz="2800" b="1" spc="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44060"/>
                </a:solidFill>
                <a:latin typeface="Calibri"/>
                <a:cs typeface="Calibri"/>
              </a:rPr>
              <a:t>им</a:t>
            </a:r>
            <a:r>
              <a:rPr sz="2800" b="1" spc="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244060"/>
                </a:solidFill>
                <a:latin typeface="Calibri"/>
                <a:cs typeface="Calibri"/>
              </a:rPr>
              <a:t>адресной </a:t>
            </a:r>
            <a:r>
              <a:rPr sz="2800" b="1" spc="-52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44060"/>
                </a:solidFill>
                <a:latin typeface="Calibri"/>
                <a:cs typeface="Calibri"/>
              </a:rPr>
              <a:t>методической</a:t>
            </a:r>
            <a:r>
              <a:rPr sz="2800" b="1" spc="-2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244060"/>
                </a:solidFill>
                <a:latin typeface="Calibri"/>
                <a:cs typeface="Calibri"/>
              </a:rPr>
              <a:t>поддержки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3124200" y="6436320"/>
            <a:ext cx="2895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21" name="object 14"/>
          <p:cNvSpPr/>
          <p:nvPr/>
        </p:nvSpPr>
        <p:spPr>
          <a:xfrm>
            <a:off x="1406653" y="510540"/>
            <a:ext cx="7737475" cy="260986"/>
          </a:xfrm>
          <a:custGeom>
            <a:avLst/>
            <a:gdLst/>
            <a:ahLst/>
            <a:cxnLst/>
            <a:rect l="l" t="t" r="r" b="b"/>
            <a:pathLst>
              <a:path w="7737475" h="260984">
                <a:moveTo>
                  <a:pt x="7737348" y="0"/>
                </a:moveTo>
                <a:lnTo>
                  <a:pt x="0" y="0"/>
                </a:lnTo>
                <a:lnTo>
                  <a:pt x="7737348" y="260604"/>
                </a:lnTo>
                <a:lnTo>
                  <a:pt x="77373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607" y="32132"/>
            <a:ext cx="784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1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«Учебно-методический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центр»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2190" y="6342888"/>
            <a:ext cx="9170035" cy="510540"/>
            <a:chOff x="-12191" y="6342888"/>
            <a:chExt cx="9170035" cy="510540"/>
          </a:xfrm>
        </p:grpSpPr>
        <p:sp>
          <p:nvSpPr>
            <p:cNvPr id="4" name="object 4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91440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00" y="274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0" y="274319"/>
                  </a:moveTo>
                  <a:lnTo>
                    <a:pt x="9144000" y="274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42888"/>
              <a:ext cx="9144000" cy="222885"/>
            </a:xfrm>
            <a:custGeom>
              <a:avLst/>
              <a:gdLst/>
              <a:ahLst/>
              <a:cxnLst/>
              <a:rect l="l" t="t" r="r" b="b"/>
              <a:pathLst>
                <a:path w="9144000" h="222884">
                  <a:moveTo>
                    <a:pt x="0" y="0"/>
                  </a:moveTo>
                  <a:lnTo>
                    <a:pt x="0" y="222503"/>
                  </a:lnTo>
                  <a:lnTo>
                    <a:pt x="9143999" y="222503"/>
                  </a:lnTo>
                  <a:lnTo>
                    <a:pt x="9143999" y="214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3"/>
            <a:ext cx="1155192" cy="99517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66053" y="1488949"/>
            <a:ext cx="52069" cy="29209"/>
          </a:xfrm>
          <a:custGeom>
            <a:avLst/>
            <a:gdLst/>
            <a:ahLst/>
            <a:cxnLst/>
            <a:rect l="l" t="t" r="r" b="b"/>
            <a:pathLst>
              <a:path w="52070" h="29209">
                <a:moveTo>
                  <a:pt x="51815" y="0"/>
                </a:moveTo>
                <a:lnTo>
                  <a:pt x="0" y="0"/>
                </a:lnTo>
                <a:lnTo>
                  <a:pt x="0" y="28955"/>
                </a:lnTo>
                <a:lnTo>
                  <a:pt x="51815" y="28955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562" y="980727"/>
            <a:ext cx="8022457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400" b="1" u="heavy" dirty="0" smtClean="0">
              <a:solidFill>
                <a:srgbClr val="244060"/>
              </a:solidFill>
              <a:uFill>
                <a:solidFill>
                  <a:srgbClr val="24406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u="heavy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З</a:t>
            </a:r>
            <a:r>
              <a:rPr sz="2400" b="1" u="heavy" dirty="0" err="1" smtClean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адачи</a:t>
            </a:r>
            <a:r>
              <a:rPr sz="2400" b="1" u="heavy" spc="15" dirty="0" smtClean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деятельности</a:t>
            </a:r>
            <a:r>
              <a:rPr sz="2400" b="1" u="heavy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регионального</a:t>
            </a:r>
            <a:r>
              <a:rPr sz="2400" b="1" u="heavy" spc="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 err="1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методического</a:t>
            </a:r>
            <a:r>
              <a:rPr sz="2400" b="1" u="heavy" spc="-1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 err="1" smtClean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Calibri"/>
                <a:cs typeface="Calibri"/>
              </a:rPr>
              <a:t>актива</a:t>
            </a:r>
            <a:endParaRPr lang="ru-RU" sz="2400" b="1" u="heavy" dirty="0" smtClean="0">
              <a:solidFill>
                <a:srgbClr val="244060"/>
              </a:solidFill>
              <a:uFill>
                <a:solidFill>
                  <a:srgbClr val="244060"/>
                </a:solidFill>
              </a:u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124200" y="6436320"/>
            <a:ext cx="2895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58672" y="1873123"/>
            <a:ext cx="69005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01875" algn="l"/>
                <a:tab pos="3687445" algn="l"/>
                <a:tab pos="4021454" algn="l"/>
                <a:tab pos="520890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профессиональных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дефицитов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запросов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2" y="1873124"/>
            <a:ext cx="862647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27850" indent="-34353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выявление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тни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  <a:tab pos="1710055" algn="l"/>
                <a:tab pos="1981835" algn="l"/>
                <a:tab pos="3390265" algn="l"/>
                <a:tab pos="5375275" algn="l"/>
                <a:tab pos="740219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разработка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реализация	индивидуальных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образовательных	маршрутов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200" y="2787776"/>
            <a:ext cx="862965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(ИОМ)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непрерывного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профессионального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педагогических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работников;</a:t>
            </a:r>
            <a:endParaRPr sz="200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buFont typeface="Wingdings"/>
              <a:buChar char=""/>
              <a:tabLst>
                <a:tab pos="3562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реализация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программы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повышения квалификации на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завершающих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этапах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(в части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представления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собственного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педагогического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опыта, практической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части);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256" y="4312159"/>
            <a:ext cx="64389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  <a:tab pos="356235" algn="l"/>
                <a:tab pos="2056764" algn="l"/>
                <a:tab pos="3128010" algn="l"/>
                <a:tab pos="5060950" algn="l"/>
              </a:tabLst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методическая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помощь	педагогическим	работникам,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462" y="4312159"/>
            <a:ext cx="82188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63005">
              <a:lnSpc>
                <a:spcPct val="100000"/>
              </a:lnSpc>
              <a:spcBef>
                <a:spcPts val="100"/>
              </a:spcBef>
              <a:tabLst>
                <a:tab pos="1903730" algn="l"/>
                <a:tab pos="3513454" algn="l"/>
                <a:tab pos="3795395" algn="l"/>
                <a:tab pos="4744085" algn="l"/>
                <a:tab pos="5012055" algn="l"/>
                <a:tab pos="611378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щ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ест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ю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щ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им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педагогическую	деятельность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	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школах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	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низкими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образовательными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256" y="4921759"/>
            <a:ext cx="77876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результатами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обучающихся;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консультативная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помощь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поддержка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педагогическим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работникам.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20" name="object 14"/>
          <p:cNvSpPr/>
          <p:nvPr/>
        </p:nvSpPr>
        <p:spPr>
          <a:xfrm>
            <a:off x="1331641" y="548681"/>
            <a:ext cx="7812486" cy="222845"/>
          </a:xfrm>
          <a:custGeom>
            <a:avLst/>
            <a:gdLst/>
            <a:ahLst/>
            <a:cxnLst/>
            <a:rect l="l" t="t" r="r" b="b"/>
            <a:pathLst>
              <a:path w="7737475" h="260984">
                <a:moveTo>
                  <a:pt x="7737348" y="0"/>
                </a:moveTo>
                <a:lnTo>
                  <a:pt x="0" y="0"/>
                </a:lnTo>
                <a:lnTo>
                  <a:pt x="7737348" y="260604"/>
                </a:lnTo>
                <a:lnTo>
                  <a:pt x="77373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255" y="0"/>
            <a:ext cx="9156700" cy="565150"/>
            <a:chOff x="-12255" y="0"/>
            <a:chExt cx="9156700" cy="565150"/>
          </a:xfrm>
        </p:grpSpPr>
        <p:sp>
          <p:nvSpPr>
            <p:cNvPr id="4" name="object 4"/>
            <p:cNvSpPr/>
            <p:nvPr/>
          </p:nvSpPr>
          <p:spPr>
            <a:xfrm>
              <a:off x="762" y="0"/>
              <a:ext cx="9143365" cy="539115"/>
            </a:xfrm>
            <a:custGeom>
              <a:avLst/>
              <a:gdLst/>
              <a:ahLst/>
              <a:cxnLst/>
              <a:rect l="l" t="t" r="r" b="b"/>
              <a:pathLst>
                <a:path w="9143365" h="539115">
                  <a:moveTo>
                    <a:pt x="0" y="538734"/>
                  </a:moveTo>
                  <a:lnTo>
                    <a:pt x="9143238" y="538734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53873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525779"/>
              <a:ext cx="9143365" cy="26034"/>
            </a:xfrm>
            <a:custGeom>
              <a:avLst/>
              <a:gdLst/>
              <a:ahLst/>
              <a:cxnLst/>
              <a:rect l="l" t="t" r="r" b="b"/>
              <a:pathLst>
                <a:path w="9143365" h="26034">
                  <a:moveTo>
                    <a:pt x="0" y="25907"/>
                  </a:moveTo>
                  <a:lnTo>
                    <a:pt x="9143238" y="25907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734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3607" y="32132"/>
            <a:ext cx="784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1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«Учебно-методический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центр»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0" y="6342888"/>
            <a:ext cx="9170035" cy="510540"/>
            <a:chOff x="-12191" y="6342888"/>
            <a:chExt cx="9170035" cy="510540"/>
          </a:xfrm>
        </p:grpSpPr>
        <p:sp>
          <p:nvSpPr>
            <p:cNvPr id="9" name="object 9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91440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00" y="274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0" y="274319"/>
                  </a:moveTo>
                  <a:lnTo>
                    <a:pt x="9144000" y="274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42888"/>
              <a:ext cx="9144000" cy="222885"/>
            </a:xfrm>
            <a:custGeom>
              <a:avLst/>
              <a:gdLst/>
              <a:ahLst/>
              <a:cxnLst/>
              <a:rect l="l" t="t" r="r" b="b"/>
              <a:pathLst>
                <a:path w="9144000" h="222884">
                  <a:moveTo>
                    <a:pt x="0" y="0"/>
                  </a:moveTo>
                  <a:lnTo>
                    <a:pt x="0" y="222503"/>
                  </a:lnTo>
                  <a:lnTo>
                    <a:pt x="9143999" y="222503"/>
                  </a:lnTo>
                  <a:lnTo>
                    <a:pt x="9143999" y="214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1459" y="274320"/>
            <a:ext cx="8892540" cy="995680"/>
            <a:chOff x="251459" y="274320"/>
            <a:chExt cx="8892540" cy="995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74320"/>
              <a:ext cx="1155192" cy="9951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06651" y="510540"/>
              <a:ext cx="7737475" cy="260985"/>
            </a:xfrm>
            <a:custGeom>
              <a:avLst/>
              <a:gdLst/>
              <a:ahLst/>
              <a:cxnLst/>
              <a:rect l="l" t="t" r="r" b="b"/>
              <a:pathLst>
                <a:path w="7737475" h="260984">
                  <a:moveTo>
                    <a:pt x="7737348" y="0"/>
                  </a:moveTo>
                  <a:lnTo>
                    <a:pt x="0" y="0"/>
                  </a:lnTo>
                  <a:lnTo>
                    <a:pt x="7737348" y="260604"/>
                  </a:lnTo>
                  <a:lnTo>
                    <a:pt x="77373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24200" y="6436320"/>
            <a:ext cx="2895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  <p:grpSp>
        <p:nvGrpSpPr>
          <p:cNvPr id="17" name="object 10"/>
          <p:cNvGrpSpPr/>
          <p:nvPr/>
        </p:nvGrpSpPr>
        <p:grpSpPr>
          <a:xfrm>
            <a:off x="467544" y="1484784"/>
            <a:ext cx="937260" cy="678180"/>
            <a:chOff x="195833" y="1300733"/>
            <a:chExt cx="937260" cy="678180"/>
          </a:xfrm>
        </p:grpSpPr>
        <p:sp>
          <p:nvSpPr>
            <p:cNvPr id="18" name="object 11"/>
            <p:cNvSpPr/>
            <p:nvPr/>
          </p:nvSpPr>
          <p:spPr>
            <a:xfrm>
              <a:off x="195833" y="1300733"/>
              <a:ext cx="937260" cy="678180"/>
            </a:xfrm>
            <a:custGeom>
              <a:avLst/>
              <a:gdLst/>
              <a:ahLst/>
              <a:cxnLst/>
              <a:rect l="l" t="t" r="r" b="b"/>
              <a:pathLst>
                <a:path w="937260" h="678180">
                  <a:moveTo>
                    <a:pt x="367614" y="0"/>
                  </a:moveTo>
                  <a:lnTo>
                    <a:pt x="0" y="122174"/>
                  </a:lnTo>
                  <a:lnTo>
                    <a:pt x="329857" y="263143"/>
                  </a:lnTo>
                  <a:lnTo>
                    <a:pt x="217906" y="304673"/>
                  </a:lnTo>
                  <a:lnTo>
                    <a:pt x="530326" y="439165"/>
                  </a:lnTo>
                  <a:lnTo>
                    <a:pt x="434441" y="468249"/>
                  </a:lnTo>
                  <a:lnTo>
                    <a:pt x="937260" y="678179"/>
                  </a:lnTo>
                  <a:lnTo>
                    <a:pt x="640765" y="404240"/>
                  </a:lnTo>
                  <a:lnTo>
                    <a:pt x="719302" y="376936"/>
                  </a:lnTo>
                  <a:lnTo>
                    <a:pt x="479475" y="213360"/>
                  </a:lnTo>
                  <a:lnTo>
                    <a:pt x="558012" y="190880"/>
                  </a:lnTo>
                  <a:lnTo>
                    <a:pt x="36761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/>
            <p:cNvSpPr/>
            <p:nvPr/>
          </p:nvSpPr>
          <p:spPr>
            <a:xfrm>
              <a:off x="195833" y="1300733"/>
              <a:ext cx="937260" cy="678180"/>
            </a:xfrm>
            <a:custGeom>
              <a:avLst/>
              <a:gdLst/>
              <a:ahLst/>
              <a:cxnLst/>
              <a:rect l="l" t="t" r="r" b="b"/>
              <a:pathLst>
                <a:path w="937260" h="678180">
                  <a:moveTo>
                    <a:pt x="367614" y="0"/>
                  </a:moveTo>
                  <a:lnTo>
                    <a:pt x="558012" y="190880"/>
                  </a:lnTo>
                  <a:lnTo>
                    <a:pt x="479475" y="213360"/>
                  </a:lnTo>
                  <a:lnTo>
                    <a:pt x="719302" y="376936"/>
                  </a:lnTo>
                  <a:lnTo>
                    <a:pt x="640765" y="404240"/>
                  </a:lnTo>
                  <a:lnTo>
                    <a:pt x="937260" y="678179"/>
                  </a:lnTo>
                  <a:lnTo>
                    <a:pt x="434441" y="468249"/>
                  </a:lnTo>
                  <a:lnTo>
                    <a:pt x="530326" y="439165"/>
                  </a:lnTo>
                  <a:lnTo>
                    <a:pt x="217906" y="304673"/>
                  </a:lnTo>
                  <a:lnTo>
                    <a:pt x="329857" y="263143"/>
                  </a:lnTo>
                  <a:lnTo>
                    <a:pt x="0" y="122174"/>
                  </a:lnTo>
                  <a:lnTo>
                    <a:pt x="367614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67544" y="1720841"/>
            <a:ext cx="4320480" cy="475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>
                <a:solidFill>
                  <a:srgbClr val="17375E"/>
                </a:solidFill>
                <a:cs typeface="Calibri"/>
              </a:rPr>
              <a:t>ВАЖНО</a:t>
            </a:r>
            <a:r>
              <a:rPr lang="ru-RU" sz="3600" b="1" spc="-15" dirty="0" smtClean="0">
                <a:solidFill>
                  <a:srgbClr val="17375E"/>
                </a:solidFill>
                <a:cs typeface="Calibri"/>
              </a:rPr>
              <a:t>: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dirty="0">
                <a:solidFill>
                  <a:srgbClr val="4472C4">
                    <a:lumMod val="50000"/>
                  </a:srgbClr>
                </a:solidFill>
              </a:rPr>
              <a:t>Приказ </a:t>
            </a:r>
            <a:endParaRPr lang="ru-RU" sz="2400" dirty="0" smtClean="0">
              <a:solidFill>
                <a:srgbClr val="4472C4">
                  <a:lumMod val="50000"/>
                </a:srgbClr>
              </a:solidFill>
            </a:endParaRPr>
          </a:p>
          <a:p>
            <a:pPr lvl="0" indent="457200" algn="ctr">
              <a:lnSpc>
                <a:spcPct val="115000"/>
              </a:lnSpc>
            </a:pP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«Об утверждении состава региональных методистов и педагогов, закрепленных за ними, на 2024-2025 </a:t>
            </a:r>
            <a:r>
              <a:rPr lang="ru-RU" sz="2400" dirty="0">
                <a:solidFill>
                  <a:srgbClr val="4472C4">
                    <a:lumMod val="50000"/>
                  </a:srgbClr>
                </a:solidFill>
              </a:rPr>
              <a:t>учебный </a:t>
            </a:r>
            <a:r>
              <a:rPr lang="ru-RU" sz="2400" dirty="0" smtClean="0">
                <a:solidFill>
                  <a:srgbClr val="4472C4">
                    <a:lumMod val="50000"/>
                  </a:srgbClr>
                </a:solidFill>
              </a:rPr>
              <a:t>год»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Приказ МОУ ДПО УМЦ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</a:rPr>
              <a:t>от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23.09.2024 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№164</a:t>
            </a:r>
            <a:endParaRPr lang="ru-RU" sz="2400" b="1" dirty="0">
              <a:solidFill>
                <a:srgbClr val="4472C4">
                  <a:lumMod val="50000"/>
                </a:srgbClr>
              </a:solidFill>
            </a:endParaRPr>
          </a:p>
          <a:p>
            <a:pPr marL="927100">
              <a:lnSpc>
                <a:spcPct val="100000"/>
              </a:lnSpc>
              <a:spcBef>
                <a:spcPts val="100"/>
              </a:spcBef>
            </a:pPr>
            <a:endParaRPr lang="ru-RU" dirty="0">
              <a:cs typeface="Calibri"/>
            </a:endParaRPr>
          </a:p>
        </p:txBody>
      </p:sp>
      <p:pic>
        <p:nvPicPr>
          <p:cNvPr id="3076" name="Picture 4" descr="C:\Users\Пользователь\Desktop\Adobe Scan 29 окт. 2024 г.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1269493"/>
            <a:ext cx="3612787" cy="48150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12255" y="0"/>
            <a:ext cx="9156700" cy="565150"/>
            <a:chOff x="-12255" y="0"/>
            <a:chExt cx="9156700" cy="565150"/>
          </a:xfrm>
        </p:grpSpPr>
        <p:sp>
          <p:nvSpPr>
            <p:cNvPr id="4" name="object 4"/>
            <p:cNvSpPr/>
            <p:nvPr/>
          </p:nvSpPr>
          <p:spPr>
            <a:xfrm>
              <a:off x="762" y="0"/>
              <a:ext cx="9143365" cy="539115"/>
            </a:xfrm>
            <a:custGeom>
              <a:avLst/>
              <a:gdLst/>
              <a:ahLst/>
              <a:cxnLst/>
              <a:rect l="l" t="t" r="r" b="b"/>
              <a:pathLst>
                <a:path w="9143365" h="539115">
                  <a:moveTo>
                    <a:pt x="0" y="538734"/>
                  </a:moveTo>
                  <a:lnTo>
                    <a:pt x="9143238" y="538734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538734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525779"/>
              <a:ext cx="9143365" cy="26034"/>
            </a:xfrm>
            <a:custGeom>
              <a:avLst/>
              <a:gdLst/>
              <a:ahLst/>
              <a:cxnLst/>
              <a:rect l="l" t="t" r="r" b="b"/>
              <a:pathLst>
                <a:path w="9143365" h="26034">
                  <a:moveTo>
                    <a:pt x="0" y="25907"/>
                  </a:moveTo>
                  <a:lnTo>
                    <a:pt x="9143238" y="25907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" y="0"/>
              <a:ext cx="0" cy="539115"/>
            </a:xfrm>
            <a:custGeom>
              <a:avLst/>
              <a:gdLst/>
              <a:ahLst/>
              <a:cxnLst/>
              <a:rect l="l" t="t" r="r" b="b"/>
              <a:pathLst>
                <a:path h="539115">
                  <a:moveTo>
                    <a:pt x="0" y="0"/>
                  </a:moveTo>
                  <a:lnTo>
                    <a:pt x="0" y="538734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3607" y="32132"/>
            <a:ext cx="78466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Муниципальное</a:t>
            </a:r>
            <a:r>
              <a:rPr sz="1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образовательное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учреждение</a:t>
            </a:r>
            <a:r>
              <a:rPr sz="14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4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«Учебно-методический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центр»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0" y="6342888"/>
            <a:ext cx="9170035" cy="510540"/>
            <a:chOff x="-12191" y="6342888"/>
            <a:chExt cx="9170035" cy="510540"/>
          </a:xfrm>
        </p:grpSpPr>
        <p:sp>
          <p:nvSpPr>
            <p:cNvPr id="9" name="object 9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914400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9144000" y="274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" y="6566152"/>
              <a:ext cx="9144000" cy="274320"/>
            </a:xfrm>
            <a:custGeom>
              <a:avLst/>
              <a:gdLst/>
              <a:ahLst/>
              <a:cxnLst/>
              <a:rect l="l" t="t" r="r" b="b"/>
              <a:pathLst>
                <a:path w="9144000" h="274320">
                  <a:moveTo>
                    <a:pt x="0" y="274319"/>
                  </a:moveTo>
                  <a:lnTo>
                    <a:pt x="9144000" y="274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42888"/>
              <a:ext cx="9144000" cy="222885"/>
            </a:xfrm>
            <a:custGeom>
              <a:avLst/>
              <a:gdLst/>
              <a:ahLst/>
              <a:cxnLst/>
              <a:rect l="l" t="t" r="r" b="b"/>
              <a:pathLst>
                <a:path w="9144000" h="222884">
                  <a:moveTo>
                    <a:pt x="0" y="0"/>
                  </a:moveTo>
                  <a:lnTo>
                    <a:pt x="0" y="222503"/>
                  </a:lnTo>
                  <a:lnTo>
                    <a:pt x="9143999" y="222503"/>
                  </a:lnTo>
                  <a:lnTo>
                    <a:pt x="9143999" y="214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1459" y="274320"/>
            <a:ext cx="8892540" cy="995680"/>
            <a:chOff x="251459" y="274320"/>
            <a:chExt cx="8892540" cy="9956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74320"/>
              <a:ext cx="1155192" cy="9951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06651" y="510540"/>
              <a:ext cx="7737475" cy="260985"/>
            </a:xfrm>
            <a:custGeom>
              <a:avLst/>
              <a:gdLst/>
              <a:ahLst/>
              <a:cxnLst/>
              <a:rect l="l" t="t" r="r" b="b"/>
              <a:pathLst>
                <a:path w="7737475" h="260984">
                  <a:moveTo>
                    <a:pt x="7737348" y="0"/>
                  </a:moveTo>
                  <a:lnTo>
                    <a:pt x="0" y="0"/>
                  </a:lnTo>
                  <a:lnTo>
                    <a:pt x="7737348" y="260604"/>
                  </a:lnTo>
                  <a:lnTo>
                    <a:pt x="77373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24200" y="6436320"/>
            <a:ext cx="289560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pc="-160" dirty="0"/>
              <a:t>г</a:t>
            </a:r>
            <a:r>
              <a:rPr dirty="0"/>
              <a:t>.</a:t>
            </a:r>
            <a:r>
              <a:rPr spc="-5" dirty="0"/>
              <a:t> </a:t>
            </a:r>
            <a:r>
              <a:rPr dirty="0"/>
              <a:t>о.</a:t>
            </a:r>
            <a:r>
              <a:rPr spc="-5" dirty="0"/>
              <a:t> </a:t>
            </a:r>
            <a:r>
              <a:rPr dirty="0"/>
              <a:t>Сер</a:t>
            </a:r>
            <a:r>
              <a:rPr spc="-5" dirty="0"/>
              <a:t>п</a:t>
            </a:r>
            <a:r>
              <a:rPr dirty="0"/>
              <a:t>у</a:t>
            </a:r>
            <a:r>
              <a:rPr spc="-45" dirty="0"/>
              <a:t>х</a:t>
            </a:r>
            <a:r>
              <a:rPr spc="-30" dirty="0"/>
              <a:t>о</a:t>
            </a:r>
            <a:r>
              <a:rPr dirty="0"/>
              <a:t>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3606" y="1720841"/>
            <a:ext cx="3752369" cy="208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Рабочая группа «Региональный 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методический актив </a:t>
            </a:r>
          </a:p>
          <a:p>
            <a:pPr lvl="0" indent="457200"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</a:rPr>
              <a:t>г. о. Серпухов»</a:t>
            </a:r>
          </a:p>
          <a:p>
            <a:pPr marL="927100">
              <a:lnSpc>
                <a:spcPct val="100000"/>
              </a:lnSpc>
              <a:spcBef>
                <a:spcPts val="100"/>
              </a:spcBef>
            </a:pPr>
            <a:endParaRPr lang="ru-RU" dirty="0">
              <a:cs typeface="Calibri"/>
            </a:endParaRPr>
          </a:p>
        </p:txBody>
      </p:sp>
      <p:pic>
        <p:nvPicPr>
          <p:cNvPr id="1026" name="Picture 2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340768"/>
            <a:ext cx="4104456" cy="463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12" y="908721"/>
            <a:ext cx="8155160" cy="9732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Выполнение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заданий </a:t>
            </a: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по функциональной грамотности педагогами в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2023-2024 </a:t>
            </a: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учебном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году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118"/>
            <a:ext cx="971600" cy="8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4963153" y="-3390606"/>
            <a:ext cx="261305" cy="81003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6" y="1882316"/>
            <a:ext cx="222707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AC741AF-79DC-4DD9-88FF-DA30E367F8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" y="1556792"/>
            <a:ext cx="4544393" cy="47158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96F29B9-5CAE-48B6-A0D5-386D2A4B37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3878" y="3166897"/>
            <a:ext cx="4240583" cy="31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12" y="682200"/>
            <a:ext cx="7792888" cy="11997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Выполнение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заданий </a:t>
            </a: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методического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блока </a:t>
            </a: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педагогами</a:t>
            </a:r>
            <a:b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2023-2024 </a:t>
            </a:r>
            <a:r>
              <a:rPr lang="ru-RU" sz="2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учебном </a:t>
            </a:r>
            <a:r>
              <a:rPr lang="ru-RU" sz="2200" b="1" dirty="0">
                <a:solidFill>
                  <a:srgbClr val="002060"/>
                </a:solidFill>
                <a:ea typeface="Verdana" panose="020B0604030504040204" pitchFamily="34" charset="0"/>
              </a:rPr>
              <a:t>году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" y="372161"/>
            <a:ext cx="971600" cy="8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4946538" y="-3373991"/>
            <a:ext cx="261305" cy="806716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460646" y="1882316"/>
            <a:ext cx="222707" cy="914400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820C4D7-D50F-4444-B4F8-5E66341F45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412777"/>
            <a:ext cx="5724127" cy="36724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6729BAB-EC61-4994-BFB4-644B76C775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115365"/>
            <a:ext cx="3554739" cy="32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12" y="908721"/>
            <a:ext cx="8155160" cy="9732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ользователь\Desktop\ДОКУМЕНТЫ\Документы 2024-2025\МЕРОПРИЯТИЯ\30.10.24 Семинар РИКУ\28.08. Оценка качества образования.Колпикова Д.А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2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12" y="908721"/>
            <a:ext cx="8155160" cy="9732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ользователь\Desktop\ДОКУМЕНТЫ\Документы 2024-2025\МЕРОПРИЯТИЯ\30.10.24 Семинар РИКУ\28.08. Оценка качества образования.Колпикова Д.А\Слайд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12" y="908721"/>
            <a:ext cx="8155160" cy="9732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a typeface="Verdana" panose="020B060403050404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Пользователь\Desktop\ДОКУМЕНТЫ\Документы 2024-2025\МЕРОПРИЯТИЯ\30.10.24 Семинар РИКУ\28.08. Оценка качества образования.Колпикова Д.А\Слайд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469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Результаты диагностики профессиональных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компетенций педагогических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работников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Городского округа Серпухов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2204864"/>
            <a:ext cx="8136904" cy="1063858"/>
          </a:xfrm>
        </p:spPr>
        <p:txBody>
          <a:bodyPr>
            <a:normAutofit fontScale="92500" lnSpcReduction="10000"/>
          </a:bodyPr>
          <a:lstStyle/>
          <a:p>
            <a:pPr marR="180340" indent="450215" algn="just">
              <a:spcBef>
                <a:spcPts val="0"/>
              </a:spcBef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277855"/>
              </p:ext>
            </p:extLst>
          </p:nvPr>
        </p:nvGraphicFramePr>
        <p:xfrm>
          <a:off x="611559" y="2420888"/>
          <a:ext cx="7920880" cy="324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064"/>
                <a:gridCol w="2614408"/>
                <a:gridCol w="2614408"/>
              </a:tblGrid>
              <a:tr h="18763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Количество тестируемых (чел./%)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Количество выполнивших КИМ более 60% (чел./%)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выполнивших КИМ менее 60% от количества тестируемых (чел./%)</a:t>
                      </a:r>
                    </a:p>
                  </a:txBody>
                  <a:tcPr/>
                </a:tc>
              </a:tr>
              <a:tr h="1363972">
                <a:tc>
                  <a:txBody>
                    <a:bodyPr/>
                    <a:lstStyle/>
                    <a:p>
                      <a:pPr marR="18034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393/100</a:t>
                      </a:r>
                      <a:r>
                        <a:rPr lang="ru-RU" sz="2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R="180340" indent="450215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288/73%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R="180340" indent="450215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105/27%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469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Результаты диагностики профессиональных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компетенций педагогических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работников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Городского округа Серпухов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2204864"/>
            <a:ext cx="8136904" cy="1063858"/>
          </a:xfrm>
        </p:spPr>
        <p:txBody>
          <a:bodyPr>
            <a:normAutofit fontScale="92500" lnSpcReduction="10000"/>
          </a:bodyPr>
          <a:lstStyle/>
          <a:p>
            <a:pPr marR="180340" indent="450215" algn="just">
              <a:spcBef>
                <a:spcPts val="0"/>
              </a:spcBef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0222"/>
            <a:ext cx="9144000" cy="5486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дополнительного профессионального образования  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центр»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65671"/>
            <a:ext cx="9144000" cy="2743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ocuments\2022-2023 основная работа\2022-2023\Сайт УМЦ\Логотип УМ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1"/>
            <a:ext cx="1155488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 rot="16200000">
            <a:off x="5144853" y="-3227599"/>
            <a:ext cx="261305" cy="7736994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 flipH="1" flipV="1">
            <a:off x="4622917" y="1720043"/>
            <a:ext cx="222707" cy="9468546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71601" y="2161659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aria\Desktop\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61" y="1916832"/>
            <a:ext cx="4397631" cy="4176464"/>
          </a:xfrm>
          <a:prstGeom prst="rect">
            <a:avLst/>
          </a:prstGeom>
          <a:noFill/>
        </p:spPr>
      </p:pic>
      <p:pic>
        <p:nvPicPr>
          <p:cNvPr id="8" name="Picture 4" descr="C:\Users\Пользователь\Desktop\chart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07" y="1900714"/>
            <a:ext cx="4331189" cy="41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1205</Words>
  <Application>Microsoft Office PowerPoint</Application>
  <PresentationFormat>Экран (4:3)</PresentationFormat>
  <Paragraphs>446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Acrobat Document</vt:lpstr>
      <vt:lpstr> Статистика  регионального исследования компетенций учителей (РИКУ)  в 2023-2024 учебном году</vt:lpstr>
      <vt:lpstr> Выполнение заданий предметного блока педагогами в 2023-2024 учебном году  </vt:lpstr>
      <vt:lpstr> Выполнение заданий по функциональной грамотности педагогами в 2023-2024 учебном году  </vt:lpstr>
      <vt:lpstr> Выполнение заданий методического блока педагогами в 2023-2024 учебном году  </vt:lpstr>
      <vt:lpstr>  </vt:lpstr>
      <vt:lpstr>  </vt:lpstr>
      <vt:lpstr>  </vt:lpstr>
      <vt:lpstr>Результаты диагностики профессиональных компетенций педагогических работников  Городского округа Серпухов</vt:lpstr>
      <vt:lpstr>Результаты диагностики профессиональных компетенций педагогических работников  Городского округа Серпухов</vt:lpstr>
      <vt:lpstr>ОО 2022-2023          ОО 2022-2023                               </vt:lpstr>
      <vt:lpstr> Исследование компетенций учителей (РИКУ):  структура и содержание  в 2024-2025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прохождению РИКУ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в образовании: современная теория и инновационная практика. Реализация мероприятий Года педагога и наставника в образовательных учреждениях г.о. Серпухов</dc:title>
  <dc:creator>Пользователь</dc:creator>
  <cp:lastModifiedBy>УМЦ</cp:lastModifiedBy>
  <cp:revision>198</cp:revision>
  <dcterms:created xsi:type="dcterms:W3CDTF">2023-08-21T13:25:49Z</dcterms:created>
  <dcterms:modified xsi:type="dcterms:W3CDTF">2025-01-29T12:23:00Z</dcterms:modified>
</cp:coreProperties>
</file>