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56" r:id="rId2"/>
    <p:sldId id="302" r:id="rId3"/>
    <p:sldId id="321" r:id="rId4"/>
    <p:sldId id="309" r:id="rId5"/>
    <p:sldId id="310" r:id="rId6"/>
    <p:sldId id="311" r:id="rId7"/>
    <p:sldId id="312" r:id="rId8"/>
    <p:sldId id="322" r:id="rId9"/>
    <p:sldId id="313" r:id="rId10"/>
    <p:sldId id="314" r:id="rId11"/>
    <p:sldId id="315" r:id="rId12"/>
    <p:sldId id="316" r:id="rId13"/>
    <p:sldId id="317" r:id="rId14"/>
    <p:sldId id="318" r:id="rId15"/>
    <p:sldId id="305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119" autoAdjust="0"/>
    <p:restoredTop sz="94643" autoAdjust="0"/>
  </p:normalViewPr>
  <p:slideViewPr>
    <p:cSldViewPr>
      <p:cViewPr varScale="1">
        <p:scale>
          <a:sx n="68" d="100"/>
          <a:sy n="68" d="100"/>
        </p:scale>
        <p:origin x="216" y="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2AE8DFC-B817-4357-86A3-761735B703C1}" type="datetimeFigureOut">
              <a:rPr lang="ru-RU" smtClean="0"/>
              <a:pPr/>
              <a:t>20.09.2024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28D3471-03F6-4AC8-89E4-EB345A2BA66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982951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A04003-374C-4514-970B-D318F1892167}" type="datetimeFigureOut">
              <a:rPr lang="ru-RU" smtClean="0"/>
              <a:pPr/>
              <a:t>20.09.2024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0C4717-02D3-4A11-91EF-BCD93850E06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722886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A04003-374C-4514-970B-D318F1892167}" type="datetimeFigureOut">
              <a:rPr lang="ru-RU" smtClean="0"/>
              <a:pPr/>
              <a:t>20.09.2024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0C4717-02D3-4A11-91EF-BCD93850E06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24126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A04003-374C-4514-970B-D318F1892167}" type="datetimeFigureOut">
              <a:rPr lang="ru-RU" smtClean="0"/>
              <a:pPr/>
              <a:t>20.09.2024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0C4717-02D3-4A11-91EF-BCD93850E06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336789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A04003-374C-4514-970B-D318F1892167}" type="datetimeFigureOut">
              <a:rPr lang="ru-RU" smtClean="0"/>
              <a:pPr/>
              <a:t>20.09.2024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0C4717-02D3-4A11-91EF-BCD93850E06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751568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A04003-374C-4514-970B-D318F1892167}" type="datetimeFigureOut">
              <a:rPr lang="ru-RU" smtClean="0"/>
              <a:pPr/>
              <a:t>20.09.2024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0C4717-02D3-4A11-91EF-BCD93850E06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464746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A04003-374C-4514-970B-D318F1892167}" type="datetimeFigureOut">
              <a:rPr lang="ru-RU" smtClean="0"/>
              <a:pPr/>
              <a:t>20.09.2024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0C4717-02D3-4A11-91EF-BCD93850E06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310569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A04003-374C-4514-970B-D318F1892167}" type="datetimeFigureOut">
              <a:rPr lang="ru-RU" smtClean="0"/>
              <a:pPr/>
              <a:t>20.09.2024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0C4717-02D3-4A11-91EF-BCD93850E06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096860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A04003-374C-4514-970B-D318F1892167}" type="datetimeFigureOut">
              <a:rPr lang="ru-RU" smtClean="0"/>
              <a:pPr/>
              <a:t>20.09.2024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0C4717-02D3-4A11-91EF-BCD93850E06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800203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A04003-374C-4514-970B-D318F1892167}" type="datetimeFigureOut">
              <a:rPr lang="ru-RU" smtClean="0"/>
              <a:pPr/>
              <a:t>20.09.2024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0C4717-02D3-4A11-91EF-BCD93850E06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075763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A04003-374C-4514-970B-D318F1892167}" type="datetimeFigureOut">
              <a:rPr lang="ru-RU" smtClean="0"/>
              <a:pPr/>
              <a:t>20.09.2024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0C4717-02D3-4A11-91EF-BCD93850E06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570858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A04003-374C-4514-970B-D318F1892167}" type="datetimeFigureOut">
              <a:rPr lang="ru-RU" smtClean="0"/>
              <a:pPr/>
              <a:t>20.09.2024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0C4717-02D3-4A11-91EF-BCD93850E06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422493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A04003-374C-4514-970B-D318F1892167}" type="datetimeFigureOut">
              <a:rPr lang="ru-RU" smtClean="0"/>
              <a:pPr/>
              <a:t>20.09.2024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0C4717-02D3-4A11-91EF-BCD93850E06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54600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9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s://cppm.kuro-mo.ru/index.php/diagnostika-professional-nykh-kompetentsij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edsoo.ru/normativnye-dokumenty/" TargetMode="Externa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2.emf"/><Relationship Id="rId4" Type="http://schemas.openxmlformats.org/officeDocument/2006/relationships/oleObject" Target="../embeddings/oleObject1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data-collection.fioco.ru/" TargetMode="External"/><Relationship Id="rId2" Type="http://schemas.openxmlformats.org/officeDocument/2006/relationships/hyperlink" Target="https://fioco.ru/obraztsi_i_opisaniya_vpr_2025" TargetMode="Externa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edsoo.ru/2023/08/31/metodicheskoe-posobie-geografiya-5-klass-2022-g/" TargetMode="External"/><Relationship Id="rId2" Type="http://schemas.openxmlformats.org/officeDocument/2006/relationships/hyperlink" Target="https://edsoo.ru/mr-geografiya/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hyperlink" Target="https://static.edsoo.ru/projects/case/2024/soo/geo/2/index.html" TargetMode="External"/><Relationship Id="rId3" Type="http://schemas.openxmlformats.org/officeDocument/2006/relationships/hyperlink" Target="https://vk.com/video-%20215962627_456239367" TargetMode="External"/><Relationship Id="rId7" Type="http://schemas.openxmlformats.org/officeDocument/2006/relationships/hyperlink" Target="https://static.edsoo.ru/projects/case/2024/ooo/geo/2/index.html" TargetMode="External"/><Relationship Id="rId2" Type="http://schemas.openxmlformats.org/officeDocument/2006/relationships/hyperlink" Target="https://vk.com/video-215962627_456239433" TargetMode="Externa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static.edsoo.ru/projects/case/2024/ooo/geo/1/index.html" TargetMode="External"/><Relationship Id="rId5" Type="http://schemas.openxmlformats.org/officeDocument/2006/relationships/hyperlink" Target="https://vk.com/video-215962627_456239218" TargetMode="External"/><Relationship Id="rId10" Type="http://schemas.openxmlformats.org/officeDocument/2006/relationships/image" Target="../media/image1.png"/><Relationship Id="rId4" Type="http://schemas.openxmlformats.org/officeDocument/2006/relationships/hyperlink" Target="https://vk.com/video-215962627_456239308" TargetMode="External"/><Relationship Id="rId9" Type="http://schemas.openxmlformats.org/officeDocument/2006/relationships/hyperlink" Target="https://static.edsoo.ru/projects/case/2024/soo/geo/1/index.html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988840"/>
            <a:ext cx="7772400" cy="1470025"/>
          </a:xfrm>
        </p:spPr>
        <p:txBody>
          <a:bodyPr>
            <a:noAutofit/>
          </a:bodyPr>
          <a:lstStyle/>
          <a:p>
            <a:r>
              <a:rPr lang="ru-RU" sz="3200" b="1" dirty="0" smtClean="0">
                <a:solidFill>
                  <a:schemeClr val="tx2">
                    <a:lumMod val="75000"/>
                  </a:schemeClr>
                </a:solidFill>
              </a:rPr>
              <a:t/>
            </a:r>
            <a:br>
              <a:rPr lang="ru-RU" sz="3200" b="1" dirty="0" smtClean="0">
                <a:solidFill>
                  <a:schemeClr val="tx2">
                    <a:lumMod val="75000"/>
                  </a:schemeClr>
                </a:solidFill>
              </a:rPr>
            </a:br>
            <a:r>
              <a:rPr lang="ru-RU" sz="3200" b="1" dirty="0">
                <a:solidFill>
                  <a:schemeClr val="tx2">
                    <a:lumMod val="75000"/>
                  </a:schemeClr>
                </a:solidFill>
              </a:rPr>
              <a:t>«Особенности преподавания учебного предмета </a:t>
            </a:r>
            <a:r>
              <a:rPr lang="ru-RU" sz="3200" b="1" dirty="0" smtClean="0">
                <a:solidFill>
                  <a:schemeClr val="tx2">
                    <a:lumMod val="75000"/>
                  </a:schemeClr>
                </a:solidFill>
              </a:rPr>
              <a:t>«География» </a:t>
            </a:r>
            <a:r>
              <a:rPr lang="ru-RU" sz="3200" b="1" dirty="0" smtClean="0">
                <a:solidFill>
                  <a:schemeClr val="tx2">
                    <a:lumMod val="75000"/>
                  </a:schemeClr>
                </a:solidFill>
              </a:rPr>
              <a:t/>
            </a:r>
            <a:br>
              <a:rPr lang="ru-RU" sz="3200" b="1" dirty="0" smtClean="0">
                <a:solidFill>
                  <a:schemeClr val="tx2">
                    <a:lumMod val="75000"/>
                  </a:schemeClr>
                </a:solidFill>
              </a:rPr>
            </a:br>
            <a:r>
              <a:rPr lang="ru-RU" sz="3200" b="1" dirty="0" smtClean="0">
                <a:solidFill>
                  <a:schemeClr val="tx2">
                    <a:lumMod val="75000"/>
                  </a:schemeClr>
                </a:solidFill>
              </a:rPr>
              <a:t>в </a:t>
            </a:r>
            <a:r>
              <a:rPr lang="ru-RU" sz="3200" b="1" dirty="0">
                <a:solidFill>
                  <a:schemeClr val="tx2">
                    <a:lumMod val="75000"/>
                  </a:schemeClr>
                </a:solidFill>
              </a:rPr>
              <a:t>2024-2025 учебном году»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03548" y="4489373"/>
            <a:ext cx="8136903" cy="1752600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</a:pPr>
            <a:endParaRPr lang="ru-RU" sz="2400" dirty="0" smtClean="0">
              <a:solidFill>
                <a:schemeClr val="accent1">
                  <a:lumMod val="50000"/>
                </a:schemeClr>
              </a:solidFill>
            </a:endParaRPr>
          </a:p>
          <a:p>
            <a:pPr>
              <a:spcBef>
                <a:spcPts val="0"/>
              </a:spcBef>
            </a:pPr>
            <a:r>
              <a:rPr lang="ru-RU" sz="2400" dirty="0" smtClean="0">
                <a:solidFill>
                  <a:schemeClr val="accent1">
                    <a:lumMod val="50000"/>
                  </a:schemeClr>
                </a:solidFill>
              </a:rPr>
              <a:t>Леонтьева Элина Викторовна, методист МОУ ДПО УМЦ</a:t>
            </a:r>
            <a:endParaRPr lang="ru-RU" sz="24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0" y="-10223"/>
            <a:ext cx="9144000" cy="548680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Муниципальное образовательное учреждение дополнительного профессионального образования  </a:t>
            </a:r>
          </a:p>
          <a:p>
            <a:pPr algn="ctr"/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«Учебно-методический центр»  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0" y="6565670"/>
            <a:ext cx="9144000" cy="274340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г.о</a:t>
            </a:r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Серпухов</a:t>
            </a:r>
            <a:endParaRPr lang="ru-RU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 descr="C:\Users\Пользователь\Documents\2022-2023 основная работа\2022-2023\Сайт УМЦ\Логотип УМЦ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12" y="231202"/>
            <a:ext cx="1155488" cy="9944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Равнобедренный треугольник 5"/>
          <p:cNvSpPr/>
          <p:nvPr/>
        </p:nvSpPr>
        <p:spPr>
          <a:xfrm rot="16200000">
            <a:off x="5144852" y="-3227599"/>
            <a:ext cx="261305" cy="7736994"/>
          </a:xfrm>
          <a:prstGeom prst="triangle">
            <a:avLst>
              <a:gd name="adj" fmla="val 100000"/>
            </a:avLst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Равнобедренный треугольник 8"/>
          <p:cNvSpPr/>
          <p:nvPr/>
        </p:nvSpPr>
        <p:spPr>
          <a:xfrm rot="16200000" flipH="1" flipV="1">
            <a:off x="4622915" y="1720043"/>
            <a:ext cx="222707" cy="9468546"/>
          </a:xfrm>
          <a:prstGeom prst="triangle">
            <a:avLst>
              <a:gd name="adj" fmla="val 100000"/>
            </a:avLst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36877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5536" y="1340768"/>
            <a:ext cx="8244916" cy="5002195"/>
          </a:xfrm>
        </p:spPr>
        <p:txBody>
          <a:bodyPr>
            <a:normAutofit/>
          </a:bodyPr>
          <a:lstStyle/>
          <a:p>
            <a:pPr algn="just"/>
            <a:endParaRPr lang="ru-RU" sz="2000" b="1" dirty="0">
              <a:solidFill>
                <a:srgbClr val="373C59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l"/>
            <a:endParaRPr lang="en-US" sz="2000" b="1" dirty="0" smtClean="0">
              <a:solidFill>
                <a:schemeClr val="tx2"/>
              </a:solidFill>
            </a:endParaRPr>
          </a:p>
          <a:p>
            <a:pPr marL="342900" indent="-342900" algn="just">
              <a:buFont typeface="Wingdings" panose="05000000000000000000" pitchFamily="2" charset="2"/>
              <a:buChar char="ü"/>
            </a:pPr>
            <a:endParaRPr lang="en-US" sz="2000" b="1" dirty="0">
              <a:solidFill>
                <a:schemeClr val="tx2"/>
              </a:solidFill>
            </a:endParaRPr>
          </a:p>
          <a:p>
            <a:pPr marL="342900" indent="-342900" algn="just">
              <a:buFont typeface="Wingdings" panose="05000000000000000000" pitchFamily="2" charset="2"/>
              <a:buChar char="ü"/>
            </a:pPr>
            <a:endParaRPr lang="en-US" sz="2000" b="1" dirty="0" smtClean="0">
              <a:solidFill>
                <a:schemeClr val="tx2"/>
              </a:solidFill>
            </a:endParaRPr>
          </a:p>
          <a:p>
            <a:pPr marL="342900" indent="-342900" algn="just">
              <a:buFont typeface="Wingdings" panose="05000000000000000000" pitchFamily="2" charset="2"/>
              <a:buChar char="ü"/>
            </a:pPr>
            <a:endParaRPr lang="en-US" sz="2000" b="1" dirty="0">
              <a:solidFill>
                <a:schemeClr val="tx2"/>
              </a:solidFill>
            </a:endParaRPr>
          </a:p>
          <a:p>
            <a:pPr marL="342900" indent="-342900" algn="just">
              <a:buFont typeface="Wingdings" panose="05000000000000000000" pitchFamily="2" charset="2"/>
              <a:buChar char="ü"/>
            </a:pPr>
            <a:endParaRPr lang="en-US" sz="2000" b="1" dirty="0" smtClean="0">
              <a:solidFill>
                <a:schemeClr val="tx2"/>
              </a:solidFill>
            </a:endParaRPr>
          </a:p>
          <a:p>
            <a:pPr marL="342900" indent="-342900" algn="just">
              <a:buFont typeface="Wingdings" panose="05000000000000000000" pitchFamily="2" charset="2"/>
              <a:buChar char="ü"/>
            </a:pPr>
            <a:endParaRPr lang="en-US" sz="2000" b="1" dirty="0">
              <a:solidFill>
                <a:schemeClr val="tx2"/>
              </a:solidFill>
            </a:endParaRPr>
          </a:p>
          <a:p>
            <a:pPr marL="342900" indent="-342900" algn="just">
              <a:buFont typeface="Wingdings" panose="05000000000000000000" pitchFamily="2" charset="2"/>
              <a:buChar char="ü"/>
            </a:pPr>
            <a:endParaRPr lang="ru-RU" sz="2000" b="1" dirty="0" smtClean="0">
              <a:solidFill>
                <a:schemeClr val="tx2"/>
              </a:solidFill>
            </a:endParaRPr>
          </a:p>
          <a:p>
            <a:pPr marL="342900" indent="-342900" algn="just">
              <a:buFont typeface="Wingdings" panose="05000000000000000000" pitchFamily="2" charset="2"/>
              <a:buChar char="ü"/>
            </a:pPr>
            <a:endParaRPr lang="en-US" sz="2000" b="1" dirty="0" smtClean="0">
              <a:solidFill>
                <a:schemeClr val="tx2"/>
              </a:solidFill>
            </a:endParaRPr>
          </a:p>
          <a:p>
            <a:pPr algn="just"/>
            <a:endParaRPr lang="en-US" sz="2000" b="1" dirty="0">
              <a:solidFill>
                <a:schemeClr val="tx2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0" y="-10223"/>
            <a:ext cx="9144000" cy="548680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Муниципальное образовательное учреждение дополнительного профессионального образования  </a:t>
            </a:r>
          </a:p>
          <a:p>
            <a:pPr algn="ctr"/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«Учебно-методический центр»  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0" y="6565670"/>
            <a:ext cx="9144000" cy="274340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г.о</a:t>
            </a:r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Серпухов</a:t>
            </a:r>
            <a:endParaRPr lang="ru-RU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 descr="C:\Users\Пользователь\Documents\2022-2023 основная работа\2022-2023\Сайт УМЦ\Логотип УМЦ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274340"/>
            <a:ext cx="1155488" cy="9944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Равнобедренный треугольник 5"/>
          <p:cNvSpPr/>
          <p:nvPr/>
        </p:nvSpPr>
        <p:spPr>
          <a:xfrm rot="16200000">
            <a:off x="5144852" y="-3227599"/>
            <a:ext cx="261305" cy="7736994"/>
          </a:xfrm>
          <a:prstGeom prst="triangle">
            <a:avLst>
              <a:gd name="adj" fmla="val 100000"/>
            </a:avLst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Равнобедренный треугольник 8"/>
          <p:cNvSpPr/>
          <p:nvPr/>
        </p:nvSpPr>
        <p:spPr>
          <a:xfrm rot="16200000" flipH="1" flipV="1">
            <a:off x="4622915" y="1720043"/>
            <a:ext cx="222707" cy="9468546"/>
          </a:xfrm>
          <a:prstGeom prst="triangle">
            <a:avLst>
              <a:gd name="adj" fmla="val 100000"/>
            </a:avLst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Rectangle 3"/>
          <p:cNvSpPr>
            <a:spLocks noChangeArrowheads="1"/>
          </p:cNvSpPr>
          <p:nvPr/>
        </p:nvSpPr>
        <p:spPr bwMode="auto">
          <a:xfrm>
            <a:off x="1371600" y="2117725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4508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4508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12" name="Диаграмма 1">
            <a:extLst>
              <a:ext uri="{FF2B5EF4-FFF2-40B4-BE49-F238E27FC236}">
                <a16:creationId xmlns="" xmlns:a16="http://schemas.microsoft.com/office/drawing/2014/main" id="{6ADAD41E-AB88-405F-A95B-2C0970BE868F}"/>
              </a:ext>
            </a:extLst>
          </p:cNvPr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0506" y="1484784"/>
            <a:ext cx="8718119" cy="45365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418373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5536" y="1340768"/>
            <a:ext cx="8244916" cy="5002195"/>
          </a:xfrm>
        </p:spPr>
        <p:txBody>
          <a:bodyPr>
            <a:normAutofit/>
          </a:bodyPr>
          <a:lstStyle/>
          <a:p>
            <a:pPr algn="just"/>
            <a:endParaRPr lang="ru-RU" sz="2000" b="1" dirty="0">
              <a:solidFill>
                <a:srgbClr val="373C59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l"/>
            <a:endParaRPr lang="en-US" sz="2000" b="1" dirty="0" smtClean="0">
              <a:solidFill>
                <a:schemeClr val="tx2"/>
              </a:solidFill>
            </a:endParaRPr>
          </a:p>
          <a:p>
            <a:pPr marL="342900" indent="-342900" algn="just">
              <a:buFont typeface="Wingdings" panose="05000000000000000000" pitchFamily="2" charset="2"/>
              <a:buChar char="ü"/>
            </a:pPr>
            <a:endParaRPr lang="en-US" sz="2000" b="1" dirty="0">
              <a:solidFill>
                <a:schemeClr val="tx2"/>
              </a:solidFill>
            </a:endParaRPr>
          </a:p>
          <a:p>
            <a:pPr marL="342900" indent="-342900" algn="just">
              <a:buFont typeface="Wingdings" panose="05000000000000000000" pitchFamily="2" charset="2"/>
              <a:buChar char="ü"/>
            </a:pPr>
            <a:endParaRPr lang="en-US" sz="2000" b="1" dirty="0" smtClean="0">
              <a:solidFill>
                <a:schemeClr val="tx2"/>
              </a:solidFill>
            </a:endParaRPr>
          </a:p>
          <a:p>
            <a:pPr marL="342900" indent="-342900" algn="just">
              <a:buFont typeface="Wingdings" panose="05000000000000000000" pitchFamily="2" charset="2"/>
              <a:buChar char="ü"/>
            </a:pPr>
            <a:endParaRPr lang="en-US" sz="2000" b="1" dirty="0">
              <a:solidFill>
                <a:schemeClr val="tx2"/>
              </a:solidFill>
            </a:endParaRPr>
          </a:p>
          <a:p>
            <a:pPr marL="342900" indent="-342900" algn="just">
              <a:buFont typeface="Wingdings" panose="05000000000000000000" pitchFamily="2" charset="2"/>
              <a:buChar char="ü"/>
            </a:pPr>
            <a:endParaRPr lang="en-US" sz="2000" b="1" dirty="0" smtClean="0">
              <a:solidFill>
                <a:schemeClr val="tx2"/>
              </a:solidFill>
            </a:endParaRPr>
          </a:p>
          <a:p>
            <a:pPr marL="342900" indent="-342900" algn="just">
              <a:buFont typeface="Wingdings" panose="05000000000000000000" pitchFamily="2" charset="2"/>
              <a:buChar char="ü"/>
            </a:pPr>
            <a:endParaRPr lang="en-US" sz="2000" b="1" dirty="0">
              <a:solidFill>
                <a:schemeClr val="tx2"/>
              </a:solidFill>
            </a:endParaRPr>
          </a:p>
          <a:p>
            <a:pPr marL="342900" indent="-342900" algn="just">
              <a:buFont typeface="Wingdings" panose="05000000000000000000" pitchFamily="2" charset="2"/>
              <a:buChar char="ü"/>
            </a:pPr>
            <a:endParaRPr lang="ru-RU" sz="2000" b="1" dirty="0" smtClean="0">
              <a:solidFill>
                <a:schemeClr val="tx2"/>
              </a:solidFill>
            </a:endParaRPr>
          </a:p>
          <a:p>
            <a:pPr marL="342900" indent="-342900" algn="just">
              <a:buFont typeface="Wingdings" panose="05000000000000000000" pitchFamily="2" charset="2"/>
              <a:buChar char="ü"/>
            </a:pPr>
            <a:endParaRPr lang="en-US" sz="2000" b="1" dirty="0" smtClean="0">
              <a:solidFill>
                <a:schemeClr val="tx2"/>
              </a:solidFill>
            </a:endParaRPr>
          </a:p>
          <a:p>
            <a:pPr algn="just"/>
            <a:endParaRPr lang="en-US" sz="2000" b="1" dirty="0">
              <a:solidFill>
                <a:schemeClr val="tx2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0" y="-10223"/>
            <a:ext cx="9144000" cy="548680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Муниципальное образовательное учреждение дополнительного профессионального образования  </a:t>
            </a:r>
          </a:p>
          <a:p>
            <a:pPr algn="ctr"/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«Учебно-методический центр»  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0" y="6565670"/>
            <a:ext cx="9144000" cy="274340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г.о</a:t>
            </a:r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Серпухов</a:t>
            </a:r>
            <a:endParaRPr lang="ru-RU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 descr="C:\Users\Пользователь\Documents\2022-2023 основная работа\2022-2023\Сайт УМЦ\Логотип УМЦ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274340"/>
            <a:ext cx="1155488" cy="9944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Равнобедренный треугольник 5"/>
          <p:cNvSpPr/>
          <p:nvPr/>
        </p:nvSpPr>
        <p:spPr>
          <a:xfrm rot="16200000">
            <a:off x="5144852" y="-3227599"/>
            <a:ext cx="261305" cy="7736994"/>
          </a:xfrm>
          <a:prstGeom prst="triangle">
            <a:avLst>
              <a:gd name="adj" fmla="val 100000"/>
            </a:avLst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Равнобедренный треугольник 8"/>
          <p:cNvSpPr/>
          <p:nvPr/>
        </p:nvSpPr>
        <p:spPr>
          <a:xfrm rot="16200000" flipH="1" flipV="1">
            <a:off x="4622915" y="1720043"/>
            <a:ext cx="222707" cy="9468546"/>
          </a:xfrm>
          <a:prstGeom prst="triangle">
            <a:avLst>
              <a:gd name="adj" fmla="val 100000"/>
            </a:avLst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Rectangle 3"/>
          <p:cNvSpPr>
            <a:spLocks noChangeArrowheads="1"/>
          </p:cNvSpPr>
          <p:nvPr/>
        </p:nvSpPr>
        <p:spPr bwMode="auto">
          <a:xfrm>
            <a:off x="1371600" y="2117725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4508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4508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10" name="Рисунок 9">
            <a:extLst>
              <a:ext uri="{FF2B5EF4-FFF2-40B4-BE49-F238E27FC236}">
                <a16:creationId xmlns="" xmlns:a16="http://schemas.microsoft.com/office/drawing/2014/main" id="{95B45C25-040B-45C2-ACF6-8C1FA99A4B6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5924" y="1412777"/>
            <a:ext cx="8484548" cy="45365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73612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5536" y="1340768"/>
            <a:ext cx="8244916" cy="5002195"/>
          </a:xfrm>
        </p:spPr>
        <p:txBody>
          <a:bodyPr>
            <a:normAutofit/>
          </a:bodyPr>
          <a:lstStyle/>
          <a:p>
            <a:pPr algn="just"/>
            <a:endParaRPr lang="ru-RU" sz="2000" b="1" dirty="0">
              <a:solidFill>
                <a:srgbClr val="373C59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l"/>
            <a:endParaRPr lang="en-US" sz="2000" b="1" dirty="0" smtClean="0">
              <a:solidFill>
                <a:schemeClr val="tx2"/>
              </a:solidFill>
            </a:endParaRPr>
          </a:p>
          <a:p>
            <a:pPr marL="342900" indent="-342900" algn="just">
              <a:buFont typeface="Wingdings" panose="05000000000000000000" pitchFamily="2" charset="2"/>
              <a:buChar char="ü"/>
            </a:pPr>
            <a:endParaRPr lang="en-US" sz="2000" b="1" dirty="0">
              <a:solidFill>
                <a:schemeClr val="tx2"/>
              </a:solidFill>
            </a:endParaRPr>
          </a:p>
          <a:p>
            <a:pPr marL="342900" indent="-342900" algn="just">
              <a:buFont typeface="Wingdings" panose="05000000000000000000" pitchFamily="2" charset="2"/>
              <a:buChar char="ü"/>
            </a:pPr>
            <a:endParaRPr lang="en-US" sz="2000" b="1" dirty="0" smtClean="0">
              <a:solidFill>
                <a:schemeClr val="tx2"/>
              </a:solidFill>
            </a:endParaRPr>
          </a:p>
          <a:p>
            <a:pPr marL="342900" indent="-342900" algn="just">
              <a:buFont typeface="Wingdings" panose="05000000000000000000" pitchFamily="2" charset="2"/>
              <a:buChar char="ü"/>
            </a:pPr>
            <a:endParaRPr lang="en-US" sz="2000" b="1" dirty="0">
              <a:solidFill>
                <a:schemeClr val="tx2"/>
              </a:solidFill>
            </a:endParaRPr>
          </a:p>
          <a:p>
            <a:pPr marL="342900" indent="-342900" algn="just">
              <a:buFont typeface="Wingdings" panose="05000000000000000000" pitchFamily="2" charset="2"/>
              <a:buChar char="ü"/>
            </a:pPr>
            <a:endParaRPr lang="en-US" sz="2000" b="1" dirty="0" smtClean="0">
              <a:solidFill>
                <a:schemeClr val="tx2"/>
              </a:solidFill>
            </a:endParaRPr>
          </a:p>
          <a:p>
            <a:pPr marL="342900" indent="-342900" algn="just">
              <a:buFont typeface="Wingdings" panose="05000000000000000000" pitchFamily="2" charset="2"/>
              <a:buChar char="ü"/>
            </a:pPr>
            <a:endParaRPr lang="en-US" sz="2000" b="1" dirty="0">
              <a:solidFill>
                <a:schemeClr val="tx2"/>
              </a:solidFill>
            </a:endParaRPr>
          </a:p>
          <a:p>
            <a:pPr marL="342900" indent="-342900" algn="just">
              <a:buFont typeface="Wingdings" panose="05000000000000000000" pitchFamily="2" charset="2"/>
              <a:buChar char="ü"/>
            </a:pPr>
            <a:endParaRPr lang="ru-RU" sz="2000" b="1" dirty="0" smtClean="0">
              <a:solidFill>
                <a:schemeClr val="tx2"/>
              </a:solidFill>
            </a:endParaRPr>
          </a:p>
          <a:p>
            <a:pPr marL="342900" indent="-342900" algn="just">
              <a:buFont typeface="Wingdings" panose="05000000000000000000" pitchFamily="2" charset="2"/>
              <a:buChar char="ü"/>
            </a:pPr>
            <a:endParaRPr lang="en-US" sz="2000" b="1" dirty="0" smtClean="0">
              <a:solidFill>
                <a:schemeClr val="tx2"/>
              </a:solidFill>
            </a:endParaRPr>
          </a:p>
          <a:p>
            <a:pPr algn="just"/>
            <a:endParaRPr lang="en-US" sz="2000" b="1" dirty="0">
              <a:solidFill>
                <a:schemeClr val="tx2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0" y="-10223"/>
            <a:ext cx="9144000" cy="548680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Муниципальное образовательное учреждение дополнительного профессионального образования  </a:t>
            </a:r>
          </a:p>
          <a:p>
            <a:pPr algn="ctr"/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«Учебно-методический центр»  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0" y="6565670"/>
            <a:ext cx="9144000" cy="274340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г.о</a:t>
            </a:r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Серпухов</a:t>
            </a:r>
            <a:endParaRPr lang="ru-RU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 descr="C:\Users\Пользователь\Documents\2022-2023 основная работа\2022-2023\Сайт УМЦ\Логотип УМЦ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274340"/>
            <a:ext cx="1155488" cy="9944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Равнобедренный треугольник 5"/>
          <p:cNvSpPr/>
          <p:nvPr/>
        </p:nvSpPr>
        <p:spPr>
          <a:xfrm rot="16200000">
            <a:off x="5144852" y="-3227599"/>
            <a:ext cx="261305" cy="7736994"/>
          </a:xfrm>
          <a:prstGeom prst="triangle">
            <a:avLst>
              <a:gd name="adj" fmla="val 100000"/>
            </a:avLst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Равнобедренный треугольник 8"/>
          <p:cNvSpPr/>
          <p:nvPr/>
        </p:nvSpPr>
        <p:spPr>
          <a:xfrm rot="16200000" flipH="1" flipV="1">
            <a:off x="4622915" y="1720043"/>
            <a:ext cx="222707" cy="9468546"/>
          </a:xfrm>
          <a:prstGeom prst="triangle">
            <a:avLst>
              <a:gd name="adj" fmla="val 100000"/>
            </a:avLst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Rectangle 3"/>
          <p:cNvSpPr>
            <a:spLocks noChangeArrowheads="1"/>
          </p:cNvSpPr>
          <p:nvPr/>
        </p:nvSpPr>
        <p:spPr bwMode="auto">
          <a:xfrm>
            <a:off x="1371600" y="2117725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4508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4508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11" name="Рисунок 10">
            <a:extLst>
              <a:ext uri="{FF2B5EF4-FFF2-40B4-BE49-F238E27FC236}">
                <a16:creationId xmlns="" xmlns:a16="http://schemas.microsoft.com/office/drawing/2014/main" id="{5A39FA00-B40E-4A4D-8E31-F7149DC6A35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35696" y="1797273"/>
            <a:ext cx="5904656" cy="4206119"/>
          </a:xfrm>
          <a:prstGeom prst="rect">
            <a:avLst/>
          </a:prstGeom>
        </p:spPr>
      </p:pic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1268760"/>
            <a:ext cx="8136904" cy="528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163520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5536" y="1340768"/>
            <a:ext cx="8244916" cy="5002195"/>
          </a:xfrm>
        </p:spPr>
        <p:txBody>
          <a:bodyPr>
            <a:normAutofit/>
          </a:bodyPr>
          <a:lstStyle/>
          <a:p>
            <a:pPr algn="just"/>
            <a:endParaRPr lang="ru-RU" sz="2000" b="1" dirty="0">
              <a:solidFill>
                <a:srgbClr val="373C59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l"/>
            <a:endParaRPr lang="en-US" sz="2000" b="1" dirty="0" smtClean="0">
              <a:solidFill>
                <a:schemeClr val="tx2"/>
              </a:solidFill>
            </a:endParaRPr>
          </a:p>
          <a:p>
            <a:pPr marL="342900" indent="-342900" algn="just">
              <a:buFont typeface="Wingdings" panose="05000000000000000000" pitchFamily="2" charset="2"/>
              <a:buChar char="ü"/>
            </a:pPr>
            <a:endParaRPr lang="en-US" sz="2000" b="1" dirty="0">
              <a:solidFill>
                <a:schemeClr val="tx2"/>
              </a:solidFill>
            </a:endParaRPr>
          </a:p>
          <a:p>
            <a:pPr marL="342900" indent="-342900" algn="just">
              <a:buFont typeface="Wingdings" panose="05000000000000000000" pitchFamily="2" charset="2"/>
              <a:buChar char="ü"/>
            </a:pPr>
            <a:endParaRPr lang="en-US" sz="2000" b="1" dirty="0" smtClean="0">
              <a:solidFill>
                <a:schemeClr val="tx2"/>
              </a:solidFill>
            </a:endParaRPr>
          </a:p>
          <a:p>
            <a:pPr marL="342900" indent="-342900" algn="just">
              <a:buFont typeface="Wingdings" panose="05000000000000000000" pitchFamily="2" charset="2"/>
              <a:buChar char="ü"/>
            </a:pPr>
            <a:endParaRPr lang="en-US" sz="2000" b="1" dirty="0">
              <a:solidFill>
                <a:schemeClr val="tx2"/>
              </a:solidFill>
            </a:endParaRPr>
          </a:p>
          <a:p>
            <a:pPr marL="342900" indent="-342900" algn="just">
              <a:buFont typeface="Wingdings" panose="05000000000000000000" pitchFamily="2" charset="2"/>
              <a:buChar char="ü"/>
            </a:pPr>
            <a:endParaRPr lang="en-US" sz="2000" b="1" dirty="0" smtClean="0">
              <a:solidFill>
                <a:schemeClr val="tx2"/>
              </a:solidFill>
            </a:endParaRPr>
          </a:p>
          <a:p>
            <a:pPr marL="342900" indent="-342900" algn="just">
              <a:buFont typeface="Wingdings" panose="05000000000000000000" pitchFamily="2" charset="2"/>
              <a:buChar char="ü"/>
            </a:pPr>
            <a:endParaRPr lang="en-US" sz="2000" b="1" dirty="0">
              <a:solidFill>
                <a:schemeClr val="tx2"/>
              </a:solidFill>
            </a:endParaRPr>
          </a:p>
          <a:p>
            <a:pPr marL="342900" indent="-342900" algn="just">
              <a:buFont typeface="Wingdings" panose="05000000000000000000" pitchFamily="2" charset="2"/>
              <a:buChar char="ü"/>
            </a:pPr>
            <a:endParaRPr lang="ru-RU" sz="2000" b="1" dirty="0" smtClean="0">
              <a:solidFill>
                <a:schemeClr val="tx2"/>
              </a:solidFill>
            </a:endParaRPr>
          </a:p>
          <a:p>
            <a:pPr marL="342900" indent="-342900" algn="just">
              <a:buFont typeface="Wingdings" panose="05000000000000000000" pitchFamily="2" charset="2"/>
              <a:buChar char="ü"/>
            </a:pPr>
            <a:endParaRPr lang="en-US" sz="2000" b="1" dirty="0" smtClean="0">
              <a:solidFill>
                <a:schemeClr val="tx2"/>
              </a:solidFill>
            </a:endParaRPr>
          </a:p>
          <a:p>
            <a:pPr algn="just"/>
            <a:endParaRPr lang="en-US" sz="2000" b="1" dirty="0">
              <a:solidFill>
                <a:schemeClr val="tx2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0" y="-10223"/>
            <a:ext cx="9144000" cy="548680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Муниципальное образовательное учреждение дополнительного профессионального образования  </a:t>
            </a:r>
          </a:p>
          <a:p>
            <a:pPr algn="ctr"/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«Учебно-методический центр»  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0" y="6565670"/>
            <a:ext cx="9144000" cy="274340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г.о</a:t>
            </a:r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Серпухов</a:t>
            </a:r>
            <a:endParaRPr lang="ru-RU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 descr="C:\Users\Пользователь\Documents\2022-2023 основная работа\2022-2023\Сайт УМЦ\Логотип УМЦ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274340"/>
            <a:ext cx="1155488" cy="9944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Равнобедренный треугольник 5"/>
          <p:cNvSpPr/>
          <p:nvPr/>
        </p:nvSpPr>
        <p:spPr>
          <a:xfrm rot="16200000">
            <a:off x="5144852" y="-3227599"/>
            <a:ext cx="261305" cy="7736994"/>
          </a:xfrm>
          <a:prstGeom prst="triangle">
            <a:avLst>
              <a:gd name="adj" fmla="val 100000"/>
            </a:avLst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Равнобедренный треугольник 8"/>
          <p:cNvSpPr/>
          <p:nvPr/>
        </p:nvSpPr>
        <p:spPr>
          <a:xfrm rot="16200000" flipH="1" flipV="1">
            <a:off x="4622915" y="1720043"/>
            <a:ext cx="222707" cy="9468546"/>
          </a:xfrm>
          <a:prstGeom prst="triangle">
            <a:avLst>
              <a:gd name="adj" fmla="val 100000"/>
            </a:avLst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Rectangle 3"/>
          <p:cNvSpPr>
            <a:spLocks noChangeArrowheads="1"/>
          </p:cNvSpPr>
          <p:nvPr/>
        </p:nvSpPr>
        <p:spPr bwMode="auto">
          <a:xfrm>
            <a:off x="1371600" y="2117725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4508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4508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11" name="Рисунок 10">
            <a:extLst>
              <a:ext uri="{FF2B5EF4-FFF2-40B4-BE49-F238E27FC236}">
                <a16:creationId xmlns="" xmlns:a16="http://schemas.microsoft.com/office/drawing/2014/main" id="{B8F715DB-CC2A-4E96-9900-ABD73BA1443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3528" y="1340768"/>
            <a:ext cx="8496944" cy="4680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04139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00573" y="1268760"/>
            <a:ext cx="8244916" cy="5299864"/>
          </a:xfrm>
        </p:spPr>
        <p:txBody>
          <a:bodyPr>
            <a:normAutofit/>
          </a:bodyPr>
          <a:lstStyle/>
          <a:p>
            <a:pPr algn="just"/>
            <a:endParaRPr lang="en-US" sz="2000" b="1" dirty="0" smtClean="0">
              <a:solidFill>
                <a:schemeClr val="tx2"/>
              </a:solidFill>
            </a:endParaRPr>
          </a:p>
          <a:p>
            <a:r>
              <a:rPr lang="ru-RU" sz="2400" b="1" dirty="0" smtClean="0">
                <a:solidFill>
                  <a:schemeClr val="tx2"/>
                </a:solidFill>
              </a:rPr>
              <a:t>Исследование профессиональных компетенций педагогических работников</a:t>
            </a:r>
          </a:p>
          <a:p>
            <a:endParaRPr lang="en-US" sz="2400" b="1" dirty="0">
              <a:solidFill>
                <a:schemeClr val="tx2"/>
              </a:solidFill>
            </a:endParaRPr>
          </a:p>
          <a:p>
            <a:pPr algn="just"/>
            <a:endParaRPr lang="ru-RU" sz="2000" b="1" dirty="0">
              <a:solidFill>
                <a:schemeClr val="tx2"/>
              </a:solidFill>
            </a:endParaRPr>
          </a:p>
          <a:p>
            <a:endParaRPr lang="ru-RU" sz="2000" b="1" dirty="0" smtClean="0">
              <a:solidFill>
                <a:schemeClr val="tx2"/>
              </a:solidFill>
            </a:endParaRPr>
          </a:p>
          <a:p>
            <a:r>
              <a:rPr lang="ru-RU" sz="2000" b="1" dirty="0" smtClean="0">
                <a:solidFill>
                  <a:schemeClr val="tx2"/>
                </a:solidFill>
              </a:rPr>
              <a:t>В </a:t>
            </a:r>
            <a:r>
              <a:rPr lang="ru-RU" sz="2000" b="1" dirty="0">
                <a:solidFill>
                  <a:schemeClr val="tx2"/>
                </a:solidFill>
              </a:rPr>
              <a:t>связи с обновлением контрольно-измерительных материалов РИКУ в сентябре 2024 года тестирование педагогических работников проводиться не будет. Исследование профессиональных компетенций начнётся с </a:t>
            </a:r>
            <a:r>
              <a:rPr lang="ru-RU" sz="2000" b="1" dirty="0" smtClean="0">
                <a:solidFill>
                  <a:schemeClr val="tx2"/>
                </a:solidFill>
              </a:rPr>
              <a:t>1 ноября.</a:t>
            </a:r>
            <a:endParaRPr lang="ru-RU" sz="2000" b="1" dirty="0">
              <a:solidFill>
                <a:schemeClr val="tx2"/>
              </a:solidFill>
            </a:endParaRPr>
          </a:p>
          <a:p>
            <a:endParaRPr lang="en-US" sz="2000" b="1" dirty="0">
              <a:solidFill>
                <a:schemeClr val="tx2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0" y="-10223"/>
            <a:ext cx="9144000" cy="548680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Муниципальное образовательное учреждение дополнительного профессионального образования  </a:t>
            </a:r>
          </a:p>
          <a:p>
            <a:pPr algn="ctr"/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«Учебно-методический центр»  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0" y="6565670"/>
            <a:ext cx="9144000" cy="274340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г.о</a:t>
            </a:r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Серпухов</a:t>
            </a:r>
            <a:endParaRPr lang="ru-RU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 descr="C:\Users\Пользователь\Documents\2022-2023 основная работа\2022-2023\Сайт УМЦ\Логотип УМЦ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274340"/>
            <a:ext cx="1155488" cy="9944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Равнобедренный треугольник 5"/>
          <p:cNvSpPr/>
          <p:nvPr/>
        </p:nvSpPr>
        <p:spPr>
          <a:xfrm rot="16200000">
            <a:off x="5144852" y="-3227599"/>
            <a:ext cx="261305" cy="7736994"/>
          </a:xfrm>
          <a:prstGeom prst="triangle">
            <a:avLst>
              <a:gd name="adj" fmla="val 100000"/>
            </a:avLst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Равнобедренный треугольник 8"/>
          <p:cNvSpPr/>
          <p:nvPr/>
        </p:nvSpPr>
        <p:spPr>
          <a:xfrm rot="16200000" flipH="1" flipV="1">
            <a:off x="4622915" y="1720043"/>
            <a:ext cx="222707" cy="9468546"/>
          </a:xfrm>
          <a:prstGeom prst="triangle">
            <a:avLst>
              <a:gd name="adj" fmla="val 100000"/>
            </a:avLst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Rectangle 3"/>
          <p:cNvSpPr>
            <a:spLocks noChangeArrowheads="1"/>
          </p:cNvSpPr>
          <p:nvPr/>
        </p:nvSpPr>
        <p:spPr bwMode="auto">
          <a:xfrm>
            <a:off x="1371600" y="2117725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4508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4508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395536" y="2390259"/>
            <a:ext cx="864096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dirty="0" smtClean="0">
              <a:hlinkClick r:id="rId3"/>
            </a:endParaRPr>
          </a:p>
          <a:p>
            <a:pPr algn="ctr"/>
            <a:r>
              <a:rPr lang="en-US" dirty="0" smtClean="0">
                <a:hlinkClick r:id="rId3"/>
              </a:rPr>
              <a:t>https</a:t>
            </a:r>
            <a:r>
              <a:rPr lang="en-US" dirty="0">
                <a:hlinkClick r:id="rId3"/>
              </a:rPr>
              <a:t>://</a:t>
            </a:r>
            <a:r>
              <a:rPr lang="en-US" dirty="0" smtClean="0">
                <a:hlinkClick r:id="rId3"/>
              </a:rPr>
              <a:t>cppm.kuro-mo.ru/index.php/diagnostika-professional-nykh-kompetentsij</a:t>
            </a:r>
            <a:r>
              <a:rPr lang="ru-RU" dirty="0" smtClean="0"/>
              <a:t>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298104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988840"/>
            <a:ext cx="7772400" cy="1470025"/>
          </a:xfrm>
        </p:spPr>
        <p:txBody>
          <a:bodyPr>
            <a:noAutofit/>
          </a:bodyPr>
          <a:lstStyle/>
          <a:p>
            <a:r>
              <a:rPr lang="ru-RU" sz="3200" b="1" dirty="0" smtClean="0">
                <a:solidFill>
                  <a:schemeClr val="tx2">
                    <a:lumMod val="75000"/>
                  </a:schemeClr>
                </a:solidFill>
              </a:rPr>
              <a:t/>
            </a:r>
            <a:br>
              <a:rPr lang="ru-RU" sz="3200" b="1" dirty="0" smtClean="0">
                <a:solidFill>
                  <a:schemeClr val="tx2">
                    <a:lumMod val="75000"/>
                  </a:schemeClr>
                </a:solidFill>
              </a:rPr>
            </a:br>
            <a:r>
              <a:rPr lang="ru-RU" sz="3200" b="1" dirty="0">
                <a:solidFill>
                  <a:schemeClr val="tx2">
                    <a:lumMod val="75000"/>
                  </a:schemeClr>
                </a:solidFill>
              </a:rPr>
              <a:t>«Особенности преподавания учебного предмета </a:t>
            </a:r>
            <a:r>
              <a:rPr lang="ru-RU" sz="3200" b="1" dirty="0" smtClean="0">
                <a:solidFill>
                  <a:schemeClr val="tx2">
                    <a:lumMod val="75000"/>
                  </a:schemeClr>
                </a:solidFill>
              </a:rPr>
              <a:t>«География» </a:t>
            </a:r>
            <a:r>
              <a:rPr lang="ru-RU" sz="3200" b="1" dirty="0" smtClean="0">
                <a:solidFill>
                  <a:schemeClr val="tx2">
                    <a:lumMod val="75000"/>
                  </a:schemeClr>
                </a:solidFill>
              </a:rPr>
              <a:t/>
            </a:r>
            <a:br>
              <a:rPr lang="ru-RU" sz="3200" b="1" dirty="0" smtClean="0">
                <a:solidFill>
                  <a:schemeClr val="tx2">
                    <a:lumMod val="75000"/>
                  </a:schemeClr>
                </a:solidFill>
              </a:rPr>
            </a:br>
            <a:r>
              <a:rPr lang="ru-RU" sz="3200" b="1" dirty="0" smtClean="0">
                <a:solidFill>
                  <a:schemeClr val="tx2">
                    <a:lumMod val="75000"/>
                  </a:schemeClr>
                </a:solidFill>
              </a:rPr>
              <a:t>в </a:t>
            </a:r>
            <a:r>
              <a:rPr lang="ru-RU" sz="3200" b="1" dirty="0">
                <a:solidFill>
                  <a:schemeClr val="tx2">
                    <a:lumMod val="75000"/>
                  </a:schemeClr>
                </a:solidFill>
              </a:rPr>
              <a:t>2024-2025 учебном году»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03548" y="4489373"/>
            <a:ext cx="8136903" cy="1752600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</a:pPr>
            <a:endParaRPr lang="ru-RU" sz="2400" dirty="0" smtClean="0">
              <a:solidFill>
                <a:schemeClr val="accent1">
                  <a:lumMod val="50000"/>
                </a:schemeClr>
              </a:solidFill>
            </a:endParaRPr>
          </a:p>
          <a:p>
            <a:pPr>
              <a:spcBef>
                <a:spcPts val="0"/>
              </a:spcBef>
            </a:pPr>
            <a:r>
              <a:rPr lang="ru-RU" sz="2400" dirty="0" smtClean="0">
                <a:solidFill>
                  <a:schemeClr val="accent1">
                    <a:lumMod val="50000"/>
                  </a:schemeClr>
                </a:solidFill>
              </a:rPr>
              <a:t>Леонтьева Элина Викторовна, методист МОУ ДПО УМЦ</a:t>
            </a:r>
            <a:endParaRPr lang="ru-RU" sz="24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0" y="-10223"/>
            <a:ext cx="9144000" cy="548680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Муниципальное образовательное учреждение дополнительного профессионального образования  </a:t>
            </a:r>
          </a:p>
          <a:p>
            <a:pPr algn="ctr"/>
            <a:r>
              <a:rPr lang="ru-RU" sz="1400" b="1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«Учебно-методический центр»  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0" y="6565670"/>
            <a:ext cx="9144000" cy="274340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 err="1" smtClean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г.о</a:t>
            </a:r>
            <a:r>
              <a:rPr lang="ru-RU" sz="1400" b="1" dirty="0" smtClean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Серпухов</a:t>
            </a:r>
            <a:endParaRPr lang="ru-RU" sz="1400" b="1" dirty="0">
              <a:solidFill>
                <a:prstClr val="white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 descr="C:\Users\Пользователь\Documents\2022-2023 основная работа\2022-2023\Сайт УМЦ\Логотип УМЦ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12" y="231202"/>
            <a:ext cx="1155488" cy="9944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Равнобедренный треугольник 5"/>
          <p:cNvSpPr/>
          <p:nvPr/>
        </p:nvSpPr>
        <p:spPr>
          <a:xfrm rot="16200000">
            <a:off x="5144852" y="-3227599"/>
            <a:ext cx="261305" cy="7736994"/>
          </a:xfrm>
          <a:prstGeom prst="triangle">
            <a:avLst>
              <a:gd name="adj" fmla="val 100000"/>
            </a:avLst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9" name="Равнобедренный треугольник 8"/>
          <p:cNvSpPr/>
          <p:nvPr/>
        </p:nvSpPr>
        <p:spPr>
          <a:xfrm rot="16200000" flipH="1" flipV="1">
            <a:off x="4622915" y="1720043"/>
            <a:ext cx="222707" cy="9468546"/>
          </a:xfrm>
          <a:prstGeom prst="triangle">
            <a:avLst>
              <a:gd name="adj" fmla="val 100000"/>
            </a:avLst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999627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11560" y="1151635"/>
            <a:ext cx="7846640" cy="966089"/>
          </a:xfrm>
        </p:spPr>
        <p:txBody>
          <a:bodyPr>
            <a:noAutofit/>
          </a:bodyPr>
          <a:lstStyle/>
          <a:p>
            <a:r>
              <a:rPr lang="ru-RU" sz="2000" b="1" dirty="0">
                <a:solidFill>
                  <a:schemeClr val="tx2">
                    <a:lumMod val="75000"/>
                  </a:schemeClr>
                </a:solidFill>
              </a:rPr>
              <a:t>Нормативно-правовые документы, обеспечивающие организацию образовательной деятельности по учебному предмету</a:t>
            </a:r>
            <a:br>
              <a:rPr lang="ru-RU" sz="2000" b="1" dirty="0">
                <a:solidFill>
                  <a:schemeClr val="tx2">
                    <a:lumMod val="75000"/>
                  </a:schemeClr>
                </a:solidFill>
              </a:rPr>
            </a:br>
            <a:r>
              <a:rPr lang="ru-RU" sz="2000" b="1" dirty="0" smtClean="0">
                <a:solidFill>
                  <a:schemeClr val="tx2">
                    <a:lumMod val="75000"/>
                  </a:schemeClr>
                </a:solidFill>
              </a:rPr>
              <a:t>«Информатика» </a:t>
            </a:r>
            <a:r>
              <a:rPr lang="ru-RU" sz="2000" b="1" dirty="0">
                <a:solidFill>
                  <a:schemeClr val="tx2">
                    <a:lumMod val="75000"/>
                  </a:schemeClr>
                </a:solidFill>
              </a:rPr>
              <a:t>в </a:t>
            </a:r>
            <a:r>
              <a:rPr lang="ru-RU" sz="2000" b="1" dirty="0" smtClean="0">
                <a:solidFill>
                  <a:schemeClr val="tx2">
                    <a:lumMod val="75000"/>
                  </a:schemeClr>
                </a:solidFill>
              </a:rPr>
              <a:t>2024-2025 </a:t>
            </a:r>
            <a:r>
              <a:rPr lang="ru-RU" sz="2000" b="1" dirty="0">
                <a:solidFill>
                  <a:schemeClr val="tx2">
                    <a:lumMod val="75000"/>
                  </a:schemeClr>
                </a:solidFill>
              </a:rPr>
              <a:t>учебном году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51520" y="2117725"/>
            <a:ext cx="8712968" cy="4225237"/>
          </a:xfrm>
        </p:spPr>
        <p:txBody>
          <a:bodyPr>
            <a:normAutofit fontScale="25000" lnSpcReduction="20000"/>
          </a:bodyPr>
          <a:lstStyle/>
          <a:p>
            <a:pPr algn="l"/>
            <a:endParaRPr lang="ru-RU" sz="1800" dirty="0">
              <a:solidFill>
                <a:srgbClr val="373C59"/>
              </a:solidFill>
              <a:latin typeface="Arial" panose="020B0604020202020204" pitchFamily="34" charset="0"/>
            </a:endParaRPr>
          </a:p>
          <a:p>
            <a:pPr marR="180340" indent="450215" algn="just">
              <a:spcBef>
                <a:spcPts val="0"/>
              </a:spcBef>
            </a:pPr>
            <a:r>
              <a:rPr lang="ru-RU" sz="6400" dirty="0">
                <a:solidFill>
                  <a:schemeClr val="tx2">
                    <a:lumMod val="75000"/>
                  </a:schemeClr>
                </a:solidFill>
                <a:latin typeface="+mj-lt"/>
              </a:rPr>
              <a:t>– Федеральный закон «Об образовании в Российской Федерации» от 29 декабря 2012 г. № 273-ФЗ</a:t>
            </a:r>
            <a:r>
              <a:rPr lang="ru-RU" sz="6400" dirty="0" smtClean="0">
                <a:solidFill>
                  <a:schemeClr val="tx2">
                    <a:lumMod val="75000"/>
                  </a:schemeClr>
                </a:solidFill>
                <a:latin typeface="+mj-lt"/>
              </a:rPr>
              <a:t>;</a:t>
            </a:r>
          </a:p>
          <a:p>
            <a:pPr marR="180340" indent="450215" algn="just">
              <a:spcBef>
                <a:spcPts val="0"/>
              </a:spcBef>
            </a:pPr>
            <a:r>
              <a:rPr lang="ru-RU" sz="6400" dirty="0">
                <a:solidFill>
                  <a:schemeClr val="tx2">
                    <a:lumMod val="75000"/>
                  </a:schemeClr>
                </a:solidFill>
                <a:latin typeface="+mj-lt"/>
              </a:rPr>
              <a:t>– </a:t>
            </a:r>
            <a:r>
              <a:rPr lang="ru-RU" sz="6400" dirty="0">
                <a:solidFill>
                  <a:schemeClr val="tx2">
                    <a:lumMod val="75000"/>
                  </a:schemeClr>
                </a:solidFill>
              </a:rPr>
              <a:t>Федеральный закон </a:t>
            </a:r>
            <a:r>
              <a:rPr lang="ru-RU" sz="6400" dirty="0" smtClean="0">
                <a:solidFill>
                  <a:schemeClr val="tx2">
                    <a:lumMod val="75000"/>
                  </a:schemeClr>
                </a:solidFill>
              </a:rPr>
              <a:t>«О внесении изменений в Федеральный закон «Об </a:t>
            </a:r>
            <a:r>
              <a:rPr lang="ru-RU" sz="6400" dirty="0">
                <a:solidFill>
                  <a:schemeClr val="tx2">
                    <a:lumMod val="75000"/>
                  </a:schemeClr>
                </a:solidFill>
              </a:rPr>
              <a:t>образовании в Российской Федерации» </a:t>
            </a:r>
            <a:r>
              <a:rPr lang="ru-RU" sz="6400" dirty="0" smtClean="0">
                <a:solidFill>
                  <a:schemeClr val="tx2">
                    <a:lumMod val="75000"/>
                  </a:schemeClr>
                </a:solidFill>
                <a:latin typeface="+mj-lt"/>
              </a:rPr>
              <a:t>от 19 декабря 2023 </a:t>
            </a:r>
            <a:r>
              <a:rPr lang="ru-RU" sz="6400" dirty="0">
                <a:solidFill>
                  <a:schemeClr val="tx2">
                    <a:lumMod val="75000"/>
                  </a:schemeClr>
                </a:solidFill>
                <a:latin typeface="+mj-lt"/>
              </a:rPr>
              <a:t>г. № </a:t>
            </a:r>
            <a:r>
              <a:rPr lang="ru-RU" sz="6400" dirty="0" smtClean="0">
                <a:solidFill>
                  <a:schemeClr val="tx2">
                    <a:lumMod val="75000"/>
                  </a:schemeClr>
                </a:solidFill>
                <a:latin typeface="+mj-lt"/>
              </a:rPr>
              <a:t>618</a:t>
            </a:r>
            <a:r>
              <a:rPr lang="ru-RU" sz="6400" dirty="0" smtClean="0">
                <a:solidFill>
                  <a:schemeClr val="tx2">
                    <a:lumMod val="75000"/>
                  </a:schemeClr>
                </a:solidFill>
                <a:latin typeface="+mj-lt"/>
              </a:rPr>
              <a:t>;</a:t>
            </a:r>
          </a:p>
          <a:p>
            <a:pPr marR="180340" indent="450215" algn="just">
              <a:spcBef>
                <a:spcPts val="0"/>
              </a:spcBef>
            </a:pPr>
            <a:r>
              <a:rPr lang="ru-RU" sz="6400" dirty="0" smtClean="0">
                <a:solidFill>
                  <a:schemeClr val="tx2">
                    <a:lumMod val="75000"/>
                  </a:schemeClr>
                </a:solidFill>
                <a:latin typeface="+mj-lt"/>
              </a:rPr>
              <a:t>- Постановление Правительства Российской Федерации  «Об утверждении перечня мероприятий по оценке качества образования и Правил проведения мероприятий по оценке качества </a:t>
            </a:r>
            <a:r>
              <a:rPr lang="ru-RU" sz="6400" dirty="0" err="1" smtClean="0">
                <a:solidFill>
                  <a:schemeClr val="tx2">
                    <a:lumMod val="75000"/>
                  </a:schemeClr>
                </a:solidFill>
                <a:latin typeface="+mj-lt"/>
              </a:rPr>
              <a:t>образовыания</a:t>
            </a:r>
            <a:r>
              <a:rPr lang="ru-RU" sz="6400" dirty="0" smtClean="0">
                <a:solidFill>
                  <a:schemeClr val="tx2">
                    <a:lumMod val="75000"/>
                  </a:schemeClr>
                </a:solidFill>
                <a:latin typeface="+mj-lt"/>
              </a:rPr>
              <a:t>» от 30 апреля 2024г. №556;</a:t>
            </a:r>
            <a:endParaRPr lang="ru-RU" sz="6400" dirty="0">
              <a:solidFill>
                <a:schemeClr val="tx2">
                  <a:lumMod val="75000"/>
                </a:schemeClr>
              </a:solidFill>
              <a:latin typeface="+mj-lt"/>
            </a:endParaRPr>
          </a:p>
          <a:p>
            <a:pPr marR="180340" indent="450215" algn="just">
              <a:spcBef>
                <a:spcPts val="0"/>
              </a:spcBef>
            </a:pPr>
            <a:r>
              <a:rPr lang="ru-RU" sz="6400" dirty="0" smtClean="0">
                <a:solidFill>
                  <a:schemeClr val="tx2">
                    <a:lumMod val="75000"/>
                  </a:schemeClr>
                </a:solidFill>
                <a:latin typeface="+mj-lt"/>
              </a:rPr>
              <a:t>– Федеральный государственный образовательный стандарт основного общего образования (утв. приказом </a:t>
            </a:r>
            <a:r>
              <a:rPr lang="ru-RU" sz="6400" dirty="0" err="1" smtClean="0">
                <a:solidFill>
                  <a:schemeClr val="tx2">
                    <a:lumMod val="75000"/>
                  </a:schemeClr>
                </a:solidFill>
                <a:latin typeface="+mj-lt"/>
              </a:rPr>
              <a:t>Минпросвещения</a:t>
            </a:r>
            <a:r>
              <a:rPr lang="ru-RU" sz="6400" dirty="0" smtClean="0">
                <a:solidFill>
                  <a:schemeClr val="tx2">
                    <a:lumMod val="75000"/>
                  </a:schemeClr>
                </a:solidFill>
                <a:latin typeface="+mj-lt"/>
              </a:rPr>
              <a:t> России от 31 мая 2021 г. № 287);</a:t>
            </a:r>
            <a:endParaRPr lang="ru-RU" sz="6400" dirty="0">
              <a:solidFill>
                <a:schemeClr val="tx2">
                  <a:lumMod val="75000"/>
                </a:schemeClr>
              </a:solidFill>
              <a:latin typeface="+mj-lt"/>
            </a:endParaRPr>
          </a:p>
          <a:p>
            <a:pPr marR="180340" indent="450215" algn="just">
              <a:spcBef>
                <a:spcPts val="0"/>
              </a:spcBef>
            </a:pPr>
            <a:r>
              <a:rPr lang="ru-RU" sz="6400" dirty="0">
                <a:solidFill>
                  <a:schemeClr val="tx2">
                    <a:lumMod val="75000"/>
                  </a:schemeClr>
                </a:solidFill>
                <a:latin typeface="+mj-lt"/>
              </a:rPr>
              <a:t>– </a:t>
            </a:r>
            <a:r>
              <a:rPr lang="ru-RU" sz="6400" dirty="0" smtClean="0">
                <a:solidFill>
                  <a:schemeClr val="tx2">
                    <a:lumMod val="75000"/>
                  </a:schemeClr>
                </a:solidFill>
                <a:latin typeface="+mj-lt"/>
              </a:rPr>
              <a:t>Федеральный </a:t>
            </a:r>
            <a:r>
              <a:rPr lang="ru-RU" sz="6400" dirty="0">
                <a:solidFill>
                  <a:schemeClr val="tx2">
                    <a:lumMod val="75000"/>
                  </a:schemeClr>
                </a:solidFill>
                <a:latin typeface="+mj-lt"/>
              </a:rPr>
              <a:t>государственный образовательный стандарт среднего общего образования (утв. приказом </a:t>
            </a:r>
            <a:r>
              <a:rPr lang="ru-RU" sz="6400" dirty="0" err="1">
                <a:solidFill>
                  <a:schemeClr val="tx2">
                    <a:lumMod val="75000"/>
                  </a:schemeClr>
                </a:solidFill>
                <a:latin typeface="+mj-lt"/>
              </a:rPr>
              <a:t>Минобрнауки</a:t>
            </a:r>
            <a:r>
              <a:rPr lang="ru-RU" sz="6400" dirty="0">
                <a:solidFill>
                  <a:schemeClr val="tx2">
                    <a:lumMod val="75000"/>
                  </a:schemeClr>
                </a:solidFill>
                <a:latin typeface="+mj-lt"/>
              </a:rPr>
              <a:t> России от 17 мая 2012 г. № </a:t>
            </a:r>
            <a:r>
              <a:rPr lang="ru-RU" sz="6400" dirty="0" smtClean="0">
                <a:solidFill>
                  <a:schemeClr val="tx2">
                    <a:lumMod val="75000"/>
                  </a:schemeClr>
                </a:solidFill>
                <a:latin typeface="+mj-lt"/>
              </a:rPr>
              <a:t>413 с изменениями, утв. </a:t>
            </a:r>
            <a:r>
              <a:rPr lang="ru-RU" sz="6400" dirty="0">
                <a:solidFill>
                  <a:schemeClr val="tx2">
                    <a:lumMod val="75000"/>
                  </a:schemeClr>
                </a:solidFill>
                <a:latin typeface="+mj-lt"/>
              </a:rPr>
              <a:t>п</a:t>
            </a:r>
            <a:r>
              <a:rPr lang="ru-RU" sz="6400" dirty="0" smtClean="0">
                <a:solidFill>
                  <a:schemeClr val="tx2">
                    <a:lumMod val="75000"/>
                  </a:schemeClr>
                </a:solidFill>
                <a:latin typeface="+mj-lt"/>
              </a:rPr>
              <a:t>риказом  </a:t>
            </a:r>
            <a:r>
              <a:rPr lang="ru-RU" sz="6400" dirty="0" err="1" smtClean="0">
                <a:solidFill>
                  <a:schemeClr val="tx2">
                    <a:lumMod val="75000"/>
                  </a:schemeClr>
                </a:solidFill>
                <a:latin typeface="+mj-lt"/>
              </a:rPr>
              <a:t>Минпросвещения</a:t>
            </a:r>
            <a:r>
              <a:rPr lang="ru-RU" sz="6400" dirty="0" smtClean="0">
                <a:solidFill>
                  <a:schemeClr val="tx2">
                    <a:lumMod val="75000"/>
                  </a:schemeClr>
                </a:solidFill>
                <a:latin typeface="+mj-lt"/>
              </a:rPr>
              <a:t> от 12.08.2022 г. №732);</a:t>
            </a:r>
            <a:endParaRPr lang="ru-RU" sz="6400" dirty="0">
              <a:solidFill>
                <a:schemeClr val="tx2">
                  <a:lumMod val="75000"/>
                </a:schemeClr>
              </a:solidFill>
              <a:latin typeface="+mj-lt"/>
            </a:endParaRPr>
          </a:p>
          <a:p>
            <a:pPr marR="180340" indent="450215" algn="just">
              <a:spcBef>
                <a:spcPts val="0"/>
              </a:spcBef>
            </a:pPr>
            <a:r>
              <a:rPr lang="ru-RU" sz="6400" dirty="0" smtClean="0">
                <a:solidFill>
                  <a:schemeClr val="tx2">
                    <a:lumMod val="75000"/>
                  </a:schemeClr>
                </a:solidFill>
                <a:latin typeface="+mj-lt"/>
              </a:rPr>
              <a:t>– </a:t>
            </a:r>
            <a:r>
              <a:rPr lang="ru-RU" sz="6400" dirty="0">
                <a:solidFill>
                  <a:schemeClr val="tx2">
                    <a:lumMod val="75000"/>
                  </a:schemeClr>
                </a:solidFill>
                <a:latin typeface="+mj-lt"/>
              </a:rPr>
              <a:t>Федеральная образовательная программа </a:t>
            </a:r>
            <a:r>
              <a:rPr lang="ru-RU" sz="6400" dirty="0" smtClean="0">
                <a:solidFill>
                  <a:schemeClr val="tx2">
                    <a:lumMod val="75000"/>
                  </a:schemeClr>
                </a:solidFill>
                <a:latin typeface="+mj-lt"/>
              </a:rPr>
              <a:t> основного общего </a:t>
            </a:r>
            <a:r>
              <a:rPr lang="ru-RU" sz="6400" dirty="0">
                <a:solidFill>
                  <a:schemeClr val="tx2">
                    <a:lumMod val="75000"/>
                  </a:schemeClr>
                </a:solidFill>
                <a:latin typeface="+mj-lt"/>
              </a:rPr>
              <a:t>образования (утв. приказом </a:t>
            </a:r>
            <a:r>
              <a:rPr lang="ru-RU" sz="6400" dirty="0" err="1">
                <a:solidFill>
                  <a:schemeClr val="tx2">
                    <a:lumMod val="75000"/>
                  </a:schemeClr>
                </a:solidFill>
                <a:latin typeface="+mj-lt"/>
              </a:rPr>
              <a:t>Минпросвещения</a:t>
            </a:r>
            <a:r>
              <a:rPr lang="ru-RU" sz="6400" dirty="0">
                <a:solidFill>
                  <a:schemeClr val="tx2">
                    <a:lumMod val="75000"/>
                  </a:schemeClr>
                </a:solidFill>
                <a:latin typeface="+mj-lt"/>
              </a:rPr>
              <a:t> России от 18 мая 2023 г. № </a:t>
            </a:r>
            <a:r>
              <a:rPr lang="ru-RU" sz="6400" dirty="0" smtClean="0">
                <a:solidFill>
                  <a:schemeClr val="tx2">
                    <a:lumMod val="75000"/>
                  </a:schemeClr>
                </a:solidFill>
                <a:latin typeface="+mj-lt"/>
              </a:rPr>
              <a:t>370);</a:t>
            </a:r>
          </a:p>
          <a:p>
            <a:pPr marR="180340" indent="450215" algn="just">
              <a:spcBef>
                <a:spcPts val="0"/>
              </a:spcBef>
            </a:pPr>
            <a:r>
              <a:rPr lang="ru-RU" sz="6400" dirty="0">
                <a:solidFill>
                  <a:schemeClr val="tx2">
                    <a:lumMod val="75000"/>
                  </a:schemeClr>
                </a:solidFill>
                <a:latin typeface="+mj-lt"/>
              </a:rPr>
              <a:t>– Федеральная образовательная программа </a:t>
            </a:r>
            <a:r>
              <a:rPr lang="ru-RU" sz="6400" dirty="0" smtClean="0">
                <a:solidFill>
                  <a:schemeClr val="tx2">
                    <a:lumMod val="75000"/>
                  </a:schemeClr>
                </a:solidFill>
                <a:latin typeface="+mj-lt"/>
              </a:rPr>
              <a:t>среднего </a:t>
            </a:r>
            <a:r>
              <a:rPr lang="ru-RU" sz="6400" dirty="0">
                <a:solidFill>
                  <a:schemeClr val="tx2">
                    <a:lumMod val="75000"/>
                  </a:schemeClr>
                </a:solidFill>
                <a:latin typeface="+mj-lt"/>
              </a:rPr>
              <a:t>общего образования (утв. приказом </a:t>
            </a:r>
            <a:r>
              <a:rPr lang="ru-RU" sz="6400" dirty="0" err="1">
                <a:solidFill>
                  <a:schemeClr val="tx2">
                    <a:lumMod val="75000"/>
                  </a:schemeClr>
                </a:solidFill>
                <a:latin typeface="+mj-lt"/>
              </a:rPr>
              <a:t>Минпросвещения</a:t>
            </a:r>
            <a:r>
              <a:rPr lang="ru-RU" sz="6400" dirty="0">
                <a:solidFill>
                  <a:schemeClr val="tx2">
                    <a:lumMod val="75000"/>
                  </a:schemeClr>
                </a:solidFill>
                <a:latin typeface="+mj-lt"/>
              </a:rPr>
              <a:t> России от 18 мая 2023 г. № </a:t>
            </a:r>
            <a:r>
              <a:rPr lang="ru-RU" sz="6400" dirty="0" smtClean="0">
                <a:solidFill>
                  <a:schemeClr val="tx2">
                    <a:lumMod val="75000"/>
                  </a:schemeClr>
                </a:solidFill>
                <a:latin typeface="+mj-lt"/>
              </a:rPr>
              <a:t>371);</a:t>
            </a:r>
            <a:endParaRPr lang="ru-RU" sz="6400" dirty="0">
              <a:solidFill>
                <a:schemeClr val="tx2">
                  <a:lumMod val="75000"/>
                </a:schemeClr>
              </a:solidFill>
              <a:latin typeface="+mj-lt"/>
            </a:endParaRPr>
          </a:p>
          <a:p>
            <a:pPr lvl="0" algn="just"/>
            <a:r>
              <a:rPr lang="ru-RU" sz="6400" dirty="0" smtClean="0">
                <a:solidFill>
                  <a:schemeClr val="tx2">
                    <a:lumMod val="75000"/>
                  </a:schemeClr>
                </a:solidFill>
                <a:latin typeface="+mj-lt"/>
              </a:rPr>
              <a:t>          – </a:t>
            </a:r>
            <a:r>
              <a:rPr lang="ru-RU" sz="6400" dirty="0">
                <a:solidFill>
                  <a:schemeClr val="tx2">
                    <a:lumMod val="75000"/>
                  </a:schemeClr>
                </a:solidFill>
                <a:latin typeface="+mj-lt"/>
              </a:rPr>
              <a:t>приказ	</a:t>
            </a:r>
            <a:r>
              <a:rPr lang="ru-RU" sz="6400" dirty="0" err="1">
                <a:solidFill>
                  <a:schemeClr val="tx2">
                    <a:lumMod val="75000"/>
                  </a:schemeClr>
                </a:solidFill>
                <a:latin typeface="+mj-lt"/>
              </a:rPr>
              <a:t>Минпросвещения</a:t>
            </a:r>
            <a:r>
              <a:rPr lang="ru-RU" sz="6400" dirty="0">
                <a:solidFill>
                  <a:schemeClr val="tx2">
                    <a:lumMod val="75000"/>
                  </a:schemeClr>
                </a:solidFill>
                <a:latin typeface="+mj-lt"/>
              </a:rPr>
              <a:t>	России	от	21	сентября	2022 г.	№ </a:t>
            </a:r>
            <a:r>
              <a:rPr lang="ru-RU" sz="6400" dirty="0" smtClean="0">
                <a:solidFill>
                  <a:schemeClr val="tx2">
                    <a:lumMod val="75000"/>
                  </a:schemeClr>
                </a:solidFill>
                <a:latin typeface="+mj-lt"/>
              </a:rPr>
              <a:t>858 «Об утверждении</a:t>
            </a:r>
            <a:r>
              <a:rPr lang="ru-RU" sz="6400" dirty="0">
                <a:solidFill>
                  <a:schemeClr val="tx2">
                    <a:lumMod val="75000"/>
                  </a:schemeClr>
                </a:solidFill>
                <a:latin typeface="+mj-lt"/>
              </a:rPr>
              <a:t>	федерального	перечня	учебников,	</a:t>
            </a:r>
            <a:r>
              <a:rPr lang="ru-RU" sz="6400" dirty="0" smtClean="0">
                <a:solidFill>
                  <a:schemeClr val="tx2">
                    <a:lumMod val="75000"/>
                  </a:schemeClr>
                </a:solidFill>
                <a:latin typeface="+mj-lt"/>
              </a:rPr>
              <a:t>допущенных к использованию </a:t>
            </a:r>
            <a:r>
              <a:rPr lang="ru-RU" sz="6400" dirty="0">
                <a:solidFill>
                  <a:schemeClr val="tx2">
                    <a:lumMod val="75000"/>
                  </a:schemeClr>
                </a:solidFill>
                <a:latin typeface="+mj-lt"/>
              </a:rPr>
              <a:t>при реализации имеющих государственную аккредитацию образовательных программ начального общего, основного общего, среднего общего образования организациями, осуществляющими образовательную деятельность и установления предельного срока использования исключённых </a:t>
            </a:r>
            <a:r>
              <a:rPr lang="ru-RU" sz="6400" dirty="0" smtClean="0">
                <a:solidFill>
                  <a:schemeClr val="tx2">
                    <a:lumMod val="75000"/>
                  </a:schemeClr>
                </a:solidFill>
                <a:latin typeface="+mj-lt"/>
              </a:rPr>
              <a:t>учебников»;</a:t>
            </a:r>
          </a:p>
          <a:p>
            <a:pPr marR="180340" indent="450215">
              <a:spcBef>
                <a:spcPts val="0"/>
              </a:spcBef>
            </a:pPr>
            <a:r>
              <a:rPr lang="ru-RU" sz="7200" b="1" dirty="0" smtClean="0">
                <a:solidFill>
                  <a:schemeClr val="tx2">
                    <a:lumMod val="75000"/>
                  </a:schemeClr>
                </a:solidFill>
                <a:latin typeface="+mj-lt"/>
              </a:rPr>
              <a:t> </a:t>
            </a:r>
            <a:endParaRPr lang="ru-RU" sz="7200" b="1" dirty="0">
              <a:solidFill>
                <a:schemeClr val="tx2">
                  <a:lumMod val="75000"/>
                </a:schemeClr>
              </a:solidFill>
              <a:latin typeface="+mj-lt"/>
            </a:endParaRPr>
          </a:p>
          <a:p>
            <a:r>
              <a:rPr lang="ru-RU" sz="7200" b="1" dirty="0"/>
              <a:t/>
            </a:r>
            <a:br>
              <a:rPr lang="ru-RU" sz="7200" b="1" dirty="0"/>
            </a:br>
            <a:endParaRPr lang="ru-RU" sz="72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0" y="-10223"/>
            <a:ext cx="9144000" cy="548680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Муниципальное образовательное учреждение дополнительного профессионального образования  </a:t>
            </a:r>
          </a:p>
          <a:p>
            <a:pPr algn="ctr"/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«Учебно-методический центр»  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0" y="6565670"/>
            <a:ext cx="9144000" cy="274340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г.о</a:t>
            </a:r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Серпухов</a:t>
            </a:r>
            <a:endParaRPr lang="ru-RU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 descr="C:\Users\Пользователь\Documents\2022-2023 основная работа\2022-2023\Сайт УМЦ\Логотип УМЦ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274340"/>
            <a:ext cx="1155488" cy="9944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Равнобедренный треугольник 5"/>
          <p:cNvSpPr/>
          <p:nvPr/>
        </p:nvSpPr>
        <p:spPr>
          <a:xfrm rot="16200000">
            <a:off x="5144852" y="-3227599"/>
            <a:ext cx="261305" cy="7736994"/>
          </a:xfrm>
          <a:prstGeom prst="triangle">
            <a:avLst>
              <a:gd name="adj" fmla="val 100000"/>
            </a:avLst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Равнобедренный треугольник 8"/>
          <p:cNvSpPr/>
          <p:nvPr/>
        </p:nvSpPr>
        <p:spPr>
          <a:xfrm rot="16200000" flipH="1" flipV="1">
            <a:off x="4622915" y="1720043"/>
            <a:ext cx="222707" cy="9468546"/>
          </a:xfrm>
          <a:prstGeom prst="triangle">
            <a:avLst>
              <a:gd name="adj" fmla="val 100000"/>
            </a:avLst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Rectangle 3"/>
          <p:cNvSpPr>
            <a:spLocks noChangeArrowheads="1"/>
          </p:cNvSpPr>
          <p:nvPr/>
        </p:nvSpPr>
        <p:spPr bwMode="auto">
          <a:xfrm>
            <a:off x="1371600" y="2117725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4508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4508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251887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15516" y="1387422"/>
            <a:ext cx="8712968" cy="4225237"/>
          </a:xfrm>
        </p:spPr>
        <p:txBody>
          <a:bodyPr>
            <a:normAutofit fontScale="25000" lnSpcReduction="20000"/>
          </a:bodyPr>
          <a:lstStyle/>
          <a:p>
            <a:pPr algn="l"/>
            <a:endParaRPr lang="ru-RU" sz="1800" dirty="0">
              <a:solidFill>
                <a:srgbClr val="373C59"/>
              </a:solidFill>
              <a:latin typeface="Arial" panose="020B0604020202020204" pitchFamily="34" charset="0"/>
            </a:endParaRPr>
          </a:p>
          <a:p>
            <a:pPr lvl="0" algn="just"/>
            <a:r>
              <a:rPr lang="ru-RU" sz="6400" dirty="0" smtClean="0">
                <a:solidFill>
                  <a:schemeClr val="tx2">
                    <a:lumMod val="75000"/>
                  </a:schemeClr>
                </a:solidFill>
                <a:latin typeface="+mj-lt"/>
              </a:rPr>
              <a:t>- </a:t>
            </a:r>
            <a:r>
              <a:rPr lang="ru-RU" sz="6400" dirty="0">
                <a:solidFill>
                  <a:schemeClr val="tx2">
                    <a:lumMod val="75000"/>
                  </a:schemeClr>
                </a:solidFill>
                <a:latin typeface="+mj-lt"/>
              </a:rPr>
              <a:t>п</a:t>
            </a:r>
            <a:r>
              <a:rPr lang="ru-RU" sz="6400" dirty="0" smtClean="0">
                <a:solidFill>
                  <a:schemeClr val="tx2">
                    <a:lumMod val="75000"/>
                  </a:schemeClr>
                </a:solidFill>
                <a:latin typeface="+mj-lt"/>
              </a:rPr>
              <a:t>риказ </a:t>
            </a:r>
            <a:r>
              <a:rPr lang="ru-RU" sz="6400" dirty="0" err="1">
                <a:solidFill>
                  <a:schemeClr val="tx2">
                    <a:lumMod val="75000"/>
                  </a:schemeClr>
                </a:solidFill>
                <a:latin typeface="+mj-lt"/>
              </a:rPr>
              <a:t>Минпросвещения</a:t>
            </a:r>
            <a:r>
              <a:rPr lang="ru-RU" sz="6400" dirty="0">
                <a:solidFill>
                  <a:schemeClr val="tx2">
                    <a:lumMod val="75000"/>
                  </a:schemeClr>
                </a:solidFill>
                <a:latin typeface="+mj-lt"/>
              </a:rPr>
              <a:t>   России   от   21 </a:t>
            </a:r>
            <a:r>
              <a:rPr lang="ru-RU" sz="6400" dirty="0" smtClean="0">
                <a:solidFill>
                  <a:schemeClr val="tx2">
                    <a:lumMod val="75000"/>
                  </a:schemeClr>
                </a:solidFill>
                <a:latin typeface="+mj-lt"/>
              </a:rPr>
              <a:t>февраля   </a:t>
            </a:r>
            <a:r>
              <a:rPr lang="ru-RU" sz="6400" dirty="0">
                <a:solidFill>
                  <a:schemeClr val="tx2">
                    <a:lumMod val="75000"/>
                  </a:schemeClr>
                </a:solidFill>
                <a:latin typeface="+mj-lt"/>
              </a:rPr>
              <a:t>2024 г.   № </a:t>
            </a:r>
            <a:r>
              <a:rPr lang="ru-RU" sz="6400" dirty="0" smtClean="0">
                <a:solidFill>
                  <a:schemeClr val="tx2">
                    <a:lumMod val="75000"/>
                  </a:schemeClr>
                </a:solidFill>
                <a:latin typeface="+mj-lt"/>
              </a:rPr>
              <a:t>119 </a:t>
            </a:r>
            <a:r>
              <a:rPr lang="ru-RU" sz="6400" dirty="0" smtClean="0">
                <a:solidFill>
                  <a:schemeClr val="tx2">
                    <a:lumMod val="75000"/>
                  </a:schemeClr>
                </a:solidFill>
                <a:latin typeface="+mj-lt"/>
              </a:rPr>
              <a:t>«</a:t>
            </a:r>
            <a:r>
              <a:rPr lang="ru-RU" sz="6400" dirty="0">
                <a:solidFill>
                  <a:schemeClr val="tx2">
                    <a:lumMod val="75000"/>
                  </a:schemeClr>
                </a:solidFill>
                <a:latin typeface="+mj-lt"/>
              </a:rPr>
              <a:t>О внесении изменений в </a:t>
            </a:r>
            <a:r>
              <a:rPr lang="ru-RU" sz="6400" dirty="0" smtClean="0">
                <a:solidFill>
                  <a:schemeClr val="tx2">
                    <a:lumMod val="75000"/>
                  </a:schemeClr>
                </a:solidFill>
                <a:latin typeface="+mj-lt"/>
              </a:rPr>
              <a:t>приложения № 1 и № 2 к приказу </a:t>
            </a:r>
            <a:r>
              <a:rPr lang="ru-RU" sz="6400" dirty="0">
                <a:solidFill>
                  <a:schemeClr val="tx2">
                    <a:lumMod val="75000"/>
                  </a:schemeClr>
                </a:solidFill>
                <a:latin typeface="+mj-lt"/>
              </a:rPr>
              <a:t>Министерства просвещения Российской Федерации от 21 сентября 2022 г. № </a:t>
            </a:r>
            <a:r>
              <a:rPr lang="ru-RU" sz="6400" dirty="0" smtClean="0">
                <a:solidFill>
                  <a:schemeClr val="tx2">
                    <a:lumMod val="75000"/>
                  </a:schemeClr>
                </a:solidFill>
                <a:latin typeface="+mj-lt"/>
              </a:rPr>
              <a:t>858 «</a:t>
            </a:r>
            <a:r>
              <a:rPr lang="ru-RU" sz="6400" dirty="0">
                <a:solidFill>
                  <a:schemeClr val="tx2">
                    <a:lumMod val="75000"/>
                  </a:schemeClr>
                </a:solidFill>
                <a:latin typeface="+mj-lt"/>
              </a:rPr>
              <a:t>Об      утверждении      федерального     перечня      учебников,      допущенных к использованию при реализации имеющих государственную аккредитацию образовательных программ начального общего, основного общего, среднего общего образования организациями, осуществляющими образовательную деятельность и установления предельного срока использования исключённых учебников»;</a:t>
            </a:r>
          </a:p>
          <a:p>
            <a:pPr lvl="0" algn="just"/>
            <a:r>
              <a:rPr lang="ru-RU" sz="6400" dirty="0" smtClean="0">
                <a:solidFill>
                  <a:schemeClr val="tx2">
                    <a:lumMod val="75000"/>
                  </a:schemeClr>
                </a:solidFill>
                <a:latin typeface="+mj-lt"/>
              </a:rPr>
              <a:t>- приказ </a:t>
            </a:r>
            <a:r>
              <a:rPr lang="ru-RU" sz="6400" dirty="0" err="1">
                <a:solidFill>
                  <a:schemeClr val="tx2">
                    <a:lumMod val="75000"/>
                  </a:schemeClr>
                </a:solidFill>
                <a:latin typeface="+mj-lt"/>
              </a:rPr>
              <a:t>Минпросвещения</a:t>
            </a:r>
            <a:r>
              <a:rPr lang="ru-RU" sz="6400" dirty="0">
                <a:solidFill>
                  <a:schemeClr val="tx2">
                    <a:lumMod val="75000"/>
                  </a:schemeClr>
                </a:solidFill>
                <a:latin typeface="+mj-lt"/>
              </a:rPr>
              <a:t> России от 21 мая 2024 г. № 347 «О внесении изменений в приказ </a:t>
            </a:r>
            <a:r>
              <a:rPr lang="ru-RU" sz="6400" dirty="0" err="1">
                <a:solidFill>
                  <a:schemeClr val="tx2">
                    <a:lumMod val="75000"/>
                  </a:schemeClr>
                </a:solidFill>
                <a:latin typeface="+mj-lt"/>
              </a:rPr>
              <a:t>Минпросвещения</a:t>
            </a:r>
            <a:r>
              <a:rPr lang="ru-RU" sz="6400" dirty="0">
                <a:solidFill>
                  <a:schemeClr val="tx2">
                    <a:lumMod val="75000"/>
                  </a:schemeClr>
                </a:solidFill>
                <a:latin typeface="+mj-lt"/>
              </a:rPr>
              <a:t> России от 21 сентября 2022 г. № </a:t>
            </a:r>
            <a:r>
              <a:rPr lang="ru-RU" sz="6400" dirty="0" smtClean="0">
                <a:solidFill>
                  <a:schemeClr val="tx2">
                    <a:lumMod val="75000"/>
                  </a:schemeClr>
                </a:solidFill>
                <a:latin typeface="+mj-lt"/>
              </a:rPr>
              <a:t>858 «</a:t>
            </a:r>
            <a:r>
              <a:rPr lang="ru-RU" sz="6400" dirty="0">
                <a:solidFill>
                  <a:schemeClr val="tx2">
                    <a:lumMod val="75000"/>
                  </a:schemeClr>
                </a:solidFill>
                <a:latin typeface="+mj-lt"/>
              </a:rPr>
              <a:t>Об      утверждении      федерального     перечня      учебников,      допущенных к использованию при реализации имеющих государственную аккредитацию образовательных программ начального общего, основного общего, среднего общего образования организациями, осуществляющими образовательную деятельность и установления предельного срока использования исключённых учебников»»;</a:t>
            </a:r>
          </a:p>
          <a:p>
            <a:pPr lvl="0" algn="just"/>
            <a:r>
              <a:rPr lang="ru-RU" sz="6400" dirty="0" smtClean="0">
                <a:solidFill>
                  <a:schemeClr val="tx2">
                    <a:lumMod val="75000"/>
                  </a:schemeClr>
                </a:solidFill>
                <a:latin typeface="+mj-lt"/>
              </a:rPr>
              <a:t>- приказ </a:t>
            </a:r>
            <a:r>
              <a:rPr lang="ru-RU" sz="6400" dirty="0" err="1">
                <a:solidFill>
                  <a:schemeClr val="tx2">
                    <a:lumMod val="75000"/>
                  </a:schemeClr>
                </a:solidFill>
                <a:latin typeface="+mj-lt"/>
              </a:rPr>
              <a:t>Минпросвещения</a:t>
            </a:r>
            <a:r>
              <a:rPr lang="ru-RU" sz="6400" dirty="0">
                <a:solidFill>
                  <a:schemeClr val="tx2">
                    <a:lumMod val="75000"/>
                  </a:schemeClr>
                </a:solidFill>
                <a:latin typeface="+mj-lt"/>
              </a:rPr>
              <a:t>   России   от   4   октября   2023   г.   №   </a:t>
            </a:r>
            <a:r>
              <a:rPr lang="ru-RU" sz="6400" dirty="0" smtClean="0">
                <a:solidFill>
                  <a:schemeClr val="tx2">
                    <a:lumMod val="75000"/>
                  </a:schemeClr>
                </a:solidFill>
                <a:latin typeface="+mj-lt"/>
              </a:rPr>
              <a:t>738 «</a:t>
            </a:r>
            <a:r>
              <a:rPr lang="ru-RU" sz="6400" dirty="0">
                <a:solidFill>
                  <a:schemeClr val="tx2">
                    <a:lumMod val="75000"/>
                  </a:schemeClr>
                </a:solidFill>
                <a:latin typeface="+mj-lt"/>
              </a:rPr>
              <a:t>Об утверждении федерального перечня электронных образовательных ресурсов, допущенных к использованию при реализации имеющих государственную аккредитацию образовательных программ начального общего, основного общего, среднего общего образования»</a:t>
            </a:r>
            <a:r>
              <a:rPr lang="ru-RU" sz="1600" dirty="0">
                <a:solidFill>
                  <a:schemeClr val="tx2">
                    <a:lumMod val="75000"/>
                  </a:schemeClr>
                </a:solidFill>
                <a:latin typeface="+mj-lt"/>
              </a:rPr>
              <a:t>.</a:t>
            </a:r>
          </a:p>
          <a:p>
            <a:pPr marR="180340" indent="450215" algn="just">
              <a:spcBef>
                <a:spcPts val="0"/>
              </a:spcBef>
            </a:pPr>
            <a:endParaRPr lang="ru-RU" sz="6400" dirty="0" smtClean="0">
              <a:solidFill>
                <a:schemeClr val="tx2">
                  <a:lumMod val="75000"/>
                </a:schemeClr>
              </a:solidFill>
              <a:latin typeface="+mj-lt"/>
            </a:endParaRPr>
          </a:p>
          <a:p>
            <a:pPr marR="180340" indent="450215" algn="just">
              <a:spcBef>
                <a:spcPts val="0"/>
              </a:spcBef>
            </a:pPr>
            <a:r>
              <a:rPr lang="ru-RU" sz="6400" b="1" dirty="0" smtClean="0">
                <a:solidFill>
                  <a:schemeClr val="tx2">
                    <a:lumMod val="75000"/>
                  </a:schemeClr>
                </a:solidFill>
                <a:latin typeface="+mj-lt"/>
              </a:rPr>
              <a:t>Документы </a:t>
            </a:r>
            <a:r>
              <a:rPr lang="ru-RU" sz="6400" b="1" dirty="0">
                <a:solidFill>
                  <a:schemeClr val="tx2">
                    <a:lumMod val="75000"/>
                  </a:schemeClr>
                </a:solidFill>
                <a:latin typeface="+mj-lt"/>
              </a:rPr>
              <a:t>представлены на портале «Единое содержание общего образования» в разделе «Нормативные документы» по адресу: </a:t>
            </a:r>
            <a:endParaRPr lang="ru-RU" sz="6400" b="1" dirty="0" smtClean="0">
              <a:solidFill>
                <a:schemeClr val="tx2">
                  <a:lumMod val="75000"/>
                </a:schemeClr>
              </a:solidFill>
              <a:latin typeface="+mj-lt"/>
            </a:endParaRPr>
          </a:p>
          <a:p>
            <a:pPr marR="180340" indent="450215">
              <a:spcBef>
                <a:spcPts val="0"/>
              </a:spcBef>
            </a:pPr>
            <a:r>
              <a:rPr lang="ru-RU" sz="7200" b="1" dirty="0" smtClean="0">
                <a:solidFill>
                  <a:schemeClr val="tx2">
                    <a:lumMod val="75000"/>
                  </a:schemeClr>
                </a:solidFill>
                <a:latin typeface="+mj-lt"/>
                <a:hlinkClick r:id="rId2"/>
              </a:rPr>
              <a:t>https</a:t>
            </a:r>
            <a:r>
              <a:rPr lang="ru-RU" sz="7200" b="1" dirty="0">
                <a:solidFill>
                  <a:schemeClr val="tx2">
                    <a:lumMod val="75000"/>
                  </a:schemeClr>
                </a:solidFill>
                <a:latin typeface="+mj-lt"/>
                <a:hlinkClick r:id="rId2"/>
              </a:rPr>
              <a:t>://edsoo.ru/normativnye-dokumenty</a:t>
            </a:r>
            <a:r>
              <a:rPr lang="ru-RU" sz="7200" b="1" dirty="0" smtClean="0">
                <a:solidFill>
                  <a:schemeClr val="tx2">
                    <a:lumMod val="75000"/>
                  </a:schemeClr>
                </a:solidFill>
                <a:latin typeface="+mj-lt"/>
                <a:hlinkClick r:id="rId2"/>
              </a:rPr>
              <a:t>/</a:t>
            </a:r>
            <a:r>
              <a:rPr lang="ru-RU" sz="7200" b="1" dirty="0" smtClean="0">
                <a:solidFill>
                  <a:schemeClr val="tx2">
                    <a:lumMod val="75000"/>
                  </a:schemeClr>
                </a:solidFill>
                <a:latin typeface="+mj-lt"/>
              </a:rPr>
              <a:t> </a:t>
            </a:r>
            <a:endParaRPr lang="ru-RU" sz="7200" b="1" dirty="0">
              <a:solidFill>
                <a:schemeClr val="tx2">
                  <a:lumMod val="75000"/>
                </a:schemeClr>
              </a:solidFill>
              <a:latin typeface="+mj-lt"/>
            </a:endParaRPr>
          </a:p>
          <a:p>
            <a:r>
              <a:rPr lang="ru-RU" sz="7200" b="1" dirty="0"/>
              <a:t/>
            </a:r>
            <a:br>
              <a:rPr lang="ru-RU" sz="7200" b="1" dirty="0"/>
            </a:br>
            <a:endParaRPr lang="ru-RU" sz="72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0" y="-10223"/>
            <a:ext cx="9144000" cy="548680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Муниципальное образовательное учреждение дополнительного профессионального образования  </a:t>
            </a:r>
          </a:p>
          <a:p>
            <a:pPr algn="ctr"/>
            <a:r>
              <a:rPr lang="ru-RU" sz="1400" b="1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«Учебно-методический центр»  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0" y="6565670"/>
            <a:ext cx="9144000" cy="274340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 err="1" smtClean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г.о</a:t>
            </a:r>
            <a:r>
              <a:rPr lang="ru-RU" sz="1400" b="1" dirty="0" smtClean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Серпухов</a:t>
            </a:r>
            <a:endParaRPr lang="ru-RU" sz="1400" b="1" dirty="0">
              <a:solidFill>
                <a:prstClr val="white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 descr="C:\Users\Пользователь\Documents\2022-2023 основная работа\2022-2023\Сайт УМЦ\Логотип УМЦ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274340"/>
            <a:ext cx="1155488" cy="9944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Равнобедренный треугольник 5"/>
          <p:cNvSpPr/>
          <p:nvPr/>
        </p:nvSpPr>
        <p:spPr>
          <a:xfrm rot="16200000">
            <a:off x="5144852" y="-3227599"/>
            <a:ext cx="261305" cy="7736994"/>
          </a:xfrm>
          <a:prstGeom prst="triangle">
            <a:avLst>
              <a:gd name="adj" fmla="val 100000"/>
            </a:avLst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9" name="Равнобедренный треугольник 8"/>
          <p:cNvSpPr/>
          <p:nvPr/>
        </p:nvSpPr>
        <p:spPr>
          <a:xfrm rot="16200000" flipH="1" flipV="1">
            <a:off x="4622915" y="1720043"/>
            <a:ext cx="222707" cy="9468546"/>
          </a:xfrm>
          <a:prstGeom prst="triangle">
            <a:avLst>
              <a:gd name="adj" fmla="val 100000"/>
            </a:avLst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14" name="Rectangle 3"/>
          <p:cNvSpPr>
            <a:spLocks noChangeArrowheads="1"/>
          </p:cNvSpPr>
          <p:nvPr/>
        </p:nvSpPr>
        <p:spPr bwMode="auto">
          <a:xfrm>
            <a:off x="1371600" y="2117725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4508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endParaRPr lang="ru-RU" altLang="ru-RU" smtClean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2781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11560" y="836713"/>
            <a:ext cx="7846640" cy="936103"/>
          </a:xfrm>
        </p:spPr>
        <p:txBody>
          <a:bodyPr>
            <a:noAutofit/>
          </a:bodyPr>
          <a:lstStyle/>
          <a:p>
            <a:r>
              <a:rPr lang="ru-RU" sz="2400" b="1" u="sng" dirty="0" smtClean="0">
                <a:solidFill>
                  <a:schemeClr val="tx2">
                    <a:lumMod val="75000"/>
                  </a:schemeClr>
                </a:solidFill>
              </a:rPr>
              <a:t>Всероссийские проверочные работы</a:t>
            </a:r>
            <a:endParaRPr lang="ru-RU" sz="2400" b="1" u="sng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5536" y="1628801"/>
            <a:ext cx="8244916" cy="4714162"/>
          </a:xfrm>
        </p:spPr>
        <p:txBody>
          <a:bodyPr>
            <a:normAutofit/>
          </a:bodyPr>
          <a:lstStyle/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ru-RU" sz="2000" dirty="0" err="1">
                <a:solidFill>
                  <a:schemeClr val="tx2"/>
                </a:solidFill>
              </a:rPr>
              <a:t>Рособрнадзор</a:t>
            </a:r>
            <a:r>
              <a:rPr lang="ru-RU" sz="2000" dirty="0">
                <a:solidFill>
                  <a:schemeClr val="tx2"/>
                </a:solidFill>
              </a:rPr>
              <a:t> утвердил график </a:t>
            </a:r>
            <a:r>
              <a:rPr lang="ru-RU" sz="2000" dirty="0" smtClean="0">
                <a:solidFill>
                  <a:schemeClr val="tx2"/>
                </a:solidFill>
              </a:rPr>
              <a:t>ВПР </a:t>
            </a:r>
            <a:r>
              <a:rPr lang="ru-RU" sz="2000" dirty="0">
                <a:solidFill>
                  <a:schemeClr val="tx2"/>
                </a:solidFill>
              </a:rPr>
              <a:t>на </a:t>
            </a:r>
            <a:r>
              <a:rPr lang="ru-RU" sz="2000" dirty="0" smtClean="0">
                <a:solidFill>
                  <a:schemeClr val="tx2"/>
                </a:solidFill>
              </a:rPr>
              <a:t>2024-2025 учебный год.</a:t>
            </a: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ru-RU" sz="2000" dirty="0">
                <a:solidFill>
                  <a:schemeClr val="tx2"/>
                </a:solidFill>
              </a:rPr>
              <a:t>П</a:t>
            </a:r>
            <a:r>
              <a:rPr lang="ru-RU" sz="2000" dirty="0" smtClean="0">
                <a:solidFill>
                  <a:schemeClr val="tx2"/>
                </a:solidFill>
              </a:rPr>
              <a:t>ланируется </a:t>
            </a:r>
            <a:r>
              <a:rPr lang="ru-RU" sz="2000" dirty="0">
                <a:solidFill>
                  <a:schemeClr val="tx2"/>
                </a:solidFill>
              </a:rPr>
              <a:t>проведение ВПР по </a:t>
            </a:r>
            <a:r>
              <a:rPr lang="ru-RU" sz="2000" dirty="0" smtClean="0">
                <a:solidFill>
                  <a:schemeClr val="tx2"/>
                </a:solidFill>
              </a:rPr>
              <a:t>географии. </a:t>
            </a:r>
            <a:endParaRPr lang="ru-RU" sz="2000" dirty="0" smtClean="0">
              <a:solidFill>
                <a:schemeClr val="tx2"/>
              </a:solidFill>
            </a:endParaRP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ru-RU" sz="2000" dirty="0">
                <a:solidFill>
                  <a:schemeClr val="tx2"/>
                </a:solidFill>
              </a:rPr>
              <a:t>На сайте ФИОКО появились образцы и описания проверочных работ на 2025 год. Кодификатор проверяемых элементов содержания и требований к уровню подготовки обучающихся сформирован с использованием Универсального кодификатора распределенных по классам проверяемых требований к результатам освоения основной образовательной программы основного общего образования и элементов содержания по информатике, </a:t>
            </a:r>
            <a:r>
              <a:rPr lang="ru-RU" sz="2000" dirty="0" smtClean="0">
                <a:solidFill>
                  <a:schemeClr val="tx2"/>
                </a:solidFill>
              </a:rPr>
              <a:t>разработанного </a:t>
            </a:r>
            <a:r>
              <a:rPr lang="ru-RU" sz="2000" dirty="0">
                <a:solidFill>
                  <a:schemeClr val="tx2"/>
                </a:solidFill>
              </a:rPr>
              <a:t>на основе требований ФГОС ООО и ФОП ООО</a:t>
            </a:r>
            <a:r>
              <a:rPr lang="ru-RU" sz="2000" dirty="0" smtClean="0">
                <a:solidFill>
                  <a:schemeClr val="tx2"/>
                </a:solidFill>
              </a:rPr>
              <a:t>.</a:t>
            </a:r>
            <a:endParaRPr lang="ru-RU" sz="2000" dirty="0" smtClean="0">
              <a:solidFill>
                <a:schemeClr val="tx2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0" y="-10223"/>
            <a:ext cx="9144000" cy="548680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Муниципальное образовательное учреждение дополнительного профессионального образования  </a:t>
            </a:r>
          </a:p>
          <a:p>
            <a:pPr algn="ctr"/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«Учебно-методический центр»  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0" y="6565670"/>
            <a:ext cx="9144000" cy="274340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г.о</a:t>
            </a:r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Серпухов</a:t>
            </a:r>
            <a:endParaRPr lang="ru-RU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 descr="C:\Users\Пользователь\Documents\2022-2023 основная работа\2022-2023\Сайт УМЦ\Логотип УМЦ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274340"/>
            <a:ext cx="1155488" cy="9944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Равнобедренный треугольник 5"/>
          <p:cNvSpPr/>
          <p:nvPr/>
        </p:nvSpPr>
        <p:spPr>
          <a:xfrm rot="16200000">
            <a:off x="5144852" y="-3227599"/>
            <a:ext cx="261305" cy="7736994"/>
          </a:xfrm>
          <a:prstGeom prst="triangle">
            <a:avLst>
              <a:gd name="adj" fmla="val 100000"/>
            </a:avLst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Равнобедренный треугольник 8"/>
          <p:cNvSpPr/>
          <p:nvPr/>
        </p:nvSpPr>
        <p:spPr>
          <a:xfrm rot="16200000" flipH="1" flipV="1">
            <a:off x="4622915" y="1720043"/>
            <a:ext cx="222707" cy="9468546"/>
          </a:xfrm>
          <a:prstGeom prst="triangle">
            <a:avLst>
              <a:gd name="adj" fmla="val 100000"/>
            </a:avLst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Rectangle 3"/>
          <p:cNvSpPr>
            <a:spLocks noChangeArrowheads="1"/>
          </p:cNvSpPr>
          <p:nvPr/>
        </p:nvSpPr>
        <p:spPr bwMode="auto">
          <a:xfrm>
            <a:off x="1371600" y="2117725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4508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4508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237969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11560" y="510245"/>
            <a:ext cx="7846640" cy="1046547"/>
          </a:xfrm>
        </p:spPr>
        <p:txBody>
          <a:bodyPr>
            <a:noAutofit/>
          </a:bodyPr>
          <a:lstStyle/>
          <a:p>
            <a:r>
              <a:rPr lang="ru-RU" sz="2400" b="1" u="sng" dirty="0" smtClean="0">
                <a:solidFill>
                  <a:schemeClr val="tx2">
                    <a:lumMod val="75000"/>
                  </a:schemeClr>
                </a:solidFill>
              </a:rPr>
              <a:t>Всероссийские проверочные работы</a:t>
            </a:r>
            <a:endParaRPr lang="ru-RU" sz="2400" b="1" u="sng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5536" y="1628801"/>
            <a:ext cx="8244916" cy="4714162"/>
          </a:xfrm>
        </p:spPr>
        <p:txBody>
          <a:bodyPr>
            <a:normAutofit/>
          </a:bodyPr>
          <a:lstStyle/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ru-RU" sz="2000" b="1" dirty="0" smtClean="0">
                <a:solidFill>
                  <a:schemeClr val="tx2"/>
                </a:solidFill>
              </a:rPr>
              <a:t>Приказ </a:t>
            </a:r>
            <a:r>
              <a:rPr lang="ru-RU" sz="2000" b="1" dirty="0" err="1" smtClean="0">
                <a:solidFill>
                  <a:schemeClr val="tx2"/>
                </a:solidFill>
              </a:rPr>
              <a:t>Рособрнадзора</a:t>
            </a:r>
            <a:r>
              <a:rPr lang="ru-RU" sz="2000" b="1" dirty="0" smtClean="0">
                <a:solidFill>
                  <a:schemeClr val="tx2"/>
                </a:solidFill>
              </a:rPr>
              <a:t> </a:t>
            </a:r>
          </a:p>
          <a:p>
            <a:pPr algn="just"/>
            <a:r>
              <a:rPr lang="ru-RU" sz="2000" b="1" dirty="0">
                <a:solidFill>
                  <a:schemeClr val="tx2"/>
                </a:solidFill>
              </a:rPr>
              <a:t> </a:t>
            </a:r>
            <a:r>
              <a:rPr lang="ru-RU" sz="2000" b="1" dirty="0" smtClean="0">
                <a:solidFill>
                  <a:schemeClr val="tx2"/>
                </a:solidFill>
              </a:rPr>
              <a:t>      от 13.05.2024 г. №1008</a:t>
            </a:r>
          </a:p>
          <a:p>
            <a:pPr algn="just"/>
            <a:r>
              <a:rPr lang="ru-RU" sz="2000" b="1" dirty="0" smtClean="0">
                <a:solidFill>
                  <a:schemeClr val="tx2"/>
                </a:solidFill>
              </a:rPr>
              <a:t>                                                       </a:t>
            </a:r>
            <a:endParaRPr lang="ru-RU" sz="2000" b="1" dirty="0">
              <a:solidFill>
                <a:schemeClr val="tx2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0" y="-10223"/>
            <a:ext cx="9144000" cy="548680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Муниципальное образовательное учреждение дополнительного профессионального образования  </a:t>
            </a:r>
          </a:p>
          <a:p>
            <a:pPr algn="ctr"/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«Учебно-методический центр»  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0" y="6565670"/>
            <a:ext cx="9144000" cy="274340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г.о</a:t>
            </a:r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Серпухов</a:t>
            </a:r>
            <a:endParaRPr lang="ru-RU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 descr="C:\Users\Пользователь\Documents\2022-2023 основная работа\2022-2023\Сайт УМЦ\Логотип УМЦ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274340"/>
            <a:ext cx="1155488" cy="9944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Равнобедренный треугольник 5"/>
          <p:cNvSpPr/>
          <p:nvPr/>
        </p:nvSpPr>
        <p:spPr>
          <a:xfrm rot="16200000">
            <a:off x="5144852" y="-3227599"/>
            <a:ext cx="261305" cy="7736994"/>
          </a:xfrm>
          <a:prstGeom prst="triangle">
            <a:avLst>
              <a:gd name="adj" fmla="val 100000"/>
            </a:avLst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Равнобедренный треугольник 8"/>
          <p:cNvSpPr/>
          <p:nvPr/>
        </p:nvSpPr>
        <p:spPr>
          <a:xfrm rot="16200000" flipH="1" flipV="1">
            <a:off x="4622915" y="1720043"/>
            <a:ext cx="222707" cy="9468546"/>
          </a:xfrm>
          <a:prstGeom prst="triangle">
            <a:avLst>
              <a:gd name="adj" fmla="val 100000"/>
            </a:avLst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Rectangle 3"/>
          <p:cNvSpPr>
            <a:spLocks noChangeArrowheads="1"/>
          </p:cNvSpPr>
          <p:nvPr/>
        </p:nvSpPr>
        <p:spPr bwMode="auto">
          <a:xfrm>
            <a:off x="1371600" y="2117725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4508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4508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7" name="Объе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97146549"/>
              </p:ext>
            </p:extLst>
          </p:nvPr>
        </p:nvGraphicFramePr>
        <p:xfrm>
          <a:off x="4572000" y="1268760"/>
          <a:ext cx="3616976" cy="518555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23" name="Acrobat Document" r:id="rId4" imgW="5667243" imgH="8153319" progId="Acrobat.Document.DC">
                  <p:embed/>
                </p:oleObj>
              </mc:Choice>
              <mc:Fallback>
                <p:oleObj name="Acrobat Document" r:id="rId4" imgW="5667243" imgH="8153319" progId="Acrobat.Document.DC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4572000" y="1268760"/>
                        <a:ext cx="3616976" cy="5185555"/>
                      </a:xfrm>
                      <a:prstGeom prst="rect">
                        <a:avLst/>
                      </a:prstGeom>
                      <a:ln>
                        <a:solidFill>
                          <a:schemeClr val="tx1"/>
                        </a:solidFill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2040782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11560" y="510245"/>
            <a:ext cx="7846640" cy="1046547"/>
          </a:xfrm>
        </p:spPr>
        <p:txBody>
          <a:bodyPr>
            <a:noAutofit/>
          </a:bodyPr>
          <a:lstStyle/>
          <a:p>
            <a:r>
              <a:rPr lang="ru-RU" sz="2400" b="1" u="sng" dirty="0" smtClean="0">
                <a:solidFill>
                  <a:schemeClr val="tx2">
                    <a:lumMod val="75000"/>
                  </a:schemeClr>
                </a:solidFill>
              </a:rPr>
              <a:t>Всероссийские проверочные работы</a:t>
            </a:r>
            <a:endParaRPr lang="ru-RU" sz="2400" b="1" u="sng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5536" y="1628801"/>
            <a:ext cx="8244916" cy="4714162"/>
          </a:xfrm>
        </p:spPr>
        <p:txBody>
          <a:bodyPr>
            <a:normAutofit lnSpcReduction="10000"/>
          </a:bodyPr>
          <a:lstStyle/>
          <a:p>
            <a:pPr marL="342900" indent="-342900" algn="just">
              <a:buFont typeface="Wingdings" panose="05000000000000000000" pitchFamily="2" charset="2"/>
              <a:buChar char="ü"/>
            </a:pPr>
            <a:endParaRPr lang="en-US" sz="2000" b="1" dirty="0" smtClean="0">
              <a:solidFill>
                <a:schemeClr val="tx2"/>
              </a:solidFill>
            </a:endParaRPr>
          </a:p>
          <a:p>
            <a:pPr marL="342900" indent="-342900" algn="just">
              <a:buFont typeface="Wingdings" panose="05000000000000000000" pitchFamily="2" charset="2"/>
              <a:buChar char="ü"/>
            </a:pPr>
            <a:endParaRPr lang="en-US" sz="2000" b="1" dirty="0">
              <a:solidFill>
                <a:schemeClr val="tx2"/>
              </a:solidFill>
            </a:endParaRPr>
          </a:p>
          <a:p>
            <a:pPr marL="342900" indent="-342900" algn="just">
              <a:buFont typeface="Wingdings" panose="05000000000000000000" pitchFamily="2" charset="2"/>
              <a:buChar char="ü"/>
            </a:pPr>
            <a:endParaRPr lang="en-US" sz="2000" b="1" dirty="0" smtClean="0">
              <a:solidFill>
                <a:schemeClr val="tx2"/>
              </a:solidFill>
            </a:endParaRPr>
          </a:p>
          <a:p>
            <a:pPr marL="342900" indent="-342900" algn="just">
              <a:buFont typeface="Wingdings" panose="05000000000000000000" pitchFamily="2" charset="2"/>
              <a:buChar char="ü"/>
            </a:pPr>
            <a:endParaRPr lang="en-US" sz="2000" b="1" dirty="0">
              <a:solidFill>
                <a:schemeClr val="tx2"/>
              </a:solidFill>
            </a:endParaRPr>
          </a:p>
          <a:p>
            <a:pPr marL="342900" indent="-342900" algn="just">
              <a:buFont typeface="Wingdings" panose="05000000000000000000" pitchFamily="2" charset="2"/>
              <a:buChar char="ü"/>
            </a:pPr>
            <a:endParaRPr lang="en-US" sz="2000" b="1" dirty="0" smtClean="0">
              <a:solidFill>
                <a:schemeClr val="tx2"/>
              </a:solidFill>
            </a:endParaRPr>
          </a:p>
          <a:p>
            <a:pPr marL="342900" indent="-342900" algn="just">
              <a:buFont typeface="Wingdings" panose="05000000000000000000" pitchFamily="2" charset="2"/>
              <a:buChar char="ü"/>
            </a:pPr>
            <a:endParaRPr lang="en-US" sz="2000" b="1" dirty="0">
              <a:solidFill>
                <a:schemeClr val="tx2"/>
              </a:solidFill>
            </a:endParaRPr>
          </a:p>
          <a:p>
            <a:pPr marL="342900" indent="-342900" algn="just">
              <a:buFont typeface="Wingdings" panose="05000000000000000000" pitchFamily="2" charset="2"/>
              <a:buChar char="ü"/>
            </a:pPr>
            <a:endParaRPr lang="en-US" sz="2000" b="1" dirty="0" smtClean="0">
              <a:solidFill>
                <a:schemeClr val="tx2"/>
              </a:solidFill>
            </a:endParaRPr>
          </a:p>
          <a:p>
            <a:pPr marL="342900" indent="-342900" algn="just">
              <a:buFont typeface="Wingdings" panose="05000000000000000000" pitchFamily="2" charset="2"/>
              <a:buChar char="ü"/>
            </a:pPr>
            <a:endParaRPr lang="en-US" sz="2000" b="1" dirty="0">
              <a:solidFill>
                <a:schemeClr val="tx2"/>
              </a:solidFill>
            </a:endParaRPr>
          </a:p>
          <a:p>
            <a:pPr marL="342900" indent="-342900" algn="just">
              <a:buFont typeface="Wingdings" panose="05000000000000000000" pitchFamily="2" charset="2"/>
              <a:buChar char="ü"/>
            </a:pPr>
            <a:endParaRPr lang="ru-RU" sz="2000" b="1" dirty="0" smtClean="0">
              <a:solidFill>
                <a:schemeClr val="tx2"/>
              </a:solidFill>
            </a:endParaRPr>
          </a:p>
          <a:p>
            <a:pPr marL="342900" indent="-342900" algn="just">
              <a:buFont typeface="Wingdings" panose="05000000000000000000" pitchFamily="2" charset="2"/>
              <a:buChar char="ü"/>
            </a:pPr>
            <a:endParaRPr lang="en-US" sz="2000" b="1" dirty="0" smtClean="0">
              <a:solidFill>
                <a:schemeClr val="tx2"/>
              </a:solidFill>
            </a:endParaRPr>
          </a:p>
          <a:p>
            <a:pPr algn="just"/>
            <a:endParaRPr lang="en-US" sz="2000" b="1" dirty="0">
              <a:solidFill>
                <a:schemeClr val="tx2"/>
              </a:solidFill>
            </a:endParaRP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en-US" sz="2000" b="1" dirty="0" smtClean="0">
                <a:solidFill>
                  <a:schemeClr val="tx2"/>
                </a:solidFill>
                <a:hlinkClick r:id="rId2"/>
              </a:rPr>
              <a:t>https</a:t>
            </a:r>
            <a:r>
              <a:rPr lang="en-US" sz="2000" b="1" dirty="0">
                <a:solidFill>
                  <a:schemeClr val="tx2"/>
                </a:solidFill>
                <a:hlinkClick r:id="rId2"/>
              </a:rPr>
              <a:t>://</a:t>
            </a:r>
            <a:r>
              <a:rPr lang="en-US" sz="2000" b="1" dirty="0" smtClean="0">
                <a:solidFill>
                  <a:schemeClr val="tx2"/>
                </a:solidFill>
                <a:hlinkClick r:id="rId2"/>
              </a:rPr>
              <a:t>fioco.ru/obraztsi_i_opisaniya_vpr_2025</a:t>
            </a:r>
            <a:r>
              <a:rPr lang="en-US" sz="2000" b="1" dirty="0" smtClean="0">
                <a:solidFill>
                  <a:schemeClr val="tx2"/>
                </a:solidFill>
              </a:rPr>
              <a:t> - </a:t>
            </a:r>
            <a:r>
              <a:rPr lang="ru-RU" sz="2000" b="1" dirty="0" smtClean="0">
                <a:solidFill>
                  <a:schemeClr val="tx2"/>
                </a:solidFill>
              </a:rPr>
              <a:t>образцы ВПР</a:t>
            </a: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en-US" sz="2000" b="1" dirty="0">
                <a:solidFill>
                  <a:schemeClr val="tx2"/>
                </a:solidFill>
                <a:hlinkClick r:id="rId3"/>
              </a:rPr>
              <a:t>https://data-collection.fioco.ru</a:t>
            </a:r>
            <a:r>
              <a:rPr lang="en-US" sz="2000" b="1" dirty="0" smtClean="0">
                <a:solidFill>
                  <a:schemeClr val="tx2"/>
                </a:solidFill>
                <a:hlinkClick r:id="rId3"/>
              </a:rPr>
              <a:t>/</a:t>
            </a:r>
            <a:r>
              <a:rPr lang="ru-RU" sz="2000" b="1" dirty="0" smtClean="0">
                <a:solidFill>
                  <a:schemeClr val="tx2"/>
                </a:solidFill>
              </a:rPr>
              <a:t> - ссылка для внесения предложений по содержанию КИМ открыта </a:t>
            </a:r>
            <a:r>
              <a:rPr lang="ru-RU" sz="2000" b="1" u="sng" dirty="0" smtClean="0">
                <a:solidFill>
                  <a:schemeClr val="tx2"/>
                </a:solidFill>
              </a:rPr>
              <a:t>до 20.09</a:t>
            </a:r>
            <a:endParaRPr lang="ru-RU" sz="2000" b="1" u="sng" dirty="0">
              <a:solidFill>
                <a:schemeClr val="tx2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0" y="-10223"/>
            <a:ext cx="9144000" cy="548680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Муниципальное образовательное учреждение дополнительного профессионального образования  </a:t>
            </a:r>
          </a:p>
          <a:p>
            <a:pPr algn="ctr"/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«Учебно-методический центр»  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0" y="6565670"/>
            <a:ext cx="9144000" cy="274340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г.о</a:t>
            </a:r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Серпухов</a:t>
            </a:r>
            <a:endParaRPr lang="ru-RU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 descr="C:\Users\Пользователь\Documents\2022-2023 основная работа\2022-2023\Сайт УМЦ\Логотип УМЦ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274340"/>
            <a:ext cx="1155488" cy="9944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Равнобедренный треугольник 5"/>
          <p:cNvSpPr/>
          <p:nvPr/>
        </p:nvSpPr>
        <p:spPr>
          <a:xfrm rot="16200000">
            <a:off x="5144852" y="-3227599"/>
            <a:ext cx="261305" cy="7736994"/>
          </a:xfrm>
          <a:prstGeom prst="triangle">
            <a:avLst>
              <a:gd name="adj" fmla="val 100000"/>
            </a:avLst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Равнобедренный треугольник 8"/>
          <p:cNvSpPr/>
          <p:nvPr/>
        </p:nvSpPr>
        <p:spPr>
          <a:xfrm rot="16200000" flipH="1" flipV="1">
            <a:off x="4622915" y="1720043"/>
            <a:ext cx="222707" cy="9468546"/>
          </a:xfrm>
          <a:prstGeom prst="triangle">
            <a:avLst>
              <a:gd name="adj" fmla="val 100000"/>
            </a:avLst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Rectangle 3"/>
          <p:cNvSpPr>
            <a:spLocks noChangeArrowheads="1"/>
          </p:cNvSpPr>
          <p:nvPr/>
        </p:nvSpPr>
        <p:spPr bwMode="auto">
          <a:xfrm>
            <a:off x="1371600" y="2117725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4508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4508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3077" name="Picture 5" descr="C:\Users\Пользователь\Desktop\Безымянный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0" y="1484784"/>
            <a:ext cx="6264696" cy="38164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878588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11560" y="510245"/>
            <a:ext cx="7846640" cy="1046547"/>
          </a:xfrm>
        </p:spPr>
        <p:txBody>
          <a:bodyPr>
            <a:noAutofit/>
          </a:bodyPr>
          <a:lstStyle/>
          <a:p>
            <a:r>
              <a:rPr lang="ru-RU" sz="2400" b="1" u="sng" dirty="0">
                <a:solidFill>
                  <a:schemeClr val="tx2">
                    <a:lumMod val="75000"/>
                  </a:schemeClr>
                </a:solidFill>
              </a:rPr>
              <a:t>Методическая поддержка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5536" y="1340768"/>
            <a:ext cx="8244916" cy="5002195"/>
          </a:xfrm>
        </p:spPr>
        <p:txBody>
          <a:bodyPr>
            <a:normAutofit lnSpcReduction="10000"/>
          </a:bodyPr>
          <a:lstStyle/>
          <a:p>
            <a:pPr marL="342900" lvl="0" indent="-342900" algn="just">
              <a:buFont typeface="Wingdings" panose="05000000000000000000" pitchFamily="2" charset="2"/>
              <a:buChar char="ü"/>
            </a:pPr>
            <a:r>
              <a:rPr lang="ru-RU" sz="2000" b="1" dirty="0">
                <a:solidFill>
                  <a:schemeClr val="tx2"/>
                </a:solidFill>
              </a:rPr>
              <a:t>Методические рекомендации. Система оценки достижений планируемых результатов освоения учебного предмета «География». 5–9 классы. – ФГБНУ «ИСРО», 2023. – URL: </a:t>
            </a:r>
            <a:r>
              <a:rPr lang="ru-RU" sz="2000" b="1" u="sng" dirty="0">
                <a:solidFill>
                  <a:schemeClr val="tx2"/>
                </a:solidFill>
                <a:hlinkClick r:id="rId2"/>
              </a:rPr>
              <a:t>https://edsoo.ru/mr-geografiya/</a:t>
            </a:r>
            <a:endParaRPr lang="ru-RU" sz="2000" b="1" dirty="0">
              <a:solidFill>
                <a:schemeClr val="tx2"/>
              </a:solidFill>
            </a:endParaRPr>
          </a:p>
          <a:p>
            <a:pPr marL="342900" lvl="0" indent="-342900" algn="just">
              <a:buFont typeface="Wingdings" panose="05000000000000000000" pitchFamily="2" charset="2"/>
              <a:buChar char="ü"/>
            </a:pPr>
            <a:r>
              <a:rPr lang="ru-RU" sz="2000" b="1" dirty="0">
                <a:solidFill>
                  <a:schemeClr val="tx2"/>
                </a:solidFill>
              </a:rPr>
              <a:t>Методическое   пособие.   Достижение   </a:t>
            </a:r>
            <a:r>
              <a:rPr lang="ru-RU" sz="2000" b="1" dirty="0" err="1">
                <a:solidFill>
                  <a:schemeClr val="tx2"/>
                </a:solidFill>
              </a:rPr>
              <a:t>метапредметных</a:t>
            </a:r>
            <a:r>
              <a:rPr lang="ru-RU" sz="2000" b="1" dirty="0">
                <a:solidFill>
                  <a:schemeClr val="tx2"/>
                </a:solidFill>
              </a:rPr>
              <a:t>    результатов в рамках изучения предметов социально-гуманитарного блока. 5–9 классы. – ФГБНУ «ИСРО», 2023. – URL: </a:t>
            </a:r>
            <a:r>
              <a:rPr lang="ru-RU" sz="2000" b="1" u="sng" dirty="0">
                <a:solidFill>
                  <a:schemeClr val="tx2"/>
                </a:solidFill>
                <a:hlinkClick r:id="rId2"/>
              </a:rPr>
              <a:t>https://edsoo.ru/mr-geografiya/</a:t>
            </a:r>
            <a:endParaRPr lang="ru-RU" sz="2000" b="1" dirty="0">
              <a:solidFill>
                <a:schemeClr val="tx2"/>
              </a:solidFill>
            </a:endParaRPr>
          </a:p>
          <a:p>
            <a:pPr marL="342900" lvl="0" indent="-342900" algn="just">
              <a:buFont typeface="Wingdings" panose="05000000000000000000" pitchFamily="2" charset="2"/>
              <a:buChar char="ü"/>
            </a:pPr>
            <a:r>
              <a:rPr lang="ru-RU" sz="2000" b="1" dirty="0">
                <a:solidFill>
                  <a:schemeClr val="tx2"/>
                </a:solidFill>
              </a:rPr>
              <a:t>Методическое пособие. География. 5 класс. – ФГБНУ «ИСРО РАО», 2022. – URL: </a:t>
            </a:r>
            <a:r>
              <a:rPr lang="ru-RU" sz="2000" b="1" u="sng" dirty="0">
                <a:solidFill>
                  <a:schemeClr val="tx2"/>
                </a:solidFill>
                <a:hlinkClick r:id="rId3"/>
              </a:rPr>
              <a:t>https://edsoo.ru/2023/08/31/metodicheskoe-posobie-geografiya-5-</a:t>
            </a:r>
            <a:r>
              <a:rPr lang="ru-RU" sz="2000" b="1" dirty="0">
                <a:solidFill>
                  <a:schemeClr val="tx2"/>
                </a:solidFill>
              </a:rPr>
              <a:t> </a:t>
            </a:r>
            <a:r>
              <a:rPr lang="ru-RU" sz="2000" b="1" u="sng" dirty="0">
                <a:solidFill>
                  <a:schemeClr val="tx2"/>
                </a:solidFill>
                <a:hlinkClick r:id="rId3"/>
              </a:rPr>
              <a:t>klass-2022-g/</a:t>
            </a:r>
            <a:endParaRPr lang="ru-RU" sz="2000" b="1" dirty="0">
              <a:solidFill>
                <a:schemeClr val="tx2"/>
              </a:solidFill>
            </a:endParaRPr>
          </a:p>
          <a:p>
            <a:pPr marL="342900" lvl="0" indent="-342900" algn="just">
              <a:buFont typeface="Wingdings" panose="05000000000000000000" pitchFamily="2" charset="2"/>
              <a:buChar char="ü"/>
            </a:pPr>
            <a:r>
              <a:rPr lang="ru-RU" sz="2000" b="1" dirty="0">
                <a:solidFill>
                  <a:schemeClr val="tx2"/>
                </a:solidFill>
              </a:rPr>
              <a:t>Методическое пособие. Преподавание социально-гуманитарных дисциплин в школе: ресурсы диалога. 5–9 классы. – ФГБНУ «ИСРО РАО», 2021. – URL: </a:t>
            </a:r>
            <a:r>
              <a:rPr lang="ru-RU" sz="2000" b="1" u="sng" dirty="0">
                <a:solidFill>
                  <a:schemeClr val="tx2"/>
                </a:solidFill>
                <a:hlinkClick r:id="rId2"/>
              </a:rPr>
              <a:t>https://edsoo.ru/mr-geografiya/</a:t>
            </a:r>
            <a:endParaRPr lang="ru-RU" sz="2000" b="1" dirty="0">
              <a:solidFill>
                <a:schemeClr val="tx2"/>
              </a:solidFill>
            </a:endParaRP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ru-RU" sz="2000" b="1" dirty="0">
                <a:solidFill>
                  <a:schemeClr val="tx2"/>
                </a:solidFill>
              </a:rPr>
              <a:t>Методические рекомендации по формированию функциональной грамотности обучающихся. 5–9 классы. – ФГБНУ «ИСРО РАО», 2022. – URL: </a:t>
            </a:r>
            <a:r>
              <a:rPr lang="ru-RU" sz="2000" b="1" u="sng" dirty="0">
                <a:solidFill>
                  <a:schemeClr val="tx2"/>
                </a:solidFill>
                <a:hlinkClick r:id="rId2"/>
              </a:rPr>
              <a:t>https://edsoo.ru/mr-geografiya/</a:t>
            </a:r>
            <a:endParaRPr lang="en-US" sz="2000" b="1" dirty="0">
              <a:solidFill>
                <a:schemeClr val="tx2"/>
              </a:solidFill>
            </a:endParaRPr>
          </a:p>
          <a:p>
            <a:pPr marL="342900" indent="-342900" algn="just">
              <a:buFont typeface="Wingdings" panose="05000000000000000000" pitchFamily="2" charset="2"/>
              <a:buChar char="ü"/>
            </a:pPr>
            <a:endParaRPr lang="en-US" sz="2000" b="1" dirty="0" smtClean="0">
              <a:solidFill>
                <a:schemeClr val="tx2"/>
              </a:solidFill>
            </a:endParaRPr>
          </a:p>
          <a:p>
            <a:pPr marL="342900" indent="-342900" algn="just">
              <a:buFont typeface="Wingdings" panose="05000000000000000000" pitchFamily="2" charset="2"/>
              <a:buChar char="ü"/>
            </a:pPr>
            <a:endParaRPr lang="en-US" sz="2000" b="1" dirty="0">
              <a:solidFill>
                <a:schemeClr val="tx2"/>
              </a:solidFill>
            </a:endParaRPr>
          </a:p>
          <a:p>
            <a:pPr marL="342900" indent="-342900" algn="just">
              <a:buFont typeface="Wingdings" panose="05000000000000000000" pitchFamily="2" charset="2"/>
              <a:buChar char="ü"/>
            </a:pPr>
            <a:endParaRPr lang="en-US" sz="2000" b="1" dirty="0" smtClean="0">
              <a:solidFill>
                <a:schemeClr val="tx2"/>
              </a:solidFill>
            </a:endParaRPr>
          </a:p>
          <a:p>
            <a:pPr marL="342900" indent="-342900" algn="just">
              <a:buFont typeface="Wingdings" panose="05000000000000000000" pitchFamily="2" charset="2"/>
              <a:buChar char="ü"/>
            </a:pPr>
            <a:endParaRPr lang="en-US" sz="2000" b="1" dirty="0">
              <a:solidFill>
                <a:schemeClr val="tx2"/>
              </a:solidFill>
            </a:endParaRPr>
          </a:p>
          <a:p>
            <a:pPr marL="342900" indent="-342900" algn="just">
              <a:buFont typeface="Wingdings" panose="05000000000000000000" pitchFamily="2" charset="2"/>
              <a:buChar char="ü"/>
            </a:pPr>
            <a:endParaRPr lang="en-US" sz="2000" b="1" dirty="0" smtClean="0">
              <a:solidFill>
                <a:schemeClr val="tx2"/>
              </a:solidFill>
            </a:endParaRPr>
          </a:p>
          <a:p>
            <a:pPr marL="342900" indent="-342900" algn="just">
              <a:buFont typeface="Wingdings" panose="05000000000000000000" pitchFamily="2" charset="2"/>
              <a:buChar char="ü"/>
            </a:pPr>
            <a:endParaRPr lang="en-US" sz="2000" b="1" dirty="0">
              <a:solidFill>
                <a:schemeClr val="tx2"/>
              </a:solidFill>
            </a:endParaRPr>
          </a:p>
          <a:p>
            <a:pPr marL="342900" indent="-342900" algn="just">
              <a:buFont typeface="Wingdings" panose="05000000000000000000" pitchFamily="2" charset="2"/>
              <a:buChar char="ü"/>
            </a:pPr>
            <a:endParaRPr lang="ru-RU" sz="2000" b="1" dirty="0" smtClean="0">
              <a:solidFill>
                <a:schemeClr val="tx2"/>
              </a:solidFill>
            </a:endParaRPr>
          </a:p>
          <a:p>
            <a:pPr marL="342900" indent="-342900" algn="just">
              <a:buFont typeface="Wingdings" panose="05000000000000000000" pitchFamily="2" charset="2"/>
              <a:buChar char="ü"/>
            </a:pPr>
            <a:endParaRPr lang="en-US" sz="2000" b="1" dirty="0" smtClean="0">
              <a:solidFill>
                <a:schemeClr val="tx2"/>
              </a:solidFill>
            </a:endParaRPr>
          </a:p>
          <a:p>
            <a:pPr algn="just"/>
            <a:endParaRPr lang="en-US" sz="2000" b="1" dirty="0">
              <a:solidFill>
                <a:schemeClr val="tx2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0" y="-10223"/>
            <a:ext cx="9144000" cy="548680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Муниципальное образовательное учреждение дополнительного профессионального образования  </a:t>
            </a:r>
          </a:p>
          <a:p>
            <a:pPr algn="ctr"/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«Учебно-методический центр»  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0" y="6565670"/>
            <a:ext cx="9144000" cy="274340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г.о</a:t>
            </a:r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Серпухов</a:t>
            </a:r>
            <a:endParaRPr lang="ru-RU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 descr="C:\Users\Пользователь\Documents\2022-2023 основная работа\2022-2023\Сайт УМЦ\Логотип УМЦ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274340"/>
            <a:ext cx="1155488" cy="9944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Равнобедренный треугольник 5"/>
          <p:cNvSpPr/>
          <p:nvPr/>
        </p:nvSpPr>
        <p:spPr>
          <a:xfrm rot="16200000">
            <a:off x="5144852" y="-3227599"/>
            <a:ext cx="261305" cy="7736994"/>
          </a:xfrm>
          <a:prstGeom prst="triangle">
            <a:avLst>
              <a:gd name="adj" fmla="val 100000"/>
            </a:avLst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Равнобедренный треугольник 8"/>
          <p:cNvSpPr/>
          <p:nvPr/>
        </p:nvSpPr>
        <p:spPr>
          <a:xfrm rot="16200000" flipH="1" flipV="1">
            <a:off x="4622915" y="1720043"/>
            <a:ext cx="222707" cy="9468546"/>
          </a:xfrm>
          <a:prstGeom prst="triangle">
            <a:avLst>
              <a:gd name="adj" fmla="val 100000"/>
            </a:avLst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Rectangle 3"/>
          <p:cNvSpPr>
            <a:spLocks noChangeArrowheads="1"/>
          </p:cNvSpPr>
          <p:nvPr/>
        </p:nvSpPr>
        <p:spPr bwMode="auto">
          <a:xfrm>
            <a:off x="1371600" y="2117725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4508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4508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03337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11560" y="510245"/>
            <a:ext cx="7846640" cy="1046547"/>
          </a:xfrm>
        </p:spPr>
        <p:txBody>
          <a:bodyPr>
            <a:noAutofit/>
          </a:bodyPr>
          <a:lstStyle/>
          <a:p>
            <a:r>
              <a:rPr lang="ru-RU" sz="2400" b="1" u="sng" dirty="0">
                <a:solidFill>
                  <a:schemeClr val="tx2">
                    <a:lumMod val="75000"/>
                  </a:schemeClr>
                </a:solidFill>
              </a:rPr>
              <a:t>Методическая поддержка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5536" y="1340768"/>
            <a:ext cx="8244916" cy="5002195"/>
          </a:xfrm>
        </p:spPr>
        <p:txBody>
          <a:bodyPr>
            <a:normAutofit fontScale="32500" lnSpcReduction="20000"/>
          </a:bodyPr>
          <a:lstStyle/>
          <a:p>
            <a:r>
              <a:rPr lang="ru-RU" sz="4000" b="1" dirty="0">
                <a:solidFill>
                  <a:schemeClr val="tx2"/>
                </a:solidFill>
              </a:rPr>
              <a:t>Методические </a:t>
            </a:r>
            <a:r>
              <a:rPr lang="ru-RU" sz="4000" b="1" dirty="0" err="1">
                <a:solidFill>
                  <a:schemeClr val="tx2"/>
                </a:solidFill>
              </a:rPr>
              <a:t>вебинары</a:t>
            </a:r>
            <a:endParaRPr lang="ru-RU" sz="4000" b="1" dirty="0">
              <a:solidFill>
                <a:schemeClr val="tx2"/>
              </a:solidFill>
            </a:endParaRPr>
          </a:p>
          <a:p>
            <a:pPr marL="457200" lvl="0" indent="-457200" algn="just">
              <a:buFont typeface="Wingdings" panose="05000000000000000000" pitchFamily="2" charset="2"/>
              <a:buChar char="ü"/>
            </a:pPr>
            <a:r>
              <a:rPr lang="ru-RU" sz="4900" b="1" dirty="0">
                <a:solidFill>
                  <a:schemeClr val="tx2"/>
                </a:solidFill>
              </a:rPr>
              <a:t>Тематическое и итоговое оценивание по географии (5–9 </a:t>
            </a:r>
            <a:r>
              <a:rPr lang="ru-RU" sz="4900" b="1" dirty="0" err="1">
                <a:solidFill>
                  <a:schemeClr val="tx2"/>
                </a:solidFill>
              </a:rPr>
              <a:t>кл</a:t>
            </a:r>
            <a:r>
              <a:rPr lang="ru-RU" sz="4900" b="1" dirty="0">
                <a:solidFill>
                  <a:schemeClr val="tx2"/>
                </a:solidFill>
              </a:rPr>
              <a:t>.): формы, методы и инструментарий. – URL: </a:t>
            </a:r>
            <a:r>
              <a:rPr lang="ru-RU" sz="4900" b="1" u="sng" dirty="0">
                <a:solidFill>
                  <a:schemeClr val="tx2"/>
                </a:solidFill>
                <a:hlinkClick r:id="rId2"/>
              </a:rPr>
              <a:t>https://vk.com/video-215962627_456239433</a:t>
            </a:r>
            <a:endParaRPr lang="ru-RU" sz="4900" b="1" dirty="0">
              <a:solidFill>
                <a:schemeClr val="tx2"/>
              </a:solidFill>
            </a:endParaRPr>
          </a:p>
          <a:p>
            <a:pPr marL="457200" lvl="0" indent="-457200" algn="just">
              <a:buFont typeface="Wingdings" panose="05000000000000000000" pitchFamily="2" charset="2"/>
              <a:buChar char="ü"/>
            </a:pPr>
            <a:r>
              <a:rPr lang="ru-RU" sz="4900" b="1" dirty="0">
                <a:solidFill>
                  <a:schemeClr val="tx2"/>
                </a:solidFill>
              </a:rPr>
              <a:t>Планируемые предметные результаты освоения ФОП ООО как </a:t>
            </a:r>
            <a:r>
              <a:rPr lang="ru-RU" sz="4900" b="1" dirty="0" smtClean="0">
                <a:solidFill>
                  <a:schemeClr val="tx2"/>
                </a:solidFill>
              </a:rPr>
              <a:t>объект </a:t>
            </a:r>
            <a:r>
              <a:rPr lang="ru-RU" sz="4900" b="1" dirty="0" err="1" smtClean="0">
                <a:solidFill>
                  <a:schemeClr val="tx2"/>
                </a:solidFill>
              </a:rPr>
              <a:t>внутришкольного</a:t>
            </a:r>
            <a:r>
              <a:rPr lang="ru-RU" sz="4900" b="1" dirty="0" smtClean="0">
                <a:solidFill>
                  <a:schemeClr val="tx2"/>
                </a:solidFill>
              </a:rPr>
              <a:t> </a:t>
            </a:r>
            <a:r>
              <a:rPr lang="ru-RU" sz="4900" b="1" dirty="0">
                <a:solidFill>
                  <a:schemeClr val="tx2"/>
                </a:solidFill>
              </a:rPr>
              <a:t>оценивания. География. – URL: </a:t>
            </a:r>
            <a:r>
              <a:rPr lang="ru-RU" sz="4900" b="1" u="sng" dirty="0">
                <a:solidFill>
                  <a:schemeClr val="tx2"/>
                </a:solidFill>
                <a:hlinkClick r:id="rId3"/>
              </a:rPr>
              <a:t>https://vk.com/video-</a:t>
            </a:r>
            <a:r>
              <a:rPr lang="ru-RU" sz="4900" b="1" dirty="0">
                <a:solidFill>
                  <a:schemeClr val="tx2"/>
                </a:solidFill>
                <a:hlinkClick r:id="rId3"/>
              </a:rPr>
              <a:t> </a:t>
            </a:r>
            <a:r>
              <a:rPr lang="ru-RU" sz="4900" b="1" u="sng" dirty="0" smtClean="0">
                <a:solidFill>
                  <a:schemeClr val="tx2"/>
                </a:solidFill>
                <a:hlinkClick r:id="rId3"/>
              </a:rPr>
              <a:t>215962627_456239367</a:t>
            </a:r>
            <a:r>
              <a:rPr lang="ru-RU" sz="4900" b="1" u="sng" dirty="0" smtClean="0">
                <a:solidFill>
                  <a:schemeClr val="tx2"/>
                </a:solidFill>
              </a:rPr>
              <a:t> </a:t>
            </a:r>
            <a:endParaRPr lang="ru-RU" sz="4900" b="1" dirty="0">
              <a:solidFill>
                <a:schemeClr val="tx2"/>
              </a:solidFill>
            </a:endParaRPr>
          </a:p>
          <a:p>
            <a:pPr marL="457200" lvl="0" indent="-457200" algn="just">
              <a:buFont typeface="Wingdings" panose="05000000000000000000" pitchFamily="2" charset="2"/>
              <a:buChar char="ü"/>
            </a:pPr>
            <a:r>
              <a:rPr lang="ru-RU" sz="4900" b="1" dirty="0" smtClean="0">
                <a:solidFill>
                  <a:schemeClr val="tx2"/>
                </a:solidFill>
              </a:rPr>
              <a:t>Реализация </a:t>
            </a:r>
            <a:r>
              <a:rPr lang="ru-RU" sz="4900" b="1" dirty="0">
                <a:solidFill>
                  <a:schemeClr val="tx2"/>
                </a:solidFill>
              </a:rPr>
              <a:t>требований ФГОС СОО в образовательном процессе по теме</a:t>
            </a:r>
          </a:p>
          <a:p>
            <a:pPr algn="just"/>
            <a:r>
              <a:rPr lang="ru-RU" sz="4900" b="1" dirty="0" smtClean="0">
                <a:solidFill>
                  <a:schemeClr val="tx2"/>
                </a:solidFill>
              </a:rPr>
              <a:t>          «</a:t>
            </a:r>
            <a:r>
              <a:rPr lang="ru-RU" sz="4900" b="1" dirty="0">
                <a:solidFill>
                  <a:schemeClr val="tx2"/>
                </a:solidFill>
              </a:rPr>
              <a:t>Топливно-энергетический комплекс мира». – URL: </a:t>
            </a:r>
            <a:r>
              <a:rPr lang="ru-RU" sz="4900" b="1" u="sng" dirty="0">
                <a:solidFill>
                  <a:schemeClr val="tx2"/>
                </a:solidFill>
                <a:hlinkClick r:id="rId4"/>
              </a:rPr>
              <a:t>https://vk.com/video-</a:t>
            </a:r>
            <a:r>
              <a:rPr lang="ru-RU" sz="4900" b="1" dirty="0">
                <a:solidFill>
                  <a:schemeClr val="tx2"/>
                </a:solidFill>
              </a:rPr>
              <a:t> </a:t>
            </a:r>
            <a:r>
              <a:rPr lang="ru-RU" sz="4900" b="1" dirty="0" smtClean="0">
                <a:solidFill>
                  <a:schemeClr val="tx2"/>
                </a:solidFill>
              </a:rPr>
              <a:t>        </a:t>
            </a:r>
            <a:r>
              <a:rPr lang="ru-RU" sz="4900" b="1" u="sng" dirty="0" smtClean="0">
                <a:solidFill>
                  <a:schemeClr val="tx2"/>
                </a:solidFill>
                <a:hlinkClick r:id="rId4"/>
              </a:rPr>
              <a:t>215962627_456239308</a:t>
            </a:r>
            <a:endParaRPr lang="ru-RU" sz="4900" b="1" dirty="0">
              <a:solidFill>
                <a:schemeClr val="tx2"/>
              </a:solidFill>
            </a:endParaRPr>
          </a:p>
          <a:p>
            <a:pPr marL="457200" lvl="0" indent="-457200" algn="just">
              <a:buFont typeface="Wingdings" panose="05000000000000000000" pitchFamily="2" charset="2"/>
              <a:buChar char="ü"/>
            </a:pPr>
            <a:r>
              <a:rPr lang="ru-RU" sz="4900" b="1" dirty="0">
                <a:solidFill>
                  <a:schemeClr val="tx2"/>
                </a:solidFill>
              </a:rPr>
              <a:t>Диагностика достижений требований ФГОС ООО и ее роль в развитии мотивации к обучению географии и умения осуществлять самооценку. – URL: </a:t>
            </a:r>
            <a:r>
              <a:rPr lang="ru-RU" sz="4900" b="1" u="sng" dirty="0">
                <a:solidFill>
                  <a:schemeClr val="tx2"/>
                </a:solidFill>
                <a:hlinkClick r:id="rId5"/>
              </a:rPr>
              <a:t>https://vk.com/video-215962627_456239218</a:t>
            </a:r>
            <a:endParaRPr lang="ru-RU" sz="4900" b="1" dirty="0">
              <a:solidFill>
                <a:schemeClr val="tx2"/>
              </a:solidFill>
            </a:endParaRPr>
          </a:p>
          <a:p>
            <a:pPr algn="just"/>
            <a:r>
              <a:rPr lang="ru-RU" sz="4000" b="1" dirty="0">
                <a:solidFill>
                  <a:schemeClr val="tx2"/>
                </a:solidFill>
              </a:rPr>
              <a:t> </a:t>
            </a:r>
          </a:p>
          <a:p>
            <a:r>
              <a:rPr lang="ru-RU" sz="4000" b="1" dirty="0">
                <a:solidFill>
                  <a:schemeClr val="tx2"/>
                </a:solidFill>
              </a:rPr>
              <a:t>Методические интерактивные кейсы</a:t>
            </a:r>
          </a:p>
          <a:p>
            <a:pPr marL="571500" lvl="0" indent="-571500" algn="just">
              <a:buFont typeface="Wingdings" panose="05000000000000000000" pitchFamily="2" charset="2"/>
              <a:buChar char="ü"/>
            </a:pPr>
            <a:r>
              <a:rPr lang="ru-RU" sz="4900" b="1" dirty="0">
                <a:solidFill>
                  <a:schemeClr val="tx2"/>
                </a:solidFill>
              </a:rPr>
              <a:t>Взаимосвязь тем «Атмосфера и климаты Земли» и «Взаимодействие природы	и	общества»	7	класс.	–	URL: </a:t>
            </a:r>
            <a:r>
              <a:rPr lang="ru-RU" sz="4900" b="1" u="sng" dirty="0">
                <a:solidFill>
                  <a:schemeClr val="tx2"/>
                </a:solidFill>
                <a:hlinkClick r:id="rId6"/>
              </a:rPr>
              <a:t>https://static.edsoo.ru/projects/case/2024/ooo/geo/1/index.html</a:t>
            </a:r>
            <a:endParaRPr lang="ru-RU" sz="4900" b="1" dirty="0">
              <a:solidFill>
                <a:schemeClr val="tx2"/>
              </a:solidFill>
            </a:endParaRPr>
          </a:p>
          <a:p>
            <a:pPr marL="571500" lvl="0" indent="-571500" algn="just">
              <a:buFont typeface="Wingdings" panose="05000000000000000000" pitchFamily="2" charset="2"/>
              <a:buChar char="ü"/>
            </a:pPr>
            <a:r>
              <a:rPr lang="ru-RU" sz="4900" b="1" dirty="0">
                <a:solidFill>
                  <a:schemeClr val="tx2"/>
                </a:solidFill>
              </a:rPr>
              <a:t>«Литосфера и рельеф Земли». 7 класс. – URL: </a:t>
            </a:r>
            <a:r>
              <a:rPr lang="ru-RU" sz="4900" b="1" u="sng" dirty="0">
                <a:solidFill>
                  <a:schemeClr val="tx2"/>
                </a:solidFill>
                <a:hlinkClick r:id="rId7"/>
              </a:rPr>
              <a:t>https://static.edsoo.ru/projects/case/2024/ooo/geo/2/index.html</a:t>
            </a:r>
            <a:endParaRPr lang="ru-RU" sz="4900" b="1" dirty="0">
              <a:solidFill>
                <a:schemeClr val="tx2"/>
              </a:solidFill>
            </a:endParaRPr>
          </a:p>
          <a:p>
            <a:pPr marL="571500" lvl="0" indent="-571500" algn="just">
              <a:buFont typeface="Wingdings" panose="05000000000000000000" pitchFamily="2" charset="2"/>
              <a:buChar char="ü"/>
            </a:pPr>
            <a:r>
              <a:rPr lang="ru-RU" sz="4900" b="1" dirty="0">
                <a:solidFill>
                  <a:schemeClr val="tx2"/>
                </a:solidFill>
              </a:rPr>
              <a:t>Топливно-энергетический комплекс мира. 10 класс. – URL: </a:t>
            </a:r>
            <a:r>
              <a:rPr lang="ru-RU" sz="4900" b="1" u="sng" dirty="0">
                <a:solidFill>
                  <a:schemeClr val="tx2"/>
                </a:solidFill>
                <a:hlinkClick r:id="rId8"/>
              </a:rPr>
              <a:t>https://static.edsoo.ru/projects/case/2024/soo/geo/2/index.html</a:t>
            </a:r>
            <a:endParaRPr lang="ru-RU" sz="4900" b="1" dirty="0">
              <a:solidFill>
                <a:schemeClr val="tx2"/>
              </a:solidFill>
            </a:endParaRPr>
          </a:p>
          <a:p>
            <a:pPr marL="571500" lvl="0" indent="-571500" algn="just">
              <a:buFont typeface="Wingdings" panose="05000000000000000000" pitchFamily="2" charset="2"/>
              <a:buChar char="ü"/>
            </a:pPr>
            <a:r>
              <a:rPr lang="ru-RU" sz="4900" b="1" dirty="0">
                <a:solidFill>
                  <a:schemeClr val="tx2"/>
                </a:solidFill>
              </a:rPr>
              <a:t>Взаимодействие человека и природы. 10 класс. – URL: </a:t>
            </a:r>
            <a:r>
              <a:rPr lang="ru-RU" sz="4900" b="1" u="sng" dirty="0">
                <a:solidFill>
                  <a:schemeClr val="tx2"/>
                </a:solidFill>
                <a:hlinkClick r:id="rId9"/>
              </a:rPr>
              <a:t>https://static.edsoo.ru/projects/case/2024/soo/geo/1/index.html</a:t>
            </a:r>
            <a:endParaRPr lang="ru-RU" sz="4900" b="1" dirty="0">
              <a:solidFill>
                <a:schemeClr val="tx2"/>
              </a:solidFill>
            </a:endParaRPr>
          </a:p>
          <a:p>
            <a:pPr marL="342900" indent="-342900" algn="just">
              <a:buFont typeface="Wingdings" panose="05000000000000000000" pitchFamily="2" charset="2"/>
              <a:buChar char="ü"/>
            </a:pPr>
            <a:endParaRPr lang="en-US" sz="3400" b="1" dirty="0" smtClean="0">
              <a:solidFill>
                <a:schemeClr val="tx2"/>
              </a:solidFill>
            </a:endParaRPr>
          </a:p>
          <a:p>
            <a:pPr marL="342900" indent="-342900" algn="just">
              <a:buFont typeface="Wingdings" panose="05000000000000000000" pitchFamily="2" charset="2"/>
              <a:buChar char="ü"/>
            </a:pPr>
            <a:endParaRPr lang="en-US" sz="2000" b="1" dirty="0">
              <a:solidFill>
                <a:schemeClr val="tx2"/>
              </a:solidFill>
            </a:endParaRPr>
          </a:p>
          <a:p>
            <a:pPr marL="342900" indent="-342900" algn="just">
              <a:buFont typeface="Wingdings" panose="05000000000000000000" pitchFamily="2" charset="2"/>
              <a:buChar char="ü"/>
            </a:pPr>
            <a:endParaRPr lang="en-US" sz="2000" b="1" dirty="0" smtClean="0">
              <a:solidFill>
                <a:schemeClr val="tx2"/>
              </a:solidFill>
            </a:endParaRPr>
          </a:p>
          <a:p>
            <a:pPr marL="342900" indent="-342900" algn="just">
              <a:buFont typeface="Wingdings" panose="05000000000000000000" pitchFamily="2" charset="2"/>
              <a:buChar char="ü"/>
            </a:pPr>
            <a:endParaRPr lang="en-US" sz="2000" b="1" dirty="0">
              <a:solidFill>
                <a:schemeClr val="tx2"/>
              </a:solidFill>
            </a:endParaRPr>
          </a:p>
          <a:p>
            <a:pPr marL="342900" indent="-342900" algn="just">
              <a:buFont typeface="Wingdings" panose="05000000000000000000" pitchFamily="2" charset="2"/>
              <a:buChar char="ü"/>
            </a:pPr>
            <a:endParaRPr lang="en-US" sz="2000" b="1" dirty="0" smtClean="0">
              <a:solidFill>
                <a:schemeClr val="tx2"/>
              </a:solidFill>
            </a:endParaRPr>
          </a:p>
          <a:p>
            <a:pPr marL="342900" indent="-342900" algn="just">
              <a:buFont typeface="Wingdings" panose="05000000000000000000" pitchFamily="2" charset="2"/>
              <a:buChar char="ü"/>
            </a:pPr>
            <a:endParaRPr lang="en-US" sz="2000" b="1" dirty="0">
              <a:solidFill>
                <a:schemeClr val="tx2"/>
              </a:solidFill>
            </a:endParaRPr>
          </a:p>
          <a:p>
            <a:pPr marL="342900" indent="-342900" algn="just">
              <a:buFont typeface="Wingdings" panose="05000000000000000000" pitchFamily="2" charset="2"/>
              <a:buChar char="ü"/>
            </a:pPr>
            <a:endParaRPr lang="ru-RU" sz="2000" b="1" dirty="0" smtClean="0">
              <a:solidFill>
                <a:schemeClr val="tx2"/>
              </a:solidFill>
            </a:endParaRPr>
          </a:p>
          <a:p>
            <a:pPr marL="342900" indent="-342900" algn="just">
              <a:buFont typeface="Wingdings" panose="05000000000000000000" pitchFamily="2" charset="2"/>
              <a:buChar char="ü"/>
            </a:pPr>
            <a:endParaRPr lang="en-US" sz="2000" b="1" dirty="0" smtClean="0">
              <a:solidFill>
                <a:schemeClr val="tx2"/>
              </a:solidFill>
            </a:endParaRPr>
          </a:p>
          <a:p>
            <a:pPr algn="just"/>
            <a:endParaRPr lang="en-US" sz="2000" b="1" dirty="0">
              <a:solidFill>
                <a:schemeClr val="tx2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0" y="-10223"/>
            <a:ext cx="9144000" cy="548680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Муниципальное образовательное учреждение дополнительного профессионального образования  </a:t>
            </a:r>
          </a:p>
          <a:p>
            <a:pPr algn="ctr"/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«Учебно-методический центр»  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0" y="6565670"/>
            <a:ext cx="9144000" cy="274340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г.о</a:t>
            </a:r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Серпухов</a:t>
            </a:r>
            <a:endParaRPr lang="ru-RU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 descr="C:\Users\Пользователь\Documents\2022-2023 основная работа\2022-2023\Сайт УМЦ\Логотип УМЦ.png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274340"/>
            <a:ext cx="1155488" cy="9944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Равнобедренный треугольник 5"/>
          <p:cNvSpPr/>
          <p:nvPr/>
        </p:nvSpPr>
        <p:spPr>
          <a:xfrm rot="16200000">
            <a:off x="5144852" y="-3227599"/>
            <a:ext cx="261305" cy="7736994"/>
          </a:xfrm>
          <a:prstGeom prst="triangle">
            <a:avLst>
              <a:gd name="adj" fmla="val 100000"/>
            </a:avLst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Равнобедренный треугольник 8"/>
          <p:cNvSpPr/>
          <p:nvPr/>
        </p:nvSpPr>
        <p:spPr>
          <a:xfrm rot="16200000" flipH="1" flipV="1">
            <a:off x="4622915" y="1720043"/>
            <a:ext cx="222707" cy="9468546"/>
          </a:xfrm>
          <a:prstGeom prst="triangle">
            <a:avLst>
              <a:gd name="adj" fmla="val 100000"/>
            </a:avLst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Rectangle 3"/>
          <p:cNvSpPr>
            <a:spLocks noChangeArrowheads="1"/>
          </p:cNvSpPr>
          <p:nvPr/>
        </p:nvSpPr>
        <p:spPr bwMode="auto">
          <a:xfrm>
            <a:off x="1371600" y="2117725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4508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4508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06374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11560" y="510245"/>
            <a:ext cx="7846640" cy="1046547"/>
          </a:xfrm>
        </p:spPr>
        <p:txBody>
          <a:bodyPr>
            <a:noAutofit/>
          </a:bodyPr>
          <a:lstStyle/>
          <a:p>
            <a:r>
              <a:rPr lang="ru-RU" sz="2400" b="1" u="sng" dirty="0">
                <a:solidFill>
                  <a:schemeClr val="tx2">
                    <a:lumMod val="75000"/>
                  </a:schemeClr>
                </a:solidFill>
              </a:rPr>
              <a:t>Методическая поддержка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5536" y="1340768"/>
            <a:ext cx="8244916" cy="5002195"/>
          </a:xfrm>
        </p:spPr>
        <p:txBody>
          <a:bodyPr>
            <a:normAutofit/>
          </a:bodyPr>
          <a:lstStyle/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ru-RU" sz="2000" b="1" dirty="0">
                <a:solidFill>
                  <a:srgbClr val="373C5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Информационные телеграмм-каналы связи</a:t>
            </a:r>
            <a:endParaRPr lang="ru-RU" sz="2000" b="1" dirty="0">
              <a:solidFill>
                <a:srgbClr val="373C59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endParaRPr lang="ru-RU" sz="2000" b="1" dirty="0" smtClean="0">
              <a:solidFill>
                <a:schemeClr val="tx2"/>
              </a:solidFill>
            </a:endParaRPr>
          </a:p>
          <a:p>
            <a:pPr algn="l"/>
            <a:r>
              <a:rPr lang="ru-RU" sz="2000" b="1" dirty="0" smtClean="0">
                <a:solidFill>
                  <a:schemeClr val="tx2"/>
                </a:solidFill>
              </a:rPr>
              <a:t>        Для учителей                              Для руководителей ГМО</a:t>
            </a:r>
            <a:r>
              <a:rPr lang="en-US" sz="2000" b="1" dirty="0" smtClean="0">
                <a:solidFill>
                  <a:schemeClr val="tx2"/>
                </a:solidFill>
              </a:rPr>
              <a:t>/</a:t>
            </a:r>
            <a:r>
              <a:rPr lang="ru-RU" sz="2000" b="1" dirty="0" smtClean="0">
                <a:solidFill>
                  <a:schemeClr val="tx2"/>
                </a:solidFill>
              </a:rPr>
              <a:t>ММО</a:t>
            </a:r>
          </a:p>
          <a:p>
            <a:pPr algn="just"/>
            <a:endParaRPr lang="en-US" sz="2000" b="1" dirty="0">
              <a:solidFill>
                <a:schemeClr val="tx2"/>
              </a:solidFill>
            </a:endParaRPr>
          </a:p>
          <a:p>
            <a:pPr marL="342900" indent="-342900" algn="just">
              <a:buFont typeface="Wingdings" panose="05000000000000000000" pitchFamily="2" charset="2"/>
              <a:buChar char="ü"/>
            </a:pPr>
            <a:endParaRPr lang="en-US" sz="2000" b="1" dirty="0" smtClean="0">
              <a:solidFill>
                <a:schemeClr val="tx2"/>
              </a:solidFill>
            </a:endParaRPr>
          </a:p>
          <a:p>
            <a:pPr marL="342900" indent="-342900" algn="just">
              <a:buFont typeface="Wingdings" panose="05000000000000000000" pitchFamily="2" charset="2"/>
              <a:buChar char="ü"/>
            </a:pPr>
            <a:endParaRPr lang="en-US" sz="2000" b="1" dirty="0">
              <a:solidFill>
                <a:schemeClr val="tx2"/>
              </a:solidFill>
            </a:endParaRPr>
          </a:p>
          <a:p>
            <a:pPr marL="342900" indent="-342900" algn="just">
              <a:buFont typeface="Wingdings" panose="05000000000000000000" pitchFamily="2" charset="2"/>
              <a:buChar char="ü"/>
            </a:pPr>
            <a:endParaRPr lang="en-US" sz="2000" b="1" dirty="0" smtClean="0">
              <a:solidFill>
                <a:schemeClr val="tx2"/>
              </a:solidFill>
            </a:endParaRPr>
          </a:p>
          <a:p>
            <a:pPr marL="342900" indent="-342900" algn="just">
              <a:buFont typeface="Wingdings" panose="05000000000000000000" pitchFamily="2" charset="2"/>
              <a:buChar char="ü"/>
            </a:pPr>
            <a:endParaRPr lang="en-US" sz="2000" b="1" dirty="0">
              <a:solidFill>
                <a:schemeClr val="tx2"/>
              </a:solidFill>
            </a:endParaRPr>
          </a:p>
          <a:p>
            <a:pPr marL="342900" indent="-342900" algn="just">
              <a:buFont typeface="Wingdings" panose="05000000000000000000" pitchFamily="2" charset="2"/>
              <a:buChar char="ü"/>
            </a:pPr>
            <a:endParaRPr lang="en-US" sz="2000" b="1" dirty="0" smtClean="0">
              <a:solidFill>
                <a:schemeClr val="tx2"/>
              </a:solidFill>
            </a:endParaRPr>
          </a:p>
          <a:p>
            <a:pPr marL="342900" indent="-342900" algn="just">
              <a:buFont typeface="Wingdings" panose="05000000000000000000" pitchFamily="2" charset="2"/>
              <a:buChar char="ü"/>
            </a:pPr>
            <a:endParaRPr lang="en-US" sz="2000" b="1" dirty="0">
              <a:solidFill>
                <a:schemeClr val="tx2"/>
              </a:solidFill>
            </a:endParaRPr>
          </a:p>
          <a:p>
            <a:pPr marL="342900" indent="-342900" algn="just">
              <a:buFont typeface="Wingdings" panose="05000000000000000000" pitchFamily="2" charset="2"/>
              <a:buChar char="ü"/>
            </a:pPr>
            <a:endParaRPr lang="ru-RU" sz="2000" b="1" dirty="0" smtClean="0">
              <a:solidFill>
                <a:schemeClr val="tx2"/>
              </a:solidFill>
            </a:endParaRPr>
          </a:p>
          <a:p>
            <a:pPr marL="342900" indent="-342900" algn="just">
              <a:buFont typeface="Wingdings" panose="05000000000000000000" pitchFamily="2" charset="2"/>
              <a:buChar char="ü"/>
            </a:pPr>
            <a:endParaRPr lang="en-US" sz="2000" b="1" dirty="0" smtClean="0">
              <a:solidFill>
                <a:schemeClr val="tx2"/>
              </a:solidFill>
            </a:endParaRPr>
          </a:p>
          <a:p>
            <a:pPr algn="just"/>
            <a:endParaRPr lang="en-US" sz="2000" b="1" dirty="0">
              <a:solidFill>
                <a:schemeClr val="tx2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0" y="-10223"/>
            <a:ext cx="9144000" cy="548680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Муниципальное образовательное учреждение дополнительного профессионального образования  </a:t>
            </a:r>
          </a:p>
          <a:p>
            <a:pPr algn="ctr"/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«Учебно-методический центр»  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0" y="6565670"/>
            <a:ext cx="9144000" cy="274340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г.о</a:t>
            </a:r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Серпухов</a:t>
            </a:r>
            <a:endParaRPr lang="ru-RU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 descr="C:\Users\Пользователь\Documents\2022-2023 основная работа\2022-2023\Сайт УМЦ\Логотип УМЦ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274340"/>
            <a:ext cx="1155488" cy="9944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Равнобедренный треугольник 5"/>
          <p:cNvSpPr/>
          <p:nvPr/>
        </p:nvSpPr>
        <p:spPr>
          <a:xfrm rot="16200000">
            <a:off x="5144852" y="-3227599"/>
            <a:ext cx="261305" cy="7736994"/>
          </a:xfrm>
          <a:prstGeom prst="triangle">
            <a:avLst>
              <a:gd name="adj" fmla="val 100000"/>
            </a:avLst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Равнобедренный треугольник 8"/>
          <p:cNvSpPr/>
          <p:nvPr/>
        </p:nvSpPr>
        <p:spPr>
          <a:xfrm rot="16200000" flipH="1" flipV="1">
            <a:off x="4622915" y="1720043"/>
            <a:ext cx="222707" cy="9468546"/>
          </a:xfrm>
          <a:prstGeom prst="triangle">
            <a:avLst>
              <a:gd name="adj" fmla="val 100000"/>
            </a:avLst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Rectangle 3"/>
          <p:cNvSpPr>
            <a:spLocks noChangeArrowheads="1"/>
          </p:cNvSpPr>
          <p:nvPr/>
        </p:nvSpPr>
        <p:spPr bwMode="auto">
          <a:xfrm>
            <a:off x="1371600" y="2117725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4508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4508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10" name="Picture 2" descr="C:\Users\Евгений\Downloads\qr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0980" y="2558081"/>
            <a:ext cx="1867430" cy="18674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3" descr="C:\Users\Евгений\Downloads\qr (1)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98159" y="2558081"/>
            <a:ext cx="1867430" cy="18842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908458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2894</TotalTime>
  <Words>946</Words>
  <Application>Microsoft Office PowerPoint</Application>
  <PresentationFormat>Экран (4:3)</PresentationFormat>
  <Paragraphs>178</Paragraphs>
  <Slides>15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21" baseType="lpstr">
      <vt:lpstr>Arial</vt:lpstr>
      <vt:lpstr>Calibri</vt:lpstr>
      <vt:lpstr>Times New Roman</vt:lpstr>
      <vt:lpstr>Wingdings</vt:lpstr>
      <vt:lpstr>Тема Office</vt:lpstr>
      <vt:lpstr>Acrobat Document</vt:lpstr>
      <vt:lpstr> «Особенности преподавания учебного предмета «География»  в 2024-2025 учебном году»</vt:lpstr>
      <vt:lpstr>Нормативно-правовые документы, обеспечивающие организацию образовательной деятельности по учебному предмету «Информатика» в 2024-2025 учебном году</vt:lpstr>
      <vt:lpstr>Презентация PowerPoint</vt:lpstr>
      <vt:lpstr>Всероссийские проверочные работы</vt:lpstr>
      <vt:lpstr>Всероссийские проверочные работы</vt:lpstr>
      <vt:lpstr>Всероссийские проверочные работы</vt:lpstr>
      <vt:lpstr>Методическая поддержка</vt:lpstr>
      <vt:lpstr>Методическая поддержка</vt:lpstr>
      <vt:lpstr>Методическая поддержка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 «Особенности преподавания учебного предмета «География»  в 2024-2025 учебном году»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Наставничество в образовании: современная теория и инновационная практика. Реализация мероприятий Года педагога и наставника в образовательных учреждениях г.о. Серпухов</dc:title>
  <dc:creator>Пользователь</dc:creator>
  <cp:lastModifiedBy>Натали</cp:lastModifiedBy>
  <cp:revision>155</cp:revision>
  <dcterms:created xsi:type="dcterms:W3CDTF">2023-08-21T13:25:49Z</dcterms:created>
  <dcterms:modified xsi:type="dcterms:W3CDTF">2024-09-20T10:46:23Z</dcterms:modified>
</cp:coreProperties>
</file>