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2" r:id="rId3"/>
    <p:sldId id="321" r:id="rId4"/>
    <p:sldId id="309" r:id="rId5"/>
    <p:sldId id="310" r:id="rId6"/>
    <p:sldId id="311" r:id="rId7"/>
    <p:sldId id="312" r:id="rId8"/>
    <p:sldId id="322" r:id="rId9"/>
    <p:sldId id="313" r:id="rId10"/>
    <p:sldId id="314" r:id="rId11"/>
    <p:sldId id="315" r:id="rId12"/>
    <p:sldId id="316" r:id="rId13"/>
    <p:sldId id="317" r:id="rId14"/>
    <p:sldId id="318" r:id="rId15"/>
    <p:sldId id="30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43" autoAdjust="0"/>
  </p:normalViewPr>
  <p:slideViewPr>
    <p:cSldViewPr>
      <p:cViewPr varScale="1">
        <p:scale>
          <a:sx n="68" d="100"/>
          <a:sy n="68" d="100"/>
        </p:scale>
        <p:origin x="2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E8DFC-B817-4357-86A3-761735B703C1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3471-03F6-4AC8-89E4-EB345A2BA6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9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8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67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47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05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8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7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4003-374C-4514-970B-D318F1892167}" type="datetimeFigureOut">
              <a:rPr lang="ru-RU" smtClean="0"/>
              <a:pPr/>
              <a:t>20.09.2024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4717-02D3-4A11-91EF-BCD93850E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ppm.kuro-mo.ru/index.php/diagnostika-professional-nykh-kompetentsi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soo.ru/normativnye-dokumenty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-collection.fioco.ru/" TargetMode="External"/><Relationship Id="rId2" Type="http://schemas.openxmlformats.org/officeDocument/2006/relationships/hyperlink" Target="https://fioco.ru/obraztsi_i_opisaniya_vpr_2025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2023/08/31/metodicheskoe-posobie-geografiya-5-klass-2022-g/" TargetMode="External"/><Relationship Id="rId2" Type="http://schemas.openxmlformats.org/officeDocument/2006/relationships/hyperlink" Target="https://edsoo.ru/mr-geografiy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tatic.edsoo.ru/projects/case/2024/soo/geo/2/index.html" TargetMode="External"/><Relationship Id="rId3" Type="http://schemas.openxmlformats.org/officeDocument/2006/relationships/hyperlink" Target="https://vk.com/video-%20215962627_456239367" TargetMode="External"/><Relationship Id="rId7" Type="http://schemas.openxmlformats.org/officeDocument/2006/relationships/hyperlink" Target="https://static.edsoo.ru/projects/case/2024/ooo/geo/2/index.html" TargetMode="External"/><Relationship Id="rId2" Type="http://schemas.openxmlformats.org/officeDocument/2006/relationships/hyperlink" Target="https://vk.com/video-215962627_45623943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atic.edsoo.ru/projects/case/2024/ooo/geo/1/index.html" TargetMode="External"/><Relationship Id="rId5" Type="http://schemas.openxmlformats.org/officeDocument/2006/relationships/hyperlink" Target="https://vk.com/video-215962627_456239218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vk.com/video-215962627_456239308" TargetMode="External"/><Relationship Id="rId9" Type="http://schemas.openxmlformats.org/officeDocument/2006/relationships/hyperlink" Target="https://static.edsoo.ru/projects/case/2024/soo/geo/1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«Особенности преподавания учебного предмета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«География»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2024-2025 учебном году»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4489373"/>
            <a:ext cx="8136903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Леонтьева Элина Викторовна, методист МОУ ДПО УМЦ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" y="231202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44916" cy="5002195"/>
          </a:xfrm>
        </p:spPr>
        <p:txBody>
          <a:bodyPr>
            <a:normAutofit/>
          </a:bodyPr>
          <a:lstStyle/>
          <a:p>
            <a:pPr algn="just"/>
            <a:endParaRPr lang="ru-RU" sz="2000" b="1" dirty="0">
              <a:solidFill>
                <a:srgbClr val="373C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Диаграмма 1">
            <a:extLst>
              <a:ext uri="{FF2B5EF4-FFF2-40B4-BE49-F238E27FC236}">
                <a16:creationId xmlns="" xmlns:a16="http://schemas.microsoft.com/office/drawing/2014/main" id="{6ADAD41E-AB88-405F-A95B-2C0970BE868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06" y="1484784"/>
            <a:ext cx="871811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8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44916" cy="5002195"/>
          </a:xfrm>
        </p:spPr>
        <p:txBody>
          <a:bodyPr>
            <a:normAutofit/>
          </a:bodyPr>
          <a:lstStyle/>
          <a:p>
            <a:pPr algn="just"/>
            <a:endParaRPr lang="ru-RU" sz="2000" b="1" dirty="0">
              <a:solidFill>
                <a:srgbClr val="373C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95B45C25-040B-45C2-ACF6-8C1FA99A4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24" y="1412777"/>
            <a:ext cx="848454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44916" cy="5002195"/>
          </a:xfrm>
        </p:spPr>
        <p:txBody>
          <a:bodyPr>
            <a:normAutofit/>
          </a:bodyPr>
          <a:lstStyle/>
          <a:p>
            <a:pPr algn="just"/>
            <a:endParaRPr lang="ru-RU" sz="2000" b="1" dirty="0">
              <a:solidFill>
                <a:srgbClr val="373C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A39FA00-B40E-4A4D-8E31-F7149DC6A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797273"/>
            <a:ext cx="5904656" cy="420611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136904" cy="52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3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44916" cy="5002195"/>
          </a:xfrm>
        </p:spPr>
        <p:txBody>
          <a:bodyPr>
            <a:normAutofit/>
          </a:bodyPr>
          <a:lstStyle/>
          <a:p>
            <a:pPr algn="just"/>
            <a:endParaRPr lang="ru-RU" sz="2000" b="1" dirty="0">
              <a:solidFill>
                <a:srgbClr val="373C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8F715DB-CC2A-4E96-9900-ABD73BA14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340768"/>
            <a:ext cx="849694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573" y="1268760"/>
            <a:ext cx="8244916" cy="5299864"/>
          </a:xfrm>
        </p:spPr>
        <p:txBody>
          <a:bodyPr>
            <a:normAutofit/>
          </a:bodyPr>
          <a:lstStyle/>
          <a:p>
            <a:pPr algn="just"/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Исследование профессиональных компетенций педагогических работников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pPr algn="just"/>
            <a:endParaRPr lang="ru-RU" sz="2000" b="1" dirty="0">
              <a:solidFill>
                <a:schemeClr val="tx2"/>
              </a:solidFill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В </a:t>
            </a:r>
            <a:r>
              <a:rPr lang="ru-RU" sz="2000" b="1" dirty="0">
                <a:solidFill>
                  <a:schemeClr val="tx2"/>
                </a:solidFill>
              </a:rPr>
              <a:t>связи с обновлением контрольно-измерительных материалов РИКУ в сентябре 2024 года тестирование педагогических работников проводиться не будет. Исследование профессиональных компетенций начнётся с </a:t>
            </a:r>
            <a:r>
              <a:rPr lang="ru-RU" sz="2000" b="1" dirty="0" smtClean="0">
                <a:solidFill>
                  <a:schemeClr val="tx2"/>
                </a:solidFill>
              </a:rPr>
              <a:t>1 ноября.</a:t>
            </a:r>
            <a:endParaRPr lang="ru-RU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39025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hlinkClick r:id="rId3"/>
            </a:endParaRPr>
          </a:p>
          <a:p>
            <a:pPr algn="ctr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cppm.kuro-mo.ru/index.php/diagnostika-professional-nykh-kompetentsij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8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«Особенности преподавания учебного предмета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«География»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2024-2025 учебном году»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4489373"/>
            <a:ext cx="8136903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Леонтьева Элина Викторовна, методист МОУ ДПО УМЦ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" y="231202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51635"/>
            <a:ext cx="7846640" cy="966089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Нормативно-правовые документы, обеспечивающие организацию образовательной деятельности по учебному предмету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«Информатика»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2024-2025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учебном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17725"/>
            <a:ext cx="8712968" cy="4225237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sz="1800" dirty="0">
              <a:solidFill>
                <a:srgbClr val="373C59"/>
              </a:solidFill>
              <a:latin typeface="Arial" panose="020B0604020202020204" pitchFamily="34" charset="0"/>
            </a:endParaRPr>
          </a:p>
          <a:p>
            <a:pPr marR="180340" indent="450215" algn="just">
              <a:spcBef>
                <a:spcPts val="0"/>
              </a:spcBef>
            </a:pP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– Федеральный закон «Об образовании в Российской Федерации» от 29 декабря 2012 г. № 273-ФЗ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R="180340" indent="450215" algn="just">
              <a:spcBef>
                <a:spcPts val="0"/>
              </a:spcBef>
            </a:pP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–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</a:rPr>
              <a:t>Федеральный закон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</a:rPr>
              <a:t>«О внесении изменений в Федеральный закон «Об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</a:rPr>
              <a:t>образовании в Российской Федерации»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 19 декабря 2023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г. 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618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R="180340" indent="450215" algn="just">
              <a:spcBef>
                <a:spcPts val="0"/>
              </a:spcBef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Постановление Правительства Российской Федерации  «Об утверждении перечня мероприятий по оценке качества образования и Правил проведения мероприятий по оценке качества </a:t>
            </a:r>
            <a:r>
              <a:rPr lang="ru-RU" sz="64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образовыания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» от 30 апреля 2024г. №556;</a:t>
            </a:r>
            <a:endParaRPr lang="ru-RU" sz="6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R="180340" indent="450215" algn="just">
              <a:spcBef>
                <a:spcPts val="0"/>
              </a:spcBef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– Федеральный государственный образовательный стандарт основного общего образования (утв. приказом </a:t>
            </a:r>
            <a:r>
              <a:rPr lang="ru-RU" sz="64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России от 31 мая 2021 г. № 287);</a:t>
            </a:r>
            <a:endParaRPr lang="ru-RU" sz="6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R="180340" indent="450215" algn="just">
              <a:spcBef>
                <a:spcPts val="0"/>
              </a:spcBef>
            </a:pP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–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Федеральный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государственный образовательный стандарт среднего общего образования (утв. приказом 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Минобрнауки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России от 17 мая 2012 г. 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413 с изменениями, утв.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риказом  </a:t>
            </a:r>
            <a:r>
              <a:rPr lang="ru-RU" sz="64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от 12.08.2022 г. №732);</a:t>
            </a:r>
            <a:endParaRPr lang="ru-RU" sz="6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R="180340" indent="450215" algn="just">
              <a:spcBef>
                <a:spcPts val="0"/>
              </a:spcBef>
            </a:pP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–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Федеральная образовательная программа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основного общего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образования (утв. приказом 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России от 18 мая 2023 г. 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370);</a:t>
            </a:r>
          </a:p>
          <a:p>
            <a:pPr marR="180340" indent="450215" algn="just">
              <a:spcBef>
                <a:spcPts val="0"/>
              </a:spcBef>
            </a:pP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– Федеральная образовательная программа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среднего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общего образования (утв. приказом 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России от 18 мая 2023 г. 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371);</a:t>
            </a:r>
            <a:endParaRPr lang="ru-RU" sz="6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lvl="0" algn="just"/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    –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приказ	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России	от	21	сентября	2022 г.	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858 «Об утверждении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	федерального	перечня	учебников,	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допущенных к использованию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учебников»;</a:t>
            </a:r>
          </a:p>
          <a:p>
            <a:pPr marR="180340" indent="450215">
              <a:spcBef>
                <a:spcPts val="0"/>
              </a:spcBef>
            </a:pP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ru-RU" sz="7200" b="1" dirty="0"/>
              <a:t/>
            </a:r>
            <a:br>
              <a:rPr lang="ru-RU" sz="7200" b="1" dirty="0"/>
            </a:b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1387422"/>
            <a:ext cx="8712968" cy="4225237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sz="1800" dirty="0">
              <a:solidFill>
                <a:srgbClr val="373C59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риказ 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  России   от   21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февраля  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2024 г.   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119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«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 внесении изменений в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приложения № 1 и № 2 к приказу 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Министерства просвещения Российской Федерации от 21 сентября 2022 г. 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858 «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Об      утверждении      федерального     перечня      учебников,     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учебников»;</a:t>
            </a:r>
          </a:p>
          <a:p>
            <a:pPr lvl="0" algn="just"/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приказ 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России от 21 мая 2024 г. № 347 «О внесении изменений в приказ 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России от 21 сентября 2022 г. №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858 «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Об      утверждении      федерального     перечня      учебников,     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исключённых учебников»»;</a:t>
            </a:r>
          </a:p>
          <a:p>
            <a:pPr lvl="0" algn="just"/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приказ </a:t>
            </a:r>
            <a:r>
              <a:rPr lang="ru-RU" sz="6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Минпросвещения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  России   от   4   октября   2023   г.   №   </a:t>
            </a:r>
            <a:r>
              <a:rPr lang="ru-RU" sz="6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738 «</a:t>
            </a:r>
            <a:r>
              <a:rPr lang="ru-RU" sz="6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R="180340" indent="450215" algn="just">
              <a:spcBef>
                <a:spcPts val="0"/>
              </a:spcBef>
            </a:pPr>
            <a:endParaRPr lang="ru-RU" sz="64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R="180340" indent="450215" algn="just">
              <a:spcBef>
                <a:spcPts val="0"/>
              </a:spcBef>
            </a:pPr>
            <a:r>
              <a:rPr lang="ru-RU" sz="6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Документы </a:t>
            </a:r>
            <a:r>
              <a:rPr lang="ru-RU" sz="6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представлены на портале «Единое содержание общего образования» в разделе «Нормативные документы» по адресу: </a:t>
            </a:r>
            <a:endParaRPr lang="ru-RU" sz="64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R="180340" indent="450215">
              <a:spcBef>
                <a:spcPts val="0"/>
              </a:spcBef>
            </a:pP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+mj-lt"/>
                <a:hlinkClick r:id="rId2"/>
              </a:rPr>
              <a:t>https</a:t>
            </a:r>
            <a:r>
              <a:rPr lang="ru-RU" sz="7200" b="1" dirty="0">
                <a:solidFill>
                  <a:schemeClr val="tx2">
                    <a:lumMod val="75000"/>
                  </a:schemeClr>
                </a:solidFill>
                <a:latin typeface="+mj-lt"/>
                <a:hlinkClick r:id="rId2"/>
              </a:rPr>
              <a:t>://edsoo.ru/normativnye-dokumenty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+mj-lt"/>
                <a:hlinkClick r:id="rId2"/>
              </a:rPr>
              <a:t>/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ru-RU" sz="7200" b="1" dirty="0"/>
              <a:t/>
            </a:r>
            <a:br>
              <a:rPr lang="ru-RU" sz="7200" b="1" dirty="0"/>
            </a:b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936103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Всероссийские проверочные работы</a:t>
            </a:r>
            <a:endParaRPr lang="ru-RU" sz="2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1"/>
            <a:ext cx="8244916" cy="471416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>
                <a:solidFill>
                  <a:schemeClr val="tx2"/>
                </a:solidFill>
              </a:rPr>
              <a:t>Рособрнадзор</a:t>
            </a:r>
            <a:r>
              <a:rPr lang="ru-RU" sz="2000" dirty="0">
                <a:solidFill>
                  <a:schemeClr val="tx2"/>
                </a:solidFill>
              </a:rPr>
              <a:t> утвердил график </a:t>
            </a:r>
            <a:r>
              <a:rPr lang="ru-RU" sz="2000" dirty="0" smtClean="0">
                <a:solidFill>
                  <a:schemeClr val="tx2"/>
                </a:solidFill>
              </a:rPr>
              <a:t>ВПР </a:t>
            </a:r>
            <a:r>
              <a:rPr lang="ru-RU" sz="2000" dirty="0">
                <a:solidFill>
                  <a:schemeClr val="tx2"/>
                </a:solidFill>
              </a:rPr>
              <a:t>на </a:t>
            </a:r>
            <a:r>
              <a:rPr lang="ru-RU" sz="2000" dirty="0" smtClean="0">
                <a:solidFill>
                  <a:schemeClr val="tx2"/>
                </a:solidFill>
              </a:rPr>
              <a:t>2024-2025 учебный год.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П</a:t>
            </a:r>
            <a:r>
              <a:rPr lang="ru-RU" sz="2000" dirty="0" smtClean="0">
                <a:solidFill>
                  <a:schemeClr val="tx2"/>
                </a:solidFill>
              </a:rPr>
              <a:t>ланируется </a:t>
            </a:r>
            <a:r>
              <a:rPr lang="ru-RU" sz="2000" dirty="0">
                <a:solidFill>
                  <a:schemeClr val="tx2"/>
                </a:solidFill>
              </a:rPr>
              <a:t>проведение ВПР по </a:t>
            </a:r>
            <a:r>
              <a:rPr lang="ru-RU" sz="2000" dirty="0" smtClean="0">
                <a:solidFill>
                  <a:schemeClr val="tx2"/>
                </a:solidFill>
              </a:rPr>
              <a:t>географии. 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/>
                </a:solidFill>
              </a:rPr>
              <a:t>На сайте ФИОКО появились образцы и описания проверочных работ на 2025 год. Кодификатор проверяемых элементов содержания и требований к уровню подготовки обучающихся сформирован с использованием Универсального кодификатора распределенных по классам проверяемых требований к результатам освоения основной образовательной программы основного общего образования и элементов содержания по информатике, </a:t>
            </a:r>
            <a:r>
              <a:rPr lang="ru-RU" sz="2000" dirty="0" smtClean="0">
                <a:solidFill>
                  <a:schemeClr val="tx2"/>
                </a:solidFill>
              </a:rPr>
              <a:t>разработанного </a:t>
            </a:r>
            <a:r>
              <a:rPr lang="ru-RU" sz="2000" dirty="0">
                <a:solidFill>
                  <a:schemeClr val="tx2"/>
                </a:solidFill>
              </a:rPr>
              <a:t>на основе требований ФГОС ООО и ФОП ООО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 smtClean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10245"/>
            <a:ext cx="7846640" cy="1046547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Всероссийские проверочные работы</a:t>
            </a:r>
            <a:endParaRPr lang="ru-RU" sz="2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1"/>
            <a:ext cx="8244916" cy="471416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2"/>
                </a:solidFill>
              </a:rPr>
              <a:t>Приказ </a:t>
            </a:r>
            <a:r>
              <a:rPr lang="ru-RU" sz="2000" b="1" dirty="0" err="1" smtClean="0">
                <a:solidFill>
                  <a:schemeClr val="tx2"/>
                </a:solidFill>
              </a:rPr>
              <a:t>Рособрнадзора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      от 13.05.2024 г. №1008</a:t>
            </a:r>
          </a:p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                                                      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146549"/>
              </p:ext>
            </p:extLst>
          </p:nvPr>
        </p:nvGraphicFramePr>
        <p:xfrm>
          <a:off x="4572000" y="1268760"/>
          <a:ext cx="3616976" cy="518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Acrobat Document" r:id="rId4" imgW="5667243" imgH="8153319" progId="Acrobat.Document.DC">
                  <p:embed/>
                </p:oleObj>
              </mc:Choice>
              <mc:Fallback>
                <p:oleObj name="Acrobat Document" r:id="rId4" imgW="5667243" imgH="8153319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0" y="1268760"/>
                        <a:ext cx="3616976" cy="518555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0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10245"/>
            <a:ext cx="7846640" cy="1046547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Всероссийские проверочные работы</a:t>
            </a:r>
            <a:endParaRPr lang="ru-RU" sz="2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1"/>
            <a:ext cx="8244916" cy="471416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en-US" sz="2000" b="1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sz="2000" b="1" dirty="0" smtClean="0">
                <a:solidFill>
                  <a:schemeClr val="tx2"/>
                </a:solidFill>
                <a:hlinkClick r:id="rId2"/>
              </a:rPr>
              <a:t>fioco.ru/obraztsi_i_opisaniya_vpr_2025</a:t>
            </a:r>
            <a:r>
              <a:rPr lang="en-US" sz="2000" b="1" dirty="0" smtClean="0">
                <a:solidFill>
                  <a:schemeClr val="tx2"/>
                </a:solidFill>
              </a:rPr>
              <a:t> - </a:t>
            </a:r>
            <a:r>
              <a:rPr lang="ru-RU" sz="2000" b="1" dirty="0" smtClean="0">
                <a:solidFill>
                  <a:schemeClr val="tx2"/>
                </a:solidFill>
              </a:rPr>
              <a:t>образцы ВПР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tx2"/>
                </a:solidFill>
                <a:hlinkClick r:id="rId3"/>
              </a:rPr>
              <a:t>https://data-collection.fioco.ru</a:t>
            </a:r>
            <a:r>
              <a:rPr lang="en-US" sz="2000" b="1" dirty="0" smtClean="0">
                <a:solidFill>
                  <a:schemeClr val="tx2"/>
                </a:solidFill>
                <a:hlinkClick r:id="rId3"/>
              </a:rPr>
              <a:t>/</a:t>
            </a:r>
            <a:r>
              <a:rPr lang="ru-RU" sz="2000" b="1" dirty="0" smtClean="0">
                <a:solidFill>
                  <a:schemeClr val="tx2"/>
                </a:solidFill>
              </a:rPr>
              <a:t> - ссылка для внесения предложений по содержанию КИМ открыта </a:t>
            </a:r>
            <a:r>
              <a:rPr lang="ru-RU" sz="2000" b="1" u="sng" dirty="0" smtClean="0">
                <a:solidFill>
                  <a:schemeClr val="tx2"/>
                </a:solidFill>
              </a:rPr>
              <a:t>до 20.09</a:t>
            </a:r>
            <a:endParaRPr lang="ru-RU" sz="2000" b="1" u="sng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 descr="C:\Users\Пользователь\Desktop\Безымянный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84784"/>
            <a:ext cx="626469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8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10245"/>
            <a:ext cx="7846640" cy="1046547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</a:rPr>
              <a:t>Методическая поддержка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44916" cy="5002195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/>
                </a:solidFill>
              </a:rPr>
              <a:t>Методические рекомендации. Система оценки достижений планируемых результатов освоения учебного предмета «География». 5–9 классы. – ФГБНУ «ИСРО», 2023. – URL: </a:t>
            </a:r>
            <a:r>
              <a:rPr lang="ru-RU" sz="2000" b="1" u="sng" dirty="0">
                <a:solidFill>
                  <a:schemeClr val="tx2"/>
                </a:solidFill>
                <a:hlinkClick r:id="rId2"/>
              </a:rPr>
              <a:t>https://edsoo.ru/mr-geografiya/</a:t>
            </a:r>
            <a:endParaRPr lang="ru-RU" sz="20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/>
                </a:solidFill>
              </a:rPr>
              <a:t>Методическое   пособие.   Достижение   </a:t>
            </a:r>
            <a:r>
              <a:rPr lang="ru-RU" sz="2000" b="1" dirty="0" err="1">
                <a:solidFill>
                  <a:schemeClr val="tx2"/>
                </a:solidFill>
              </a:rPr>
              <a:t>метапредметных</a:t>
            </a:r>
            <a:r>
              <a:rPr lang="ru-RU" sz="2000" b="1" dirty="0">
                <a:solidFill>
                  <a:schemeClr val="tx2"/>
                </a:solidFill>
              </a:rPr>
              <a:t>    результатов в рамках изучения предметов социально-гуманитарного блока. 5–9 классы. – ФГБНУ «ИСРО», 2023. – URL: </a:t>
            </a:r>
            <a:r>
              <a:rPr lang="ru-RU" sz="2000" b="1" u="sng" dirty="0">
                <a:solidFill>
                  <a:schemeClr val="tx2"/>
                </a:solidFill>
                <a:hlinkClick r:id="rId2"/>
              </a:rPr>
              <a:t>https://edsoo.ru/mr-geografiya/</a:t>
            </a:r>
            <a:endParaRPr lang="ru-RU" sz="20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/>
                </a:solidFill>
              </a:rPr>
              <a:t>Методическое пособие. География. 5 класс. – ФГБНУ «ИСРО РАО», 2022. – URL: </a:t>
            </a:r>
            <a:r>
              <a:rPr lang="ru-RU" sz="2000" b="1" u="sng" dirty="0">
                <a:solidFill>
                  <a:schemeClr val="tx2"/>
                </a:solidFill>
                <a:hlinkClick r:id="rId3"/>
              </a:rPr>
              <a:t>https://edsoo.ru/2023/08/31/metodicheskoe-posobie-geografiya-5-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u="sng" dirty="0">
                <a:solidFill>
                  <a:schemeClr val="tx2"/>
                </a:solidFill>
                <a:hlinkClick r:id="rId3"/>
              </a:rPr>
              <a:t>klass-2022-g/</a:t>
            </a:r>
            <a:endParaRPr lang="ru-RU" sz="20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/>
                </a:solidFill>
              </a:rPr>
              <a:t>Методическое пособие. Преподавание социально-гуманитарных дисциплин в школе: ресурсы диалога. 5–9 классы. – ФГБНУ «ИСРО РАО», 2021. – URL: </a:t>
            </a:r>
            <a:r>
              <a:rPr lang="ru-RU" sz="2000" b="1" u="sng" dirty="0">
                <a:solidFill>
                  <a:schemeClr val="tx2"/>
                </a:solidFill>
                <a:hlinkClick r:id="rId2"/>
              </a:rPr>
              <a:t>https://edsoo.ru/mr-geografiya/</a:t>
            </a:r>
            <a:endParaRPr lang="ru-RU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/>
                </a:solidFill>
              </a:rPr>
              <a:t>Методические рекомендации по формированию функциональной грамотности обучающихся. 5–9 классы. – ФГБНУ «ИСРО РАО», 2022. – URL: </a:t>
            </a:r>
            <a:r>
              <a:rPr lang="ru-RU" sz="2000" b="1" u="sng" dirty="0">
                <a:solidFill>
                  <a:schemeClr val="tx2"/>
                </a:solidFill>
                <a:hlinkClick r:id="rId2"/>
              </a:rPr>
              <a:t>https://edsoo.ru/mr-geografiya/</a:t>
            </a: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10245"/>
            <a:ext cx="7846640" cy="1046547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</a:rPr>
              <a:t>Методическая поддержка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44916" cy="5002195"/>
          </a:xfrm>
        </p:spPr>
        <p:txBody>
          <a:bodyPr>
            <a:normAutofit fontScale="32500" lnSpcReduction="20000"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Методические </a:t>
            </a:r>
            <a:r>
              <a:rPr lang="ru-RU" sz="4000" b="1" dirty="0" err="1">
                <a:solidFill>
                  <a:schemeClr val="tx2"/>
                </a:solidFill>
              </a:rPr>
              <a:t>вебинары</a:t>
            </a:r>
            <a:endParaRPr lang="ru-RU" sz="4000" b="1" dirty="0">
              <a:solidFill>
                <a:schemeClr val="tx2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4900" b="1" dirty="0">
                <a:solidFill>
                  <a:schemeClr val="tx2"/>
                </a:solidFill>
              </a:rPr>
              <a:t>Тематическое и итоговое оценивание по географии (5–9 </a:t>
            </a:r>
            <a:r>
              <a:rPr lang="ru-RU" sz="4900" b="1" dirty="0" err="1">
                <a:solidFill>
                  <a:schemeClr val="tx2"/>
                </a:solidFill>
              </a:rPr>
              <a:t>кл</a:t>
            </a:r>
            <a:r>
              <a:rPr lang="ru-RU" sz="4900" b="1" dirty="0">
                <a:solidFill>
                  <a:schemeClr val="tx2"/>
                </a:solidFill>
              </a:rPr>
              <a:t>.): формы, методы и инструментарий. – URL: </a:t>
            </a:r>
            <a:r>
              <a:rPr lang="ru-RU" sz="4900" b="1" u="sng" dirty="0">
                <a:solidFill>
                  <a:schemeClr val="tx2"/>
                </a:solidFill>
                <a:hlinkClick r:id="rId2"/>
              </a:rPr>
              <a:t>https://vk.com/video-215962627_456239433</a:t>
            </a:r>
            <a:endParaRPr lang="ru-RU" sz="4900" b="1" dirty="0">
              <a:solidFill>
                <a:schemeClr val="tx2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4900" b="1" dirty="0">
                <a:solidFill>
                  <a:schemeClr val="tx2"/>
                </a:solidFill>
              </a:rPr>
              <a:t>Планируемые предметные результаты освоения ФОП ООО как </a:t>
            </a:r>
            <a:r>
              <a:rPr lang="ru-RU" sz="4900" b="1" dirty="0" smtClean="0">
                <a:solidFill>
                  <a:schemeClr val="tx2"/>
                </a:solidFill>
              </a:rPr>
              <a:t>объект </a:t>
            </a:r>
            <a:r>
              <a:rPr lang="ru-RU" sz="4900" b="1" dirty="0" err="1" smtClean="0">
                <a:solidFill>
                  <a:schemeClr val="tx2"/>
                </a:solidFill>
              </a:rPr>
              <a:t>внутришкольного</a:t>
            </a:r>
            <a:r>
              <a:rPr lang="ru-RU" sz="4900" b="1" dirty="0" smtClean="0">
                <a:solidFill>
                  <a:schemeClr val="tx2"/>
                </a:solidFill>
              </a:rPr>
              <a:t> </a:t>
            </a:r>
            <a:r>
              <a:rPr lang="ru-RU" sz="4900" b="1" dirty="0">
                <a:solidFill>
                  <a:schemeClr val="tx2"/>
                </a:solidFill>
              </a:rPr>
              <a:t>оценивания. География. – URL: </a:t>
            </a:r>
            <a:r>
              <a:rPr lang="ru-RU" sz="4900" b="1" u="sng" dirty="0">
                <a:solidFill>
                  <a:schemeClr val="tx2"/>
                </a:solidFill>
                <a:hlinkClick r:id="rId3"/>
              </a:rPr>
              <a:t>https://vk.com/video-</a:t>
            </a:r>
            <a:r>
              <a:rPr lang="ru-RU" sz="4900" b="1" dirty="0">
                <a:solidFill>
                  <a:schemeClr val="tx2"/>
                </a:solidFill>
                <a:hlinkClick r:id="rId3"/>
              </a:rPr>
              <a:t> </a:t>
            </a:r>
            <a:r>
              <a:rPr lang="ru-RU" sz="4900" b="1" u="sng" dirty="0" smtClean="0">
                <a:solidFill>
                  <a:schemeClr val="tx2"/>
                </a:solidFill>
                <a:hlinkClick r:id="rId3"/>
              </a:rPr>
              <a:t>215962627_456239367</a:t>
            </a:r>
            <a:r>
              <a:rPr lang="ru-RU" sz="4900" b="1" u="sng" dirty="0" smtClean="0">
                <a:solidFill>
                  <a:schemeClr val="tx2"/>
                </a:solidFill>
              </a:rPr>
              <a:t> </a:t>
            </a:r>
            <a:endParaRPr lang="ru-RU" sz="4900" b="1" dirty="0">
              <a:solidFill>
                <a:schemeClr val="tx2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4900" b="1" dirty="0" smtClean="0">
                <a:solidFill>
                  <a:schemeClr val="tx2"/>
                </a:solidFill>
              </a:rPr>
              <a:t>Реализация </a:t>
            </a:r>
            <a:r>
              <a:rPr lang="ru-RU" sz="4900" b="1" dirty="0">
                <a:solidFill>
                  <a:schemeClr val="tx2"/>
                </a:solidFill>
              </a:rPr>
              <a:t>требований ФГОС СОО в образовательном процессе по теме</a:t>
            </a:r>
          </a:p>
          <a:p>
            <a:pPr algn="just"/>
            <a:r>
              <a:rPr lang="ru-RU" sz="4900" b="1" dirty="0" smtClean="0">
                <a:solidFill>
                  <a:schemeClr val="tx2"/>
                </a:solidFill>
              </a:rPr>
              <a:t>          «</a:t>
            </a:r>
            <a:r>
              <a:rPr lang="ru-RU" sz="4900" b="1" dirty="0">
                <a:solidFill>
                  <a:schemeClr val="tx2"/>
                </a:solidFill>
              </a:rPr>
              <a:t>Топливно-энергетический комплекс мира». – URL: </a:t>
            </a:r>
            <a:r>
              <a:rPr lang="ru-RU" sz="4900" b="1" u="sng" dirty="0">
                <a:solidFill>
                  <a:schemeClr val="tx2"/>
                </a:solidFill>
                <a:hlinkClick r:id="rId4"/>
              </a:rPr>
              <a:t>https://vk.com/video-</a:t>
            </a:r>
            <a:r>
              <a:rPr lang="ru-RU" sz="4900" b="1" dirty="0">
                <a:solidFill>
                  <a:schemeClr val="tx2"/>
                </a:solidFill>
              </a:rPr>
              <a:t> </a:t>
            </a:r>
            <a:r>
              <a:rPr lang="ru-RU" sz="4900" b="1" dirty="0" smtClean="0">
                <a:solidFill>
                  <a:schemeClr val="tx2"/>
                </a:solidFill>
              </a:rPr>
              <a:t>        </a:t>
            </a:r>
            <a:r>
              <a:rPr lang="ru-RU" sz="4900" b="1" u="sng" dirty="0" smtClean="0">
                <a:solidFill>
                  <a:schemeClr val="tx2"/>
                </a:solidFill>
                <a:hlinkClick r:id="rId4"/>
              </a:rPr>
              <a:t>215962627_456239308</a:t>
            </a:r>
            <a:endParaRPr lang="ru-RU" sz="4900" b="1" dirty="0">
              <a:solidFill>
                <a:schemeClr val="tx2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ru-RU" sz="4900" b="1" dirty="0">
                <a:solidFill>
                  <a:schemeClr val="tx2"/>
                </a:solidFill>
              </a:rPr>
              <a:t>Диагностика достижений требований ФГОС ООО и ее роль в развитии мотивации к обучению географии и умения осуществлять самооценку. – URL: </a:t>
            </a:r>
            <a:r>
              <a:rPr lang="ru-RU" sz="4900" b="1" u="sng" dirty="0">
                <a:solidFill>
                  <a:schemeClr val="tx2"/>
                </a:solidFill>
                <a:hlinkClick r:id="rId5"/>
              </a:rPr>
              <a:t>https://vk.com/video-215962627_456239218</a:t>
            </a:r>
            <a:endParaRPr lang="ru-RU" sz="4900" b="1" dirty="0">
              <a:solidFill>
                <a:schemeClr val="tx2"/>
              </a:solidFill>
            </a:endParaRPr>
          </a:p>
          <a:p>
            <a:pPr algn="just"/>
            <a:r>
              <a:rPr lang="ru-RU" sz="4000" b="1" dirty="0">
                <a:solidFill>
                  <a:schemeClr val="tx2"/>
                </a:solidFill>
              </a:rPr>
              <a:t> </a:t>
            </a:r>
          </a:p>
          <a:p>
            <a:r>
              <a:rPr lang="ru-RU" sz="4000" b="1" dirty="0">
                <a:solidFill>
                  <a:schemeClr val="tx2"/>
                </a:solidFill>
              </a:rPr>
              <a:t>Методические интерактивные кейсы</a:t>
            </a: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4900" b="1" dirty="0">
                <a:solidFill>
                  <a:schemeClr val="tx2"/>
                </a:solidFill>
              </a:rPr>
              <a:t>Взаимосвязь тем «Атмосфера и климаты Земли» и «Взаимодействие природы	и	общества»	7	класс.	–	URL: </a:t>
            </a:r>
            <a:r>
              <a:rPr lang="ru-RU" sz="4900" b="1" u="sng" dirty="0">
                <a:solidFill>
                  <a:schemeClr val="tx2"/>
                </a:solidFill>
                <a:hlinkClick r:id="rId6"/>
              </a:rPr>
              <a:t>https://static.edsoo.ru/projects/case/2024/ooo/geo/1/index.html</a:t>
            </a:r>
            <a:endParaRPr lang="ru-RU" sz="4900" b="1" dirty="0">
              <a:solidFill>
                <a:schemeClr val="tx2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4900" b="1" dirty="0">
                <a:solidFill>
                  <a:schemeClr val="tx2"/>
                </a:solidFill>
              </a:rPr>
              <a:t>«Литосфера и рельеф Земли». 7 класс. – URL: </a:t>
            </a:r>
            <a:r>
              <a:rPr lang="ru-RU" sz="4900" b="1" u="sng" dirty="0">
                <a:solidFill>
                  <a:schemeClr val="tx2"/>
                </a:solidFill>
                <a:hlinkClick r:id="rId7"/>
              </a:rPr>
              <a:t>https://static.edsoo.ru/projects/case/2024/ooo/geo/2/index.html</a:t>
            </a:r>
            <a:endParaRPr lang="ru-RU" sz="4900" b="1" dirty="0">
              <a:solidFill>
                <a:schemeClr val="tx2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4900" b="1" dirty="0">
                <a:solidFill>
                  <a:schemeClr val="tx2"/>
                </a:solidFill>
              </a:rPr>
              <a:t>Топливно-энергетический комплекс мира. 10 класс. – URL: </a:t>
            </a:r>
            <a:r>
              <a:rPr lang="ru-RU" sz="4900" b="1" u="sng" dirty="0">
                <a:solidFill>
                  <a:schemeClr val="tx2"/>
                </a:solidFill>
                <a:hlinkClick r:id="rId8"/>
              </a:rPr>
              <a:t>https://static.edsoo.ru/projects/case/2024/soo/geo/2/index.html</a:t>
            </a:r>
            <a:endParaRPr lang="ru-RU" sz="4900" b="1" dirty="0">
              <a:solidFill>
                <a:schemeClr val="tx2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ru-RU" sz="4900" b="1" dirty="0">
                <a:solidFill>
                  <a:schemeClr val="tx2"/>
                </a:solidFill>
              </a:rPr>
              <a:t>Взаимодействие человека и природы. 10 класс. – URL: </a:t>
            </a:r>
            <a:r>
              <a:rPr lang="ru-RU" sz="4900" b="1" u="sng" dirty="0">
                <a:solidFill>
                  <a:schemeClr val="tx2"/>
                </a:solidFill>
                <a:hlinkClick r:id="rId9"/>
              </a:rPr>
              <a:t>https://static.edsoo.ru/projects/case/2024/soo/geo/1/index.html</a:t>
            </a:r>
            <a:endParaRPr lang="ru-RU" sz="49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34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10245"/>
            <a:ext cx="7846640" cy="1046547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</a:rPr>
              <a:t>Методическая поддержка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44916" cy="500219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73C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Информационные телеграмм-каналы связи</a:t>
            </a:r>
            <a:endParaRPr lang="ru-RU" sz="2000" b="1" dirty="0">
              <a:solidFill>
                <a:srgbClr val="373C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000" b="1" dirty="0" smtClean="0">
              <a:solidFill>
                <a:schemeClr val="tx2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2"/>
                </a:solidFill>
              </a:rPr>
              <a:t>        Для учителей                              Для руководителей ГМО</a:t>
            </a:r>
            <a:r>
              <a:rPr lang="en-US" sz="2000" b="1" dirty="0" smtClean="0">
                <a:solidFill>
                  <a:schemeClr val="tx2"/>
                </a:solidFill>
              </a:rPr>
              <a:t>/</a:t>
            </a:r>
            <a:r>
              <a:rPr lang="ru-RU" sz="2000" b="1" dirty="0" smtClean="0">
                <a:solidFill>
                  <a:schemeClr val="tx2"/>
                </a:solidFill>
              </a:rPr>
              <a:t>ММО</a:t>
            </a: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just"/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10223"/>
            <a:ext cx="9144000" cy="54868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дополнительного профессионального образования  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«Учебно-методический центр» 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565670"/>
            <a:ext cx="9144000" cy="2743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Серпухов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ocuments\2022-2023 основная работа\2022-2023\Сайт УМЦ\Логотип УМЦ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340"/>
            <a:ext cx="1155488" cy="99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 rot="16200000">
            <a:off x="5144852" y="-3227599"/>
            <a:ext cx="261305" cy="7736994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 flipH="1" flipV="1">
            <a:off x="4622915" y="1720043"/>
            <a:ext cx="222707" cy="9468546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71600" y="211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Евгений\Downloads\q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80" y="2558081"/>
            <a:ext cx="1867430" cy="186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Евгений\Downloads\qr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159" y="2558081"/>
            <a:ext cx="1867430" cy="188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8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946</Words>
  <Application>Microsoft Office PowerPoint</Application>
  <PresentationFormat>Экран (4:3)</PresentationFormat>
  <Paragraphs>178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Тема Office</vt:lpstr>
      <vt:lpstr>Acrobat Document</vt:lpstr>
      <vt:lpstr> «Особенности преподавания учебного предмета «География»  в 2024-2025 учебном году»</vt:lpstr>
      <vt:lpstr>Нормативно-правовые документы, обеспечивающие организацию образовательной деятельности по учебному предмету «Информатика» в 2024-2025 учебном году</vt:lpstr>
      <vt:lpstr>Презентация PowerPoint</vt:lpstr>
      <vt:lpstr>Всероссийские проверочные работы</vt:lpstr>
      <vt:lpstr>Всероссийские проверочные работы</vt:lpstr>
      <vt:lpstr>Всероссийские проверочные работы</vt:lpstr>
      <vt:lpstr>Методическая поддержка</vt:lpstr>
      <vt:lpstr>Методическая поддержка</vt:lpstr>
      <vt:lpstr>Методическая поддержка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«Особенности преподавания учебного предмета «География»  в 2024-2025 учебном году»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 в образовании: современная теория и инновационная практика. Реализация мероприятий Года педагога и наставника в образовательных учреждениях г.о. Серпухов</dc:title>
  <dc:creator>Пользователь</dc:creator>
  <cp:lastModifiedBy>Натали</cp:lastModifiedBy>
  <cp:revision>155</cp:revision>
  <dcterms:created xsi:type="dcterms:W3CDTF">2023-08-21T13:25:49Z</dcterms:created>
  <dcterms:modified xsi:type="dcterms:W3CDTF">2024-09-20T10:46:23Z</dcterms:modified>
</cp:coreProperties>
</file>