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9" r:id="rId6"/>
    <p:sldId id="270" r:id="rId7"/>
    <p:sldId id="272" r:id="rId8"/>
    <p:sldId id="273" r:id="rId9"/>
    <p:sldId id="274" r:id="rId10"/>
    <p:sldId id="260" r:id="rId11"/>
    <p:sldId id="275" r:id="rId12"/>
    <p:sldId id="277" r:id="rId13"/>
    <p:sldId id="261" r:id="rId14"/>
    <p:sldId id="278" r:id="rId15"/>
    <p:sldId id="262" r:id="rId16"/>
    <p:sldId id="279" r:id="rId17"/>
    <p:sldId id="263" r:id="rId18"/>
    <p:sldId id="280" r:id="rId19"/>
    <p:sldId id="264" r:id="rId20"/>
    <p:sldId id="26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446587"/>
      </p:ext>
    </p:extLst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214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8031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03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098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932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576537"/>
      </p:ext>
    </p:extLst>
  </p:cSld>
  <p:clrMapOvr>
    <a:masterClrMapping/>
  </p:clrMapOvr>
  <p:transition>
    <p:zoom dir="in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950245"/>
      </p:ext>
    </p:extLst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432616"/>
      </p:ext>
    </p:extLst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433863"/>
      </p:ext>
    </p:extLst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933684"/>
      </p:ext>
    </p:extLst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983528"/>
      </p:ext>
    </p:extLst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666259"/>
      </p:ext>
    </p:extLst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161072"/>
      </p:ext>
    </p:extLst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235856"/>
      </p:ext>
    </p:extLst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247442"/>
      </p:ext>
    </p:extLst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60A77-874B-4CEC-95AB-179C2BE9865C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A7A11D3-EB25-423F-885A-18CE10F33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91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ransition>
    <p:zoom dir="in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Проектная деятельность на уроках технологии и во внеурочной деятельности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Выступление на ГМО учителей технологии</a:t>
            </a:r>
          </a:p>
          <a:p>
            <a:r>
              <a:rPr lang="ru-RU" dirty="0"/>
              <a:t>Бычкова Ж. Б., учитель труда(технологии) МБОУ Школа современного образования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компоненты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4381744"/>
          </a:xfrm>
        </p:spPr>
        <p:txBody>
          <a:bodyPr/>
          <a:lstStyle/>
          <a:p>
            <a:pPr marL="582930" lvl="0" indent="-514350">
              <a:buFont typeface="+mj-lt"/>
              <a:buAutoNum type="arabicPeriod"/>
            </a:pPr>
            <a:r>
              <a:rPr lang="ru-RU" sz="3200" dirty="0"/>
              <a:t>Определение потребности и краткая формулировка задачи.</a:t>
            </a:r>
          </a:p>
          <a:p>
            <a:pPr marL="582930" lvl="0" indent="-514350">
              <a:buFont typeface="+mj-lt"/>
              <a:buAutoNum type="arabicPeriod"/>
            </a:pPr>
            <a:r>
              <a:rPr lang="ru-RU" sz="3200" i="1" dirty="0"/>
              <a:t>Набор первоначальных идей.</a:t>
            </a:r>
            <a:endParaRPr lang="ru-RU" sz="3200" dirty="0"/>
          </a:p>
          <a:p>
            <a:pPr marL="582930" lvl="0" indent="-514350">
              <a:buFont typeface="+mj-lt"/>
              <a:buAutoNum type="arabicPeriod"/>
            </a:pPr>
            <a:r>
              <a:rPr lang="ru-RU" sz="3200" dirty="0"/>
              <a:t>Проработка одной или нескольких идей.</a:t>
            </a:r>
          </a:p>
          <a:p>
            <a:pPr marL="582930" lvl="0" indent="-514350">
              <a:buFont typeface="+mj-lt"/>
              <a:buAutoNum type="arabicPeriod"/>
            </a:pPr>
            <a:r>
              <a:rPr lang="ru-RU" sz="3200" dirty="0"/>
              <a:t>Изготовление изделия.</a:t>
            </a:r>
          </a:p>
          <a:p>
            <a:pPr marL="582930" lvl="0" indent="-514350">
              <a:buFont typeface="+mj-lt"/>
              <a:buAutoNum type="arabicPeriod"/>
            </a:pPr>
            <a:r>
              <a:rPr lang="ru-RU" sz="3200" dirty="0"/>
              <a:t>Испытание и оценка изделия.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4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1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1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684688"/>
          </a:xfrm>
        </p:spPr>
        <p:txBody>
          <a:bodyPr/>
          <a:lstStyle/>
          <a:p>
            <a:r>
              <a:rPr lang="ru-RU" sz="2800" dirty="0"/>
              <a:t>Набор первоначальных идей, вариантов</a:t>
            </a:r>
          </a:p>
        </p:txBody>
      </p:sp>
      <p:pic>
        <p:nvPicPr>
          <p:cNvPr id="1026" name="Picture 2" descr="C:\Users\Бычковы\Pictures\MP Navigator EX\2016_01_20\IMG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08720"/>
            <a:ext cx="1261872" cy="1325880"/>
          </a:xfrm>
          <a:prstGeom prst="rect">
            <a:avLst/>
          </a:prstGeom>
          <a:noFill/>
        </p:spPr>
      </p:pic>
      <p:pic>
        <p:nvPicPr>
          <p:cNvPr id="1027" name="Picture 3" descr="C:\Users\Бычковы\Pictures\MP Navigator EX\2016_01_20\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04864"/>
            <a:ext cx="4170363" cy="887413"/>
          </a:xfrm>
          <a:prstGeom prst="rect">
            <a:avLst/>
          </a:prstGeom>
          <a:noFill/>
        </p:spPr>
      </p:pic>
      <p:pic>
        <p:nvPicPr>
          <p:cNvPr id="1028" name="Picture 4" descr="C:\Users\Бычковы\Pictures\MP Navigator EX\2016_01_20\IMG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1988840"/>
            <a:ext cx="1427163" cy="1325563"/>
          </a:xfrm>
          <a:prstGeom prst="rect">
            <a:avLst/>
          </a:prstGeom>
          <a:noFill/>
        </p:spPr>
      </p:pic>
      <p:pic>
        <p:nvPicPr>
          <p:cNvPr id="1029" name="Picture 5" descr="C:\Users\Бычковы\Pictures\MP Navigator EX\2016_01_20\IMG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340768"/>
            <a:ext cx="4170363" cy="688975"/>
          </a:xfrm>
          <a:prstGeom prst="rect">
            <a:avLst/>
          </a:prstGeom>
          <a:noFill/>
        </p:spPr>
      </p:pic>
      <p:pic>
        <p:nvPicPr>
          <p:cNvPr id="1030" name="Picture 6" descr="C:\Users\Бычковы\Pictures\MP Navigator EX\2016_01_20\IMG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3356992"/>
            <a:ext cx="1544637" cy="1325563"/>
          </a:xfrm>
          <a:prstGeom prst="rect">
            <a:avLst/>
          </a:prstGeom>
          <a:noFill/>
        </p:spPr>
      </p:pic>
      <p:pic>
        <p:nvPicPr>
          <p:cNvPr id="1031" name="Picture 7" descr="C:\Users\Бычковы\Pictures\MP Navigator EX\2016_01_20\IMG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4653136"/>
            <a:ext cx="4170363" cy="520700"/>
          </a:xfrm>
          <a:prstGeom prst="rect">
            <a:avLst/>
          </a:prstGeom>
          <a:noFill/>
        </p:spPr>
      </p:pic>
      <p:pic>
        <p:nvPicPr>
          <p:cNvPr id="1032" name="Picture 8" descr="C:\Users\Бычковы\Pictures\MP Navigator EX\2016_01_20\IMGг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68344" y="4437112"/>
            <a:ext cx="1243013" cy="1301750"/>
          </a:xfrm>
          <a:prstGeom prst="rect">
            <a:avLst/>
          </a:prstGeom>
          <a:noFill/>
        </p:spPr>
      </p:pic>
      <p:pic>
        <p:nvPicPr>
          <p:cNvPr id="1033" name="Picture 9" descr="C:\Users\Бычковы\Pictures\MP Navigator EX\2016_01_20\IMG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8024" y="3789040"/>
            <a:ext cx="4170363" cy="685800"/>
          </a:xfrm>
          <a:prstGeom prst="rect">
            <a:avLst/>
          </a:prstGeom>
          <a:noFill/>
        </p:spPr>
      </p:pic>
      <p:pic>
        <p:nvPicPr>
          <p:cNvPr id="1034" name="Picture 10" descr="C:\Users\Бычковы\Pictures\MP Navigator EX\2016_01_20\IMGд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95736" y="5445224"/>
            <a:ext cx="1423987" cy="1301750"/>
          </a:xfrm>
          <a:prstGeom prst="rect">
            <a:avLst/>
          </a:prstGeom>
          <a:noFill/>
        </p:spPr>
      </p:pic>
      <p:pic>
        <p:nvPicPr>
          <p:cNvPr id="1035" name="Picture 11" descr="C:\Users\Бычковы\Pictures\MP Navigator EX\2016_01_20\IMG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5877272"/>
            <a:ext cx="4170363" cy="70485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500"/>
                            </p:stCondLst>
                            <p:childTnLst>
                              <p:par>
                                <p:cTn id="28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45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500"/>
                            </p:stCondLst>
                            <p:childTnLst>
                              <p:par>
                                <p:cTn id="52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10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0"/>
                            </p:stCondLst>
                            <p:childTnLst>
                              <p:par>
                                <p:cTn id="62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9500"/>
                            </p:stCondLst>
                            <p:childTnLst>
                              <p:par>
                                <p:cTn id="69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70" decel="100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770" decel="100000"/>
                                        <p:tgtEl>
                                          <p:spTgt spid="103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3500"/>
                            </p:stCondLst>
                            <p:childTnLst>
                              <p:par>
                                <p:cTn id="79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0"/>
                            </p:stCondLst>
                            <p:childTnLst>
                              <p:par>
                                <p:cTn id="86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70" decel="100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770" decel="100000"/>
                                        <p:tgtEl>
                                          <p:spTgt spid="10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42A8EC-AF23-413B-BE7B-82069B9C7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188640"/>
            <a:ext cx="6589199" cy="576064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Упражнение «Нелогичные» связи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4B1FD0-B37E-4F5D-BCFE-7E8D45C4D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692696"/>
            <a:ext cx="8496943" cy="5976664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7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sz="7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Отработка навыков вырабатывать оригинальные идеи.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7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работы: </a:t>
            </a:r>
            <a:r>
              <a:rPr lang="ru-RU" sz="7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индивидуально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7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Материалы: </a:t>
            </a:r>
            <a:r>
              <a:rPr lang="ru-RU" sz="7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карандаш, бумага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72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метод.</a:t>
            </a:r>
            <a:r>
              <a:rPr lang="ru-RU" sz="7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Изделия, изготовленные применительно к одной ситуации, используются для создания новых изделий в другой ситуации.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7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Выберите тему из столбика слева. Выберите один из объектов из столбика справа. Придумайте две-три дизайн-идеи по выбранным параметрам.</a:t>
            </a:r>
            <a:br>
              <a:rPr lang="ru-RU" sz="7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7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Хранение                                                                             Подъемные устройства</a:t>
            </a:r>
            <a:endParaRPr lang="ru-RU" sz="7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7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Отдых/сиденье                                                                  Кирпичи</a:t>
            </a:r>
            <a:endParaRPr lang="ru-RU" sz="7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7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Столы                                                                                 Цветочные горшки</a:t>
            </a:r>
            <a:endParaRPr lang="ru-RU" sz="7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7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Выставка                                                                            Пластиковые бутылки</a:t>
            </a:r>
            <a:endParaRPr lang="ru-RU" sz="7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7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Укрытие                                                                             Старые резиновые покрышки</a:t>
            </a:r>
            <a:endParaRPr lang="ru-RU" sz="7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7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Спортивное оборудование                                                Мосты</a:t>
            </a:r>
            <a:endParaRPr lang="ru-RU" sz="7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0000852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Упражнение </a:t>
            </a:r>
            <a:br>
              <a:rPr lang="ru-RU" sz="3600" dirty="0"/>
            </a:br>
            <a:r>
              <a:rPr lang="ru-RU" sz="3600" dirty="0"/>
              <a:t>«Нелогичные» связи.</a:t>
            </a:r>
          </a:p>
        </p:txBody>
      </p:sp>
      <p:pic>
        <p:nvPicPr>
          <p:cNvPr id="1026" name="Picture 2" descr="C:\Users\Бычковы\Desktop\картинки для Жанны\IMG_0003 г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708920"/>
            <a:ext cx="2376264" cy="15841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1844824"/>
            <a:ext cx="2664296" cy="360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отдых/сиденье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14193" y="1844824"/>
            <a:ext cx="3888432" cy="360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Старые резиновые покрышки</a:t>
            </a:r>
          </a:p>
        </p:txBody>
      </p:sp>
      <p:pic>
        <p:nvPicPr>
          <p:cNvPr id="1027" name="Picture 3" descr="C:\Users\Бычковы\Desktop\картинки для Жанны\IMG_0003 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708920"/>
            <a:ext cx="2305050" cy="1527175"/>
          </a:xfrm>
          <a:prstGeom prst="rect">
            <a:avLst/>
          </a:prstGeom>
          <a:noFill/>
        </p:spPr>
      </p:pic>
      <p:pic>
        <p:nvPicPr>
          <p:cNvPr id="1028" name="Picture 4" descr="C:\Users\Бычковы\Desktop\картинки для Жанны\IMG_0003 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653136"/>
            <a:ext cx="2201966" cy="1799631"/>
          </a:xfrm>
          <a:prstGeom prst="rect">
            <a:avLst/>
          </a:prstGeom>
          <a:noFill/>
        </p:spPr>
      </p:pic>
      <p:pic>
        <p:nvPicPr>
          <p:cNvPr id="1029" name="Picture 5" descr="C:\Users\Бычковы\Desktop\картинки для Жанны\IMG_0003 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4869160"/>
            <a:ext cx="2346449" cy="1591109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4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3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300"/>
                            </p:stCondLst>
                            <p:childTnLst>
                              <p:par>
                                <p:cTn id="29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300"/>
                            </p:stCondLst>
                            <p:childTnLst>
                              <p:par>
                                <p:cTn id="39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300"/>
                            </p:stCondLst>
                            <p:childTnLst>
                              <p:par>
                                <p:cTn id="49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C43552-B06E-448D-97C4-EB76FB03F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188640"/>
            <a:ext cx="6589199" cy="758138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Упражнение «Нелогичные» связи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8C7836-813A-43B5-9281-8688180D4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946778"/>
            <a:ext cx="8496943" cy="5506558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метод.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Использование природных форм для выработки идей.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Выберите один из объектов верхнего ряда для того, чтобы предложить идеи для трех-пяти тем из нижнего ряда.      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8654710-C217-4B5A-AE07-20C6475F3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7" y="2348880"/>
            <a:ext cx="864096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874324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Упражнение </a:t>
            </a:r>
            <a:br>
              <a:rPr lang="ru-RU" sz="3600" dirty="0"/>
            </a:br>
            <a:r>
              <a:rPr lang="ru-RU" sz="3600" dirty="0"/>
              <a:t>«Нелогичные» связи.</a:t>
            </a:r>
          </a:p>
        </p:txBody>
      </p:sp>
      <p:pic>
        <p:nvPicPr>
          <p:cNvPr id="2050" name="Picture 2" descr="C:\Users\Бычковы\Desktop\картинки для Жанны\IMG_0004 д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276872"/>
            <a:ext cx="6912768" cy="2544367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755576" y="5229200"/>
            <a:ext cx="1728192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сумка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59832" y="5109271"/>
            <a:ext cx="2664296" cy="55197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строительный элемент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44208" y="5229200"/>
            <a:ext cx="1656184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посуда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23728" y="5949280"/>
            <a:ext cx="1656184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украшение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8024" y="6021288"/>
            <a:ext cx="1944216" cy="4320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светильник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3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921571-E9A5-4DBF-A00E-693268C40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415" y="116632"/>
            <a:ext cx="6589199" cy="576064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Упражнение «Нелогичные» связи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342BDA-E702-42EB-9904-5B44BBB38E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692696"/>
            <a:ext cx="8496943" cy="597666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Третий метод.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Создание эскизов идей на основе произвольно выбранного слова.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Выберите тему для эскизов: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стиль для оформления ресторана/игровой комнаты</a:t>
            </a: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ювелирное изделие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рисунок на ткани /обоях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Выберите слово из книги или из предложенного списка: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ракушка, рожок, янтарь, сосулька, живой, рыжий, слон, волны, молния, лес, лето, палатка, макароны, матрешка, иней, медведь.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его основе выработайте три идеи. Затем возьмите следующее слово и сделайте то же самое.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3266373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Упражнение </a:t>
            </a:r>
            <a:br>
              <a:rPr lang="ru-RU" sz="3600" dirty="0"/>
            </a:br>
            <a:r>
              <a:rPr lang="ru-RU" sz="3600" dirty="0"/>
              <a:t>«Нелогичные» связи.</a:t>
            </a:r>
          </a:p>
        </p:txBody>
      </p:sp>
      <p:pic>
        <p:nvPicPr>
          <p:cNvPr id="3074" name="Picture 2" descr="C:\Users\Бычковы\Desktop\картинки для Жанны\IMG_0004 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132856"/>
            <a:ext cx="1444752" cy="1746504"/>
          </a:xfrm>
          <a:prstGeom prst="rect">
            <a:avLst/>
          </a:prstGeom>
          <a:noFill/>
        </p:spPr>
      </p:pic>
      <p:pic>
        <p:nvPicPr>
          <p:cNvPr id="3075" name="Picture 3" descr="C:\Users\Бычковы\Desktop\картинки для Жанны\IMG_0004 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068960"/>
            <a:ext cx="1308100" cy="2103437"/>
          </a:xfrm>
          <a:prstGeom prst="rect">
            <a:avLst/>
          </a:prstGeom>
          <a:noFill/>
        </p:spPr>
      </p:pic>
      <p:pic>
        <p:nvPicPr>
          <p:cNvPr id="3076" name="Picture 4" descr="C:\Users\Бычковы\Desktop\картинки для Жанны\IMG_0004 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284984"/>
            <a:ext cx="1298575" cy="1447800"/>
          </a:xfrm>
          <a:prstGeom prst="rect">
            <a:avLst/>
          </a:prstGeom>
          <a:noFill/>
        </p:spPr>
      </p:pic>
      <p:pic>
        <p:nvPicPr>
          <p:cNvPr id="3077" name="Picture 5" descr="C:\Users\Бычковы\Desktop\картинки для Жанны\IMG_0004 г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5301208"/>
            <a:ext cx="1965325" cy="11493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71600" y="1916832"/>
            <a:ext cx="3312368" cy="3600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рисунок на ткани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83768" y="2636912"/>
            <a:ext cx="1728192" cy="3600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ракушка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155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155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1155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1155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155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155" decel="100000"/>
                                        <p:tgtEl>
                                          <p:spTgt spid="30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1155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1155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39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30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0"/>
                            </p:stCondLst>
                            <p:childTnLst>
                              <p:par>
                                <p:cTn id="49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155" decel="100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155" decel="100000"/>
                                        <p:tgtEl>
                                          <p:spTgt spid="30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1155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1155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1A0527-773F-4635-8438-B00EC2FCB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116632"/>
            <a:ext cx="6589199" cy="576064"/>
          </a:xfrm>
        </p:spPr>
        <p:txBody>
          <a:bodyPr>
            <a:normAutofit fontScale="90000"/>
          </a:bodyPr>
          <a:lstStyle/>
          <a:p>
            <a:r>
              <a:rPr lang="ru-RU" dirty="0"/>
              <a:t>Атрибутивный анализ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5CF5A5-DFD1-4AEF-A9DE-EC26484B5B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764704"/>
            <a:ext cx="8496943" cy="609329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3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Отработка навыков вырабатывать новые идеи, используя атрибутивный анализ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3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работы: </a:t>
            </a: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группы по 3-4 человека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3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Материалы: </a:t>
            </a: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карандаши, бумага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3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работы: </a:t>
            </a:r>
            <a:endParaRPr lang="ru-RU" sz="23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Разбейтесь на группы по 3-4 человека.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даст каждой группе изделие повседневного спроса или кулинарное изделие.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Начертите таблицу (рис.) из 5-7 столбцов, которые соответствуют важной характеристике (атрибуту) изделия.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процессе «мозгового штурма» каждая группа заполняет таблицу, записывая определения для каждой характеристики изделия. Важно, чтобы вы нашли свои собственные определения.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Соедините между собой колонки, тем самым предлагая варианты новых изделий.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0354858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Упражнение</a:t>
            </a:r>
            <a:br>
              <a:rPr lang="ru-RU" sz="3600" dirty="0"/>
            </a:br>
            <a:r>
              <a:rPr lang="ru-RU" sz="3600" dirty="0"/>
              <a:t>Атрибутивный анализ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Печенье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527450"/>
              </p:ext>
            </p:extLst>
          </p:nvPr>
        </p:nvGraphicFramePr>
        <p:xfrm>
          <a:off x="755576" y="2708920"/>
          <a:ext cx="8208911" cy="301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2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0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0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25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17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8646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вкус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структура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размер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форма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chemeClr val="tx1"/>
                          </a:solidFill>
                        </a:rPr>
                        <a:t>стоимость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917">
                <a:tc>
                  <a:txBody>
                    <a:bodyPr/>
                    <a:lstStyle/>
                    <a:p>
                      <a:r>
                        <a:rPr lang="ru-RU" dirty="0"/>
                        <a:t>сладкий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ломкая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большой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круглая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высокая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917">
                <a:tc>
                  <a:txBody>
                    <a:bodyPr/>
                    <a:lstStyle/>
                    <a:p>
                      <a:r>
                        <a:rPr lang="ru-RU" dirty="0"/>
                        <a:t>кислый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пористая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средний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квадратная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средняя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917">
                <a:tc>
                  <a:txBody>
                    <a:bodyPr/>
                    <a:lstStyle/>
                    <a:p>
                      <a:r>
                        <a:rPr lang="ru-RU" dirty="0"/>
                        <a:t>острый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тающая во рту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маленький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фигурная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низкая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917">
                <a:tc>
                  <a:txBody>
                    <a:bodyPr/>
                    <a:lstStyle/>
                    <a:p>
                      <a:r>
                        <a:rPr lang="ru-RU" dirty="0"/>
                        <a:t>резкий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однородная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миниатюрный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 виде палочек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1619672" y="3573016"/>
            <a:ext cx="720080" cy="108012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059832" y="3573016"/>
            <a:ext cx="864096" cy="108012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076056" y="4653136"/>
            <a:ext cx="648072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6588224" y="4149080"/>
            <a:ext cx="792088" cy="50405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691680" y="3573016"/>
            <a:ext cx="648072" cy="1152128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707904" y="4653136"/>
            <a:ext cx="288032" cy="576064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5364088" y="3573016"/>
            <a:ext cx="288032" cy="1656184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444208" y="3573016"/>
            <a:ext cx="1008112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3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7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dirty="0"/>
              <a:t>«Удачный выбор проектов - это вопрос жизни и смерти всей системы работы по методу проектов…»</a:t>
            </a:r>
          </a:p>
          <a:p>
            <a:pPr algn="r">
              <a:buNone/>
            </a:pPr>
            <a:r>
              <a:rPr lang="ru-RU" dirty="0"/>
              <a:t>И. Трояновский и С. </a:t>
            </a:r>
            <a:r>
              <a:rPr lang="ru-RU" dirty="0" err="1"/>
              <a:t>Тюрберт</a:t>
            </a:r>
            <a:r>
              <a:rPr lang="ru-RU" dirty="0"/>
              <a:t> </a:t>
            </a:r>
          </a:p>
        </p:txBody>
      </p:sp>
      <p:pic>
        <p:nvPicPr>
          <p:cNvPr id="2050" name="Picture 2" descr="C:\Users\Бычковы\Desktop\для бинарного урока\683884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365104"/>
            <a:ext cx="2304256" cy="220251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907704" y="2564904"/>
            <a:ext cx="5112568" cy="122413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Спасибо за внимание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332760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Система проектов строится по принципу усложнения, поэтому в основу учебной программы закладывается ряд положений: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916832"/>
            <a:ext cx="7772400" cy="468052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2800" dirty="0"/>
              <a:t>постепенное увеличение объема знаний и навыков;</a:t>
            </a:r>
          </a:p>
          <a:p>
            <a:r>
              <a:rPr lang="ru-RU" sz="2800" dirty="0"/>
              <a:t>выполнение проектов в различных областях, начиная от более знакомых  и заканчивая более сложными ;</a:t>
            </a:r>
          </a:p>
          <a:p>
            <a:r>
              <a:rPr lang="ru-RU" sz="2800" dirty="0"/>
              <a:t>постоянное усложнение требований, предъявляемых к решению проблем ;</a:t>
            </a:r>
          </a:p>
          <a:p>
            <a:pPr lvl="0"/>
            <a:r>
              <a:rPr lang="ru-RU" sz="2800" dirty="0"/>
              <a:t>постепенное осознание учащимися собственных способностей и возможностей для удовлетворения потребностей личности и общества;</a:t>
            </a:r>
          </a:p>
          <a:p>
            <a:pPr lvl="0"/>
            <a:r>
              <a:rPr lang="ru-RU" sz="2800" dirty="0"/>
              <a:t>возможность акцентировать внимание на местных условиях, так как проблемы для проектов выбираются в основном из окружающей жизни.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5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2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1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7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31812"/>
            <a:ext cx="7884368" cy="1280890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Этапы становления метода проектов в школьном образовании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00808"/>
            <a:ext cx="7772400" cy="4896544"/>
          </a:xfrm>
        </p:spPr>
        <p:txBody>
          <a:bodyPr>
            <a:normAutofit fontScale="85000" lnSpcReduction="10000"/>
          </a:bodyPr>
          <a:lstStyle/>
          <a:p>
            <a:r>
              <a:rPr lang="ru-RU" sz="2800" dirty="0"/>
              <a:t>Метод проектов – основная форма и универсальное средство обучения (начало </a:t>
            </a:r>
            <a:r>
              <a:rPr lang="en-US" sz="2800" dirty="0"/>
              <a:t>XX </a:t>
            </a:r>
            <a:r>
              <a:rPr lang="ru-RU" sz="2800" dirty="0"/>
              <a:t>в.;  Дж. </a:t>
            </a:r>
            <a:r>
              <a:rPr lang="ru-RU" sz="2800" dirty="0" err="1"/>
              <a:t>Дьюи</a:t>
            </a:r>
            <a:r>
              <a:rPr lang="ru-RU" sz="2800" dirty="0"/>
              <a:t>, У. </a:t>
            </a:r>
            <a:r>
              <a:rPr lang="ru-RU" sz="2800" dirty="0" err="1"/>
              <a:t>Килпатрик</a:t>
            </a:r>
            <a:r>
              <a:rPr lang="ru-RU" sz="2800" dirty="0"/>
              <a:t>, Э. </a:t>
            </a:r>
            <a:r>
              <a:rPr lang="ru-RU" sz="2800" dirty="0" err="1"/>
              <a:t>Коллингс</a:t>
            </a:r>
            <a:r>
              <a:rPr lang="ru-RU" sz="2800" dirty="0"/>
              <a:t>, С. Левин, Е. Г. </a:t>
            </a:r>
            <a:r>
              <a:rPr lang="ru-RU" sz="2800" dirty="0" err="1"/>
              <a:t>Кагаров</a:t>
            </a:r>
            <a:r>
              <a:rPr lang="ru-RU" sz="2800" dirty="0"/>
              <a:t>, С. Т. </a:t>
            </a:r>
            <a:r>
              <a:rPr lang="ru-RU" sz="2800" dirty="0" err="1"/>
              <a:t>Шацкий</a:t>
            </a:r>
            <a:r>
              <a:rPr lang="ru-RU" sz="2800" dirty="0"/>
              <a:t> и др.)</a:t>
            </a:r>
          </a:p>
          <a:p>
            <a:r>
              <a:rPr lang="ru-RU" sz="2800" dirty="0"/>
              <a:t>Использование метода проектов наряду с другими методами (70-80-е гг. </a:t>
            </a:r>
            <a:r>
              <a:rPr lang="en-US" sz="2800" dirty="0"/>
              <a:t>XX</a:t>
            </a:r>
            <a:r>
              <a:rPr lang="ru-RU" sz="2800" dirty="0"/>
              <a:t> в.)</a:t>
            </a:r>
          </a:p>
          <a:p>
            <a:r>
              <a:rPr lang="ru-RU" sz="2800" dirty="0"/>
              <a:t>Метод проектов - самостоятельная система обучения и метод познания учащимися социума  (конец </a:t>
            </a:r>
            <a:r>
              <a:rPr lang="en-US" sz="2800" dirty="0"/>
              <a:t>XX</a:t>
            </a:r>
            <a:r>
              <a:rPr lang="ru-RU" sz="2800" dirty="0"/>
              <a:t> в.; Дж. </a:t>
            </a:r>
            <a:r>
              <a:rPr lang="ru-RU" sz="2800" dirty="0" err="1"/>
              <a:t>Питт</a:t>
            </a:r>
            <a:r>
              <a:rPr lang="ru-RU" sz="2800" dirty="0"/>
              <a:t>, М. Б. Павлова, М. И. Гуревич, В. Д. Симоненко, И. А. Сасова и др.). Метод проектов – новая педагогическая технология (В. В. </a:t>
            </a:r>
            <a:r>
              <a:rPr lang="ru-RU" sz="2800" dirty="0" err="1"/>
              <a:t>Гузеев</a:t>
            </a:r>
            <a:r>
              <a:rPr lang="ru-RU" sz="2800" dirty="0"/>
              <a:t>, Е. С. </a:t>
            </a:r>
            <a:r>
              <a:rPr lang="ru-RU" sz="2800" dirty="0" err="1"/>
              <a:t>Полат</a:t>
            </a:r>
            <a:r>
              <a:rPr lang="ru-RU" sz="2800" dirty="0"/>
              <a:t>, Г. К. </a:t>
            </a:r>
            <a:r>
              <a:rPr lang="ru-RU" sz="2800" dirty="0" err="1"/>
              <a:t>Селевко</a:t>
            </a:r>
            <a:r>
              <a:rPr lang="ru-RU" sz="2800" dirty="0"/>
              <a:t>)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4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8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Учебные проекты на уроках технологии (6 класс)</a:t>
            </a:r>
          </a:p>
        </p:txBody>
      </p:sp>
      <p:pic>
        <p:nvPicPr>
          <p:cNvPr id="1026" name="Picture 2" descr="C:\Users\Бычковы\Desktop\для проекта\Фото00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21906" y="2133600"/>
            <a:ext cx="2833687" cy="3778250"/>
          </a:xfrm>
          <a:prstGeom prst="rect">
            <a:avLst/>
          </a:prstGeom>
          <a:noFill/>
        </p:spPr>
      </p:pic>
      <p:pic>
        <p:nvPicPr>
          <p:cNvPr id="1027" name="Picture 3" descr="C:\Users\Бычковы\Desktop\для проекта\Фото00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636912"/>
            <a:ext cx="1638182" cy="2184243"/>
          </a:xfrm>
          <a:prstGeom prst="rect">
            <a:avLst/>
          </a:prstGeom>
          <a:noFill/>
        </p:spPr>
      </p:pic>
      <p:pic>
        <p:nvPicPr>
          <p:cNvPr id="1028" name="Picture 4" descr="C:\Users\Бычковы\Desktop\для проекта\Фото01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653136"/>
            <a:ext cx="1530170" cy="2040227"/>
          </a:xfrm>
          <a:prstGeom prst="rect">
            <a:avLst/>
          </a:prstGeom>
          <a:noFill/>
        </p:spPr>
      </p:pic>
      <p:pic>
        <p:nvPicPr>
          <p:cNvPr id="1029" name="Picture 5" descr="C:\Users\Бычковы\Desktop\для проекта\Фото00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3789040"/>
            <a:ext cx="1584176" cy="2112235"/>
          </a:xfrm>
          <a:prstGeom prst="rect">
            <a:avLst/>
          </a:prstGeom>
          <a:noFill/>
        </p:spPr>
      </p:pic>
      <p:pic>
        <p:nvPicPr>
          <p:cNvPr id="1030" name="Picture 6" descr="C:\Users\Бычковы\Desktop\для проекта\Фото01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4509120"/>
            <a:ext cx="1619926" cy="2159902"/>
          </a:xfrm>
          <a:prstGeom prst="rect">
            <a:avLst/>
          </a:prstGeom>
          <a:noFill/>
        </p:spPr>
      </p:pic>
      <p:pic>
        <p:nvPicPr>
          <p:cNvPr id="1031" name="Picture 7" descr="C:\Users\Бычковы\Desktop\для проекта\Фото01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1124744"/>
            <a:ext cx="1529916" cy="2039888"/>
          </a:xfrm>
          <a:prstGeom prst="rect">
            <a:avLst/>
          </a:prstGeom>
          <a:noFill/>
        </p:spPr>
      </p:pic>
      <p:pic>
        <p:nvPicPr>
          <p:cNvPr id="1032" name="Picture 8" descr="C:\Users\Бычковы\Desktop\для проекта\Фото011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5616" y="1916832"/>
            <a:ext cx="1656184" cy="2208245"/>
          </a:xfrm>
          <a:prstGeom prst="rect">
            <a:avLst/>
          </a:prstGeom>
          <a:noFill/>
        </p:spPr>
      </p:pic>
      <p:pic>
        <p:nvPicPr>
          <p:cNvPr id="1033" name="Picture 9" descr="C:\Users\Бычковы\Desktop\для проекта\Фото011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5580112" y="1700808"/>
            <a:ext cx="1529916" cy="2039888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0"/>
                            </p:stCondLst>
                            <p:childTnLst>
                              <p:par>
                                <p:cTn id="28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0"/>
                            </p:stCondLst>
                            <p:childTnLst>
                              <p:par>
                                <p:cTn id="32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0"/>
                            </p:stCondLst>
                            <p:childTnLst>
                              <p:par>
                                <p:cTn id="36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5468"/>
            <a:ext cx="9144000" cy="626371"/>
          </a:xfrm>
        </p:spPr>
        <p:txBody>
          <a:bodyPr/>
          <a:lstStyle/>
          <a:p>
            <a:r>
              <a:rPr lang="ru-RU" sz="2800" dirty="0"/>
              <a:t>Творческие проекты во внеурочной деятельности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97D2AD-B021-40E8-BD49-297E5F07F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77" y="837126"/>
            <a:ext cx="2147492" cy="2743174"/>
          </a:xfrm>
          <a:prstGeom prst="rect">
            <a:avLst/>
          </a:prstGeo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B58E48DD-70C3-4E53-8D93-0787752753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74073" y="1511504"/>
            <a:ext cx="2058549" cy="27431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26707F-09A1-43BB-991E-FA1177471C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9487" y="2746078"/>
            <a:ext cx="1715817" cy="235010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7714A49-4F2B-4BDC-8C92-8F365BA1BD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238" y="2978134"/>
            <a:ext cx="1715817" cy="228775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E0B9DD3-0A7F-40D3-AC93-8EA3C4296E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885" y="4344493"/>
            <a:ext cx="1889155" cy="168587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4C69EB2-8D88-411B-98A5-5F7AFDBEA8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4148379" y="1477407"/>
            <a:ext cx="2741877" cy="178565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73B125F-98AF-445A-8AA1-97E2BE5AFC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1594" y="5096179"/>
            <a:ext cx="2258017" cy="169298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0D97854-C6E5-43A2-9EF8-3F1F318F8D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18341" y="3238894"/>
            <a:ext cx="2738173" cy="18213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9D36E4B-DB0E-41CE-8747-B7EC2A4B5A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V="1">
            <a:off x="7571705" y="1708451"/>
            <a:ext cx="1360774" cy="141327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33CB84B-D5D1-4A40-899C-9819129A6B8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74732" y="999297"/>
            <a:ext cx="1060463" cy="141344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9F98B88-C629-491D-8CE4-FF8B71265B5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37875" y="3736276"/>
            <a:ext cx="2258017" cy="3026256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Примерный перечень учебных проектов по технологии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124744"/>
            <a:ext cx="8208912" cy="5472608"/>
          </a:xfrm>
        </p:spPr>
        <p:txBody>
          <a:bodyPr/>
          <a:lstStyle/>
          <a:p>
            <a:pPr>
              <a:buNone/>
            </a:pPr>
            <a:r>
              <a:rPr lang="ru-RU" dirty="0"/>
              <a:t>5 класс</a:t>
            </a:r>
          </a:p>
          <a:p>
            <a:pPr lvl="0"/>
            <a:r>
              <a:rPr lang="ru-RU" sz="2800" dirty="0"/>
              <a:t>Праздничный стол из салатов.</a:t>
            </a:r>
            <a:endParaRPr lang="ru-RU" sz="2800" b="1" dirty="0"/>
          </a:p>
          <a:p>
            <a:pPr lvl="0"/>
            <a:r>
              <a:rPr lang="ru-RU" sz="2800" dirty="0"/>
              <a:t>Этот удивительный бутерброд!</a:t>
            </a:r>
            <a:endParaRPr lang="ru-RU" sz="2800" b="1" dirty="0"/>
          </a:p>
          <a:p>
            <a:pPr lvl="0"/>
            <a:r>
              <a:rPr lang="ru-RU" sz="2800" dirty="0"/>
              <a:t>Блюдо (блюда) из черствого хлеба.</a:t>
            </a:r>
            <a:endParaRPr lang="ru-RU" sz="2800" b="1" dirty="0"/>
          </a:p>
          <a:p>
            <a:pPr lvl="0"/>
            <a:r>
              <a:rPr lang="ru-RU" sz="2800" dirty="0"/>
              <a:t>Фартук древний и современный.</a:t>
            </a:r>
            <a:endParaRPr lang="ru-RU" sz="2800" b="1" dirty="0"/>
          </a:p>
          <a:p>
            <a:pPr lvl="0"/>
            <a:r>
              <a:rPr lang="ru-RU" sz="2800" dirty="0"/>
              <a:t>Наряд для куклы.</a:t>
            </a:r>
            <a:endParaRPr lang="ru-RU" sz="2800" b="1" dirty="0"/>
          </a:p>
          <a:p>
            <a:pPr lvl="0"/>
            <a:r>
              <a:rPr lang="ru-RU" sz="2800" dirty="0"/>
              <a:t>Обрезки ткани для пользы дела.</a:t>
            </a:r>
            <a:endParaRPr lang="ru-RU" sz="2800" b="1" dirty="0"/>
          </a:p>
          <a:p>
            <a:pPr lvl="0"/>
            <a:r>
              <a:rPr lang="ru-RU" sz="2800" dirty="0"/>
              <a:t>Игрушки – подушки.</a:t>
            </a:r>
            <a:endParaRPr lang="ru-RU" sz="2800" b="1" dirty="0"/>
          </a:p>
          <a:p>
            <a:pPr lvl="0"/>
            <a:r>
              <a:rPr lang="ru-RU" sz="2800" dirty="0"/>
              <a:t>Панно для украшения комнаты девочки-подростка (аппликация, бисер).</a:t>
            </a:r>
            <a:endParaRPr lang="ru-RU" sz="2800" b="1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9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4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1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6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5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0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10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Примерный перечень учебных проектов по технологии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196752"/>
            <a:ext cx="8208912" cy="54006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6 класс</a:t>
            </a:r>
          </a:p>
          <a:p>
            <a:pPr lvl="0"/>
            <a:r>
              <a:rPr lang="ru-RU" sz="2800" dirty="0"/>
              <a:t>Огород на подоконнике (выращивание рассады).</a:t>
            </a:r>
            <a:endParaRPr lang="ru-RU" sz="2800" b="1" dirty="0"/>
          </a:p>
          <a:p>
            <a:pPr lvl="0"/>
            <a:r>
              <a:rPr lang="ru-RU" sz="2800" dirty="0"/>
              <a:t>Интерьер моей комнаты.</a:t>
            </a:r>
            <a:endParaRPr lang="ru-RU" sz="2800" b="1" dirty="0"/>
          </a:p>
          <a:p>
            <a:pPr lvl="0"/>
            <a:r>
              <a:rPr lang="ru-RU" sz="2800" dirty="0"/>
              <a:t>Салфетки для праздничного стола.</a:t>
            </a:r>
            <a:endParaRPr lang="ru-RU" sz="2800" b="1" dirty="0"/>
          </a:p>
          <a:p>
            <a:pPr lvl="0"/>
            <a:r>
              <a:rPr lang="ru-RU" sz="2800" dirty="0"/>
              <a:t>Семейный праздник.</a:t>
            </a:r>
            <a:endParaRPr lang="ru-RU" sz="2800" b="1" dirty="0"/>
          </a:p>
          <a:p>
            <a:pPr lvl="0"/>
            <a:r>
              <a:rPr lang="ru-RU" sz="2800" dirty="0"/>
              <a:t>Из истории посуды, столовых приборов.</a:t>
            </a:r>
            <a:endParaRPr lang="ru-RU" sz="2800" b="1" dirty="0"/>
          </a:p>
          <a:p>
            <a:pPr lvl="0"/>
            <a:r>
              <a:rPr lang="ru-RU" sz="2800" dirty="0"/>
              <a:t>Сладкий стол ко дню рождения мамы (папы, бабушки, сестры и др.).</a:t>
            </a:r>
            <a:endParaRPr lang="ru-RU" sz="2800" b="1" dirty="0"/>
          </a:p>
          <a:p>
            <a:pPr lvl="0"/>
            <a:r>
              <a:rPr lang="ru-RU" sz="2800" dirty="0"/>
              <a:t>Декорирование посуды (техника декупаж).</a:t>
            </a:r>
          </a:p>
          <a:p>
            <a:r>
              <a:rPr lang="ru-RU" sz="2800" dirty="0"/>
              <a:t>Подарок своими руками (вязание крючком, спицами)</a:t>
            </a:r>
            <a:endParaRPr lang="ru-RU" sz="2800" b="1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7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9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6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4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3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3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Примерный перечень учебных проектов по технологии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052736"/>
            <a:ext cx="8280920" cy="5544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7 класс</a:t>
            </a:r>
          </a:p>
          <a:p>
            <a:pPr lvl="0"/>
            <a:r>
              <a:rPr lang="ru-RU" sz="2000" dirty="0"/>
              <a:t>Праздничный букет (цветы, связанные крючком).</a:t>
            </a:r>
            <a:endParaRPr lang="ru-RU" sz="2000" b="1" dirty="0"/>
          </a:p>
          <a:p>
            <a:pPr lvl="0"/>
            <a:r>
              <a:rPr lang="ru-RU" sz="2000" dirty="0"/>
              <a:t>Сладкий стол-фуршет.</a:t>
            </a:r>
            <a:endParaRPr lang="ru-RU" sz="2000" b="1" dirty="0"/>
          </a:p>
          <a:p>
            <a:pPr lvl="0"/>
            <a:r>
              <a:rPr lang="ru-RU" sz="2000" dirty="0"/>
              <a:t>Вам – сладкоежки! (праздничный стол ко дню рождения младшего брата, сестры).</a:t>
            </a:r>
            <a:endParaRPr lang="ru-RU" sz="2000" b="1" dirty="0"/>
          </a:p>
          <a:p>
            <a:pPr lvl="0"/>
            <a:r>
              <a:rPr lang="ru-RU" sz="2000" dirty="0"/>
              <a:t>Разработка программы празднования дня рождения (юбилея, праздника и др.)</a:t>
            </a:r>
            <a:endParaRPr lang="ru-RU" sz="2000" b="1" dirty="0"/>
          </a:p>
          <a:p>
            <a:pPr lvl="0"/>
            <a:r>
              <a:rPr lang="ru-RU" sz="2000" dirty="0"/>
              <a:t>Косметические средства, «за» и «против».</a:t>
            </a:r>
            <a:endParaRPr lang="ru-RU" sz="2000" b="1" dirty="0"/>
          </a:p>
          <a:p>
            <a:pPr lvl="0"/>
            <a:r>
              <a:rPr lang="ru-RU" sz="2000" dirty="0"/>
              <a:t>Современная праздничная одежда.</a:t>
            </a:r>
            <a:endParaRPr lang="ru-RU" sz="2000" b="1" dirty="0"/>
          </a:p>
          <a:p>
            <a:pPr lvl="0"/>
            <a:r>
              <a:rPr lang="ru-RU" sz="2000" dirty="0"/>
              <a:t>Из истории костюма.</a:t>
            </a:r>
            <a:endParaRPr lang="ru-RU" sz="2000" b="1" dirty="0"/>
          </a:p>
          <a:p>
            <a:pPr lvl="0"/>
            <a:r>
              <a:rPr lang="ru-RU" sz="2000" dirty="0"/>
              <a:t>Ремонт своими руками.</a:t>
            </a:r>
            <a:endParaRPr lang="ru-RU" sz="2000" b="1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7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9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4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8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8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4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5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879</TotalTime>
  <Words>891</Words>
  <Application>Microsoft Office PowerPoint</Application>
  <PresentationFormat>Экран (4:3)</PresentationFormat>
  <Paragraphs>125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Century Gothic</vt:lpstr>
      <vt:lpstr>Symbol</vt:lpstr>
      <vt:lpstr>Times New Roman</vt:lpstr>
      <vt:lpstr>Wingdings 3</vt:lpstr>
      <vt:lpstr>Легкий дым</vt:lpstr>
      <vt:lpstr>Проектная деятельность на уроках технологии и во внеурочной деятельности</vt:lpstr>
      <vt:lpstr>Презентация PowerPoint</vt:lpstr>
      <vt:lpstr>Система проектов строится по принципу усложнения, поэтому в основу учебной программы закладывается ряд положений: </vt:lpstr>
      <vt:lpstr>Этапы становления метода проектов в школьном образовании</vt:lpstr>
      <vt:lpstr>Учебные проекты на уроках технологии (6 класс)</vt:lpstr>
      <vt:lpstr>Творческие проекты во внеурочной деятельности </vt:lpstr>
      <vt:lpstr>Примерный перечень учебных проектов по технологии </vt:lpstr>
      <vt:lpstr>Примерный перечень учебных проектов по технологии </vt:lpstr>
      <vt:lpstr>Примерный перечень учебных проектов по технологии</vt:lpstr>
      <vt:lpstr>Основные компоненты проекта</vt:lpstr>
      <vt:lpstr>Набор первоначальных идей, вариантов</vt:lpstr>
      <vt:lpstr>Упражнение «Нелогичные» связи</vt:lpstr>
      <vt:lpstr>Упражнение  «Нелогичные» связи.</vt:lpstr>
      <vt:lpstr>Упражнение «Нелогичные» связи</vt:lpstr>
      <vt:lpstr>Упражнение  «Нелогичные» связи.</vt:lpstr>
      <vt:lpstr>Упражнение «Нелогичные» связи</vt:lpstr>
      <vt:lpstr>Упражнение  «Нелогичные» связи.</vt:lpstr>
      <vt:lpstr>Атрибутивный анализ</vt:lpstr>
      <vt:lpstr>Упражнение Атрибутивный анализ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Выбор объектов труда при выполнении творческих проектов</dc:title>
  <dc:creator>Бычковы</dc:creator>
  <cp:lastModifiedBy>user</cp:lastModifiedBy>
  <cp:revision>49</cp:revision>
  <dcterms:created xsi:type="dcterms:W3CDTF">2016-01-16T20:41:13Z</dcterms:created>
  <dcterms:modified xsi:type="dcterms:W3CDTF">2025-03-10T10:37:40Z</dcterms:modified>
</cp:coreProperties>
</file>