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9" r:id="rId3"/>
    <p:sldId id="257" r:id="rId4"/>
    <p:sldId id="268" r:id="rId5"/>
    <p:sldId id="258" r:id="rId6"/>
    <p:sldId id="266" r:id="rId7"/>
    <p:sldId id="261" r:id="rId8"/>
    <p:sldId id="265" r:id="rId9"/>
    <p:sldId id="269" r:id="rId10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804" autoAdjust="0"/>
  </p:normalViewPr>
  <p:slideViewPr>
    <p:cSldViewPr snapToGrid="0">
      <p:cViewPr varScale="1">
        <p:scale>
          <a:sx n="47" d="100"/>
          <a:sy n="47" d="100"/>
        </p:scale>
        <p:origin x="147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E1B4DD-9ED0-453B-ABF6-7F16DAF2942E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555738-CCEA-48B4-B347-A976C1C5EA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45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8134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358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163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8836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8307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9778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0590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3000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370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89D68-C015-4F82-B843-DF7F2AA09BAF}" type="datetime1">
              <a:rPr lang="ru-RU" smtClean="0"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427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499BC-F685-4931-9547-A687FCD7EAF2}" type="datetime1">
              <a:rPr lang="ru-RU" smtClean="0"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906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ECE7-B17E-4D08-89BF-E1BC0B0A5776}" type="datetime1">
              <a:rPr lang="ru-RU" smtClean="0"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192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7BD3F-FD85-4C9A-BAA1-4D0BCFBF7404}" type="datetime1">
              <a:rPr lang="ru-RU" smtClean="0"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206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FCC2D-B790-427F-A917-700BDF56E983}" type="datetime1">
              <a:rPr lang="ru-RU" smtClean="0"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507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E6079-C97B-4882-9CF0-71F83213A903}" type="datetime1">
              <a:rPr lang="ru-RU" smtClean="0"/>
              <a:t>23.11.2022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913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EFA47-6701-4A39-B82C-291B67DDFE64}" type="datetime1">
              <a:rPr lang="ru-RU" smtClean="0"/>
              <a:t>23.11.2022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402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DA1-285D-4CF2-B8FB-32FA4F717957}" type="datetime1">
              <a:rPr lang="ru-RU" smtClean="0"/>
              <a:t>23.11.2022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550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D8FA9-59E2-420C-871F-ACB9166C47E8}" type="datetime1">
              <a:rPr lang="ru-RU" smtClean="0"/>
              <a:t>23.11.2022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497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7320A-C1C2-4BDB-A7B8-F56029AB9B5F}" type="datetime1">
              <a:rPr lang="ru-RU" smtClean="0"/>
              <a:t>23.11.2022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352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09C0B-9996-4FF9-947F-3B8F190AC956}" type="datetime1">
              <a:rPr lang="ru-RU" smtClean="0"/>
              <a:t>23.11.2022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781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1BF90-A50D-41F2-9194-2DCDC27E64D1}" type="datetime1">
              <a:rPr lang="ru-RU" smtClean="0"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8DFD2-F10C-43E6-8AFC-B513355071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486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11" Type="http://schemas.openxmlformats.org/officeDocument/2006/relationships/image" Target="../media/image9.emf"/><Relationship Id="rId5" Type="http://schemas.openxmlformats.org/officeDocument/2006/relationships/image" Target="../media/image5.emf"/><Relationship Id="rId10" Type="http://schemas.openxmlformats.org/officeDocument/2006/relationships/image" Target="../media/image4.emf"/><Relationship Id="rId4" Type="http://schemas.openxmlformats.org/officeDocument/2006/relationships/image" Target="../media/image1.jpg"/><Relationship Id="rId9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 rot="20544437" flipH="1">
            <a:off x="-606385" y="689203"/>
            <a:ext cx="10437543" cy="5595196"/>
            <a:chOff x="-517033" y="822825"/>
            <a:chExt cx="10305112" cy="5152129"/>
          </a:xfrm>
        </p:grpSpPr>
        <p:sp>
          <p:nvSpPr>
            <p:cNvPr id="4" name="Прямоугольник 3"/>
            <p:cNvSpPr/>
            <p:nvPr/>
          </p:nvSpPr>
          <p:spPr>
            <a:xfrm rot="21110853">
              <a:off x="-517032" y="956640"/>
              <a:ext cx="10152711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 rot="20703472">
              <a:off x="-364632" y="1109040"/>
              <a:ext cx="10152711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 rot="20544437">
              <a:off x="-517033" y="822825"/>
              <a:ext cx="10152711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893623" y="2380354"/>
            <a:ext cx="610737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Трудные  задания ЕГЭ</a:t>
            </a:r>
          </a:p>
          <a:p>
            <a:pPr algn="ctr"/>
            <a:r>
              <a:rPr lang="ru-RU" sz="4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русскому языку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93623" y="3989954"/>
            <a:ext cx="33899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СОШ №7</a:t>
            </a:r>
          </a:p>
          <a:p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русского языка и литературы  </a:t>
            </a:r>
            <a:r>
              <a:rPr lang="ru-RU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Шичкова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Л.В.</a:t>
            </a:r>
            <a:b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русского языка и литературы  </a:t>
            </a:r>
            <a:r>
              <a:rPr lang="ru-RU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Церих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И.А.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1605775" y="2352903"/>
            <a:ext cx="0" cy="2207942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8402530" y="5664751"/>
            <a:ext cx="524107" cy="524107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329960" y="5756860"/>
            <a:ext cx="475345" cy="365125"/>
          </a:xfrm>
        </p:spPr>
        <p:txBody>
          <a:bodyPr/>
          <a:lstStyle/>
          <a:p>
            <a:fld id="{2358DFD2-F10C-43E6-8AFC-B51335507144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8610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371351" y="359229"/>
            <a:ext cx="8250133" cy="5987141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b="1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369872" y="6084316"/>
            <a:ext cx="524107" cy="524107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97302" y="6176425"/>
            <a:ext cx="475345" cy="365125"/>
          </a:xfrm>
        </p:spPr>
        <p:txBody>
          <a:bodyPr/>
          <a:lstStyle/>
          <a:p>
            <a:fld id="{2358DFD2-F10C-43E6-8AFC-B51335507144}" type="slidenum">
              <a:rPr lang="ru-RU" smtClean="0"/>
              <a:t>2</a:t>
            </a:fld>
            <a:endParaRPr lang="ru-RU" dirty="0"/>
          </a:p>
        </p:txBody>
      </p:sp>
      <p:cxnSp>
        <p:nvCxnSpPr>
          <p:cNvPr id="18" name="Прямая соединительная линия 17"/>
          <p:cNvCxnSpPr>
            <a:cxnSpLocks/>
          </p:cNvCxnSpPr>
          <p:nvPr/>
        </p:nvCxnSpPr>
        <p:spPr>
          <a:xfrm>
            <a:off x="163281" y="1194022"/>
            <a:ext cx="8609365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C40CC6B-F092-4FCE-BF24-DBC3088445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51" y="316450"/>
            <a:ext cx="8250134" cy="6029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999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-108860" y="293915"/>
            <a:ext cx="9383488" cy="5987141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8369872" y="6084316"/>
            <a:ext cx="524107" cy="524107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97302" y="6176425"/>
            <a:ext cx="475345" cy="365125"/>
          </a:xfrm>
        </p:spPr>
        <p:txBody>
          <a:bodyPr/>
          <a:lstStyle/>
          <a:p>
            <a:fld id="{2358DFD2-F10C-43E6-8AFC-B51335507144}" type="slidenum">
              <a:rPr lang="ru-RU" smtClean="0"/>
              <a:t>3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22515" y="504149"/>
            <a:ext cx="5388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84617" y="1861461"/>
            <a:ext cx="8609362" cy="5057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 Самостоятельно подберите противительный союз, который должен стоять на месте пропуска в третьем (3) предложении текста. Запишите этот союз.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1)Жители Лондона, традиционно чайные поклонники, считают кофе атрибутом имиджа успешного человека, поэтому основное сосредоточение качественных кофеен можно обнаружить именно в деловом квартале Сити. (2)Парижане не терпят суеты, ценят моменты удовольствия и свято чтут утреннюю традицию: круассан плюс кофе очень темной обжарки с молоком. (3)... итальянцы предпочитают стремительно выпить свой </a:t>
            </a:r>
            <a:r>
              <a:rPr lang="ru-RU" sz="2400" dirty="0" err="1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ристретто</a:t>
            </a:r>
            <a:r>
              <a:rPr lang="ru-RU" sz="24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прямо у барной стойки. 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br>
              <a:rPr lang="ru-RU" sz="2000" dirty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63285" y="1426028"/>
            <a:ext cx="8609362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4817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371351" y="359229"/>
            <a:ext cx="8250133" cy="5987141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b="1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Внимательно прочитайте задание и текст.</a:t>
            </a:r>
            <a:b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Установите связь между предложением, в котором пропущено слово, предыдущим предложением и частью текста до этого предложения.</a:t>
            </a:r>
            <a:b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Обратите внимание на искомую часть речи: важно подобрать слово, которое будет соответствовать заявленной характеристике. Например, в задании может быть предложено найти частицу или ограничительно-выделительную частицу. </a:t>
            </a:r>
            <a:endParaRPr lang="ru-RU" sz="2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369872" y="6084316"/>
            <a:ext cx="524107" cy="524107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97302" y="6176425"/>
            <a:ext cx="475345" cy="365125"/>
          </a:xfrm>
        </p:spPr>
        <p:txBody>
          <a:bodyPr/>
          <a:lstStyle/>
          <a:p>
            <a:fld id="{2358DFD2-F10C-43E6-8AFC-B51335507144}" type="slidenum">
              <a:rPr lang="ru-RU" smtClean="0"/>
              <a:t>4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22515" y="569463"/>
            <a:ext cx="5388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</a:t>
            </a:r>
          </a:p>
        </p:txBody>
      </p:sp>
      <p:cxnSp>
        <p:nvCxnSpPr>
          <p:cNvPr id="18" name="Прямая соединительная линия 17"/>
          <p:cNvCxnSpPr>
            <a:cxnSpLocks/>
          </p:cNvCxnSpPr>
          <p:nvPr/>
        </p:nvCxnSpPr>
        <p:spPr>
          <a:xfrm>
            <a:off x="163281" y="1194022"/>
            <a:ext cx="8609365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9259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-95252" y="303440"/>
            <a:ext cx="9383488" cy="6251120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369872" y="6084316"/>
            <a:ext cx="524107" cy="524107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F714158C-A159-4958-858F-09EB845FF9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76201"/>
            <a:ext cx="7772400" cy="719815"/>
          </a:xfrm>
        </p:spPr>
        <p:txBody>
          <a:bodyPr>
            <a:normAutofit/>
          </a:bodyPr>
          <a:lstStyle/>
          <a:p>
            <a:pPr algn="l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3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498F2B55-A751-47FD-AA1E-684857BD31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3759" y="825047"/>
            <a:ext cx="8885466" cy="550227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2358DFD2-F10C-43E6-8AFC-B51335507144}" type="slidenum">
              <a:rPr lang="ru-RU" smtClean="0"/>
              <a:pPr/>
              <a:t>5</a:t>
            </a:fld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53759" y="796016"/>
            <a:ext cx="8609362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D6D7D83-F492-4916-B74E-A24DAEDFB7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25045"/>
            <a:ext cx="9039225" cy="5729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607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184726" y="43934"/>
            <a:ext cx="9079013" cy="6589724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212529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Неправильное употребление падежной формы существительного с предлогом (ошибка в управлении)</a:t>
            </a:r>
            <a:endParaRPr lang="ru-RU" altLang="ru-RU" sz="800" dirty="0">
              <a:solidFill>
                <a:schemeClr val="tx1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24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Предлог ПО со значением «после чего-нибудь» употребляется с Предложным падежом (о ком? о чем?). </a:t>
            </a:r>
            <a:r>
              <a:rPr lang="ru-RU" alt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прилёте в Прагу я отправлюсь на экскурсию.</a:t>
            </a:r>
            <a:endParaRPr lang="ru-RU" altLang="ru-RU" sz="2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24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Предлоги СОГЛАСНО, ВОПРЕКИ, БЛАГОДАРЯ, СООБРАЗНО, НАПЕРЕРЕЗ, ПОДОБНО употребляются только с Дательным падежом (кому? чему?). </a:t>
            </a:r>
            <a:r>
              <a:rPr lang="ru-RU" alt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Всё получилось благодаря стараниям.</a:t>
            </a:r>
            <a:endParaRPr lang="ru-RU" altLang="ru-RU" sz="2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24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Предлоги В МЕРУ, В СИЛУ, В ТЕЧЕНИЕ, В ПРОДОЛЖЕНИЕ, В ЗАКЛЮЧЕНИЕ, ПО ПРИЧИНЕ, ПО ЗАВЕРШЕНИИ, НАПОДОБИЕ, ПОСРЕДСТВОМ употребляются с Родительным падежом (кого? чего?). </a:t>
            </a:r>
            <a:r>
              <a:rPr lang="ru-RU" alt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не пошел в школу по причине сильного мороза</a:t>
            </a:r>
            <a:r>
              <a:rPr lang="ru-RU" altLang="ru-RU" sz="24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2400" dirty="0">
              <a:solidFill>
                <a:srgbClr val="212529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24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указании на иностранное государство используется предлог </a:t>
            </a:r>
            <a:r>
              <a:rPr lang="ru-RU" altLang="ru-RU" sz="2400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ИЗ.Предлог</a:t>
            </a:r>
            <a:r>
              <a:rPr lang="ru-RU" altLang="ru-RU" sz="24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В(ВО) имеет антоним ИЗ, предлог НА – антоним С(СО) </a:t>
            </a:r>
            <a:r>
              <a:rPr lang="ru-RU" alt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Последние новости из Франции.</a:t>
            </a:r>
            <a:endParaRPr lang="ru-RU" altLang="ru-RU" sz="2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8369872" y="6084316"/>
            <a:ext cx="524107" cy="524107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97302" y="6176425"/>
            <a:ext cx="475345" cy="365125"/>
          </a:xfrm>
        </p:spPr>
        <p:txBody>
          <a:bodyPr/>
          <a:lstStyle/>
          <a:p>
            <a:fld id="{2358DFD2-F10C-43E6-8AFC-B51335507144}" type="slidenum">
              <a:rPr lang="ru-RU" smtClean="0"/>
              <a:t>6</a:t>
            </a:fld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63285" y="652018"/>
            <a:ext cx="8609362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" name="Rectangle 1">
            <a:extLst>
              <a:ext uri="{FF2B5EF4-FFF2-40B4-BE49-F238E27FC236}">
                <a16:creationId xmlns:a16="http://schemas.microsoft.com/office/drawing/2014/main" id="{FC2A012E-62CB-4A12-B8AD-0E8CC36357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143A45F-0CED-42A7-91E7-148B091EB9E6}"/>
              </a:ext>
            </a:extLst>
          </p:cNvPr>
          <p:cNvSpPr txBox="1"/>
          <p:nvPr/>
        </p:nvSpPr>
        <p:spPr>
          <a:xfrm>
            <a:off x="604157" y="-21356"/>
            <a:ext cx="39678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8</a:t>
            </a:r>
          </a:p>
        </p:txBody>
      </p:sp>
    </p:spTree>
    <p:extLst>
      <p:ext uri="{BB962C8B-B14F-4D97-AF65-F5344CB8AC3E}">
        <p14:creationId xmlns:p14="http://schemas.microsoft.com/office/powerpoint/2010/main" val="4108592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-108860" y="38101"/>
            <a:ext cx="9383488" cy="6251120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8369872" y="6084316"/>
            <a:ext cx="524107" cy="524107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498F2B55-A751-47FD-AA1E-684857BD31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0021" y="530679"/>
            <a:ext cx="8408204" cy="5796642"/>
          </a:xfrm>
        </p:spPr>
        <p:txBody>
          <a:bodyPr>
            <a:normAutofit/>
          </a:bodyPr>
          <a:lstStyle/>
          <a:p>
            <a:r>
              <a:rPr lang="ru-RU" sz="2800" b="1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 21  может быть сформулировано тремя способами:</a:t>
            </a:r>
          </a:p>
          <a:p>
            <a:pPr algn="l"/>
            <a:r>
              <a:rPr lang="ru-RU" sz="28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1) Найдите предложения, в которых </a:t>
            </a:r>
            <a:r>
              <a:rPr lang="ru-RU" sz="2800" b="1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тире</a:t>
            </a:r>
            <a:r>
              <a:rPr lang="ru-RU" sz="28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ставится в соответствии с одним и тем же правилом пунктуации. Запишите номера этих предложений.</a:t>
            </a:r>
          </a:p>
          <a:p>
            <a:pPr algn="l"/>
            <a:r>
              <a:rPr lang="ru-RU" sz="28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2) Найдите предложения, в которых </a:t>
            </a:r>
            <a:r>
              <a:rPr lang="ru-RU" sz="2800" b="1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двоеточие</a:t>
            </a:r>
            <a:r>
              <a:rPr lang="ru-RU" sz="28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ставится в соответствии с одним и тем же правилом пунктуации. Запишите номера этих предложений.</a:t>
            </a:r>
          </a:p>
          <a:p>
            <a:pPr algn="l"/>
            <a:r>
              <a:rPr lang="ru-RU" sz="28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3) Найдите предложения, в которых </a:t>
            </a:r>
            <a:r>
              <a:rPr lang="ru-RU" sz="2800" b="1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запятая</a:t>
            </a:r>
            <a:r>
              <a:rPr lang="ru-RU" sz="28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ставится в соответствии с одним и тем же правилом пунктуации. Запишите номера этих предложений.</a:t>
            </a:r>
          </a:p>
          <a:p>
            <a:pPr algn="just"/>
            <a:endParaRPr lang="ru-RU" sz="2800" b="0" i="0" dirty="0">
              <a:solidFill>
                <a:srgbClr val="444444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2358DFD2-F10C-43E6-8AFC-B51335507144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4021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104775" y="62935"/>
            <a:ext cx="8934450" cy="6545487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369872" y="6084316"/>
            <a:ext cx="524107" cy="524107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F714158C-A159-4958-858F-09EB845FF9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76202"/>
            <a:ext cx="7772400" cy="467742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Используемые материалы</a:t>
            </a: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2358DFD2-F10C-43E6-8AFC-B51335507144}" type="slidenum">
              <a:rPr lang="ru-RU" smtClean="0"/>
              <a:pPr/>
              <a:t>8</a:t>
            </a:fld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53759" y="543944"/>
            <a:ext cx="8609362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414F671-B60F-478A-9F49-BF758E3F88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9967" y="617533"/>
            <a:ext cx="1881258" cy="2725282"/>
          </a:xfrm>
          <a:prstGeom prst="rect">
            <a:avLst/>
          </a:prstGeom>
        </p:spPr>
      </p:pic>
      <p:sp>
        <p:nvSpPr>
          <p:cNvPr id="8" name="AutoShape 4">
            <a:extLst>
              <a:ext uri="{FF2B5EF4-FFF2-40B4-BE49-F238E27FC236}">
                <a16:creationId xmlns:a16="http://schemas.microsoft.com/office/drawing/2014/main" id="{5E133DDF-D2AE-47CD-BBBE-ECC805701215}"/>
              </a:ext>
            </a:extLst>
          </p:cNvPr>
          <p:cNvSpPr>
            <a:spLocks noGrp="1" noChangeAspect="1" noChangeArrowheads="1"/>
          </p:cNvSpPr>
          <p:nvPr>
            <p:ph type="subTitle" idx="1"/>
          </p:nvPr>
        </p:nvSpPr>
        <p:spPr bwMode="auto">
          <a:xfrm>
            <a:off x="153988" y="469900"/>
            <a:ext cx="8885237" cy="625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06F7A4E-116C-4508-8D46-22B8913536D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17137">
            <a:off x="728835" y="3557580"/>
            <a:ext cx="1905434" cy="273112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AE7EB1C9-0B29-4C76-84D5-E0714D6DD69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70741">
            <a:off x="3421677" y="3848541"/>
            <a:ext cx="2076147" cy="2779618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D13C069E-4518-4037-828D-68E4558A352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950" y="666114"/>
            <a:ext cx="2352236" cy="3136315"/>
          </a:xfrm>
          <a:prstGeom prst="rect">
            <a:avLst/>
          </a:prstGeom>
        </p:spPr>
      </p:pic>
      <p:graphicFrame>
        <p:nvGraphicFramePr>
          <p:cNvPr id="19" name="Объект 18">
            <a:extLst>
              <a:ext uri="{FF2B5EF4-FFF2-40B4-BE49-F238E27FC236}">
                <a16:creationId xmlns:a16="http://schemas.microsoft.com/office/drawing/2014/main" id="{41FBD95C-5494-4471-855B-6D18FEC4D0E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8794060"/>
              </p:ext>
            </p:extLst>
          </p:nvPr>
        </p:nvGraphicFramePr>
        <p:xfrm>
          <a:off x="2930455" y="638261"/>
          <a:ext cx="2174371" cy="31920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Acrobat Document" r:id="rId9" imgW="3459409" imgH="4533529" progId="Acrobat.Document.DC">
                  <p:embed/>
                </p:oleObj>
              </mc:Choice>
              <mc:Fallback>
                <p:oleObj name="Acrobat Document" r:id="rId9" imgW="3459409" imgH="4533529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930455" y="638261"/>
                        <a:ext cx="2174371" cy="31920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1EDFAF5-7091-4507-ADD0-60128356C71F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b="14500"/>
          <a:stretch/>
        </p:blipFill>
        <p:spPr>
          <a:xfrm rot="21044962">
            <a:off x="6464729" y="4000312"/>
            <a:ext cx="2125210" cy="2752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0202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104775" y="62935"/>
            <a:ext cx="8934450" cy="6545487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369872" y="6084316"/>
            <a:ext cx="524107" cy="524107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F714158C-A159-4958-858F-09EB845FF9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76201"/>
            <a:ext cx="7772400" cy="669645"/>
          </a:xfrm>
        </p:spPr>
        <p:txBody>
          <a:bodyPr>
            <a:normAutofit/>
          </a:bodyPr>
          <a:lstStyle/>
          <a:p>
            <a:pPr algn="l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сдадим ЕГЭ!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498F2B55-A751-47FD-AA1E-684857BD31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3759" y="470356"/>
            <a:ext cx="8885466" cy="625112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2358DFD2-F10C-43E6-8AFC-B51335507144}" type="slidenum">
              <a:rPr lang="ru-RU" smtClean="0"/>
              <a:pPr/>
              <a:t>9</a:t>
            </a:fld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284617" y="858904"/>
            <a:ext cx="8609362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4B3399C-68D5-460E-BEAD-5F0BC08C6DD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6458"/>
            <a:ext cx="9144000" cy="592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87454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2e8e136e2a28ac3dd26ee0f94cd6165e57bf65c"/>
</p:tagLst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523</TotalTime>
  <Words>445</Words>
  <Application>Microsoft Office PowerPoint</Application>
  <PresentationFormat>Экран (4:3)</PresentationFormat>
  <Paragraphs>42</Paragraphs>
  <Slides>9</Slides>
  <Notes>9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Segoe UI</vt:lpstr>
      <vt:lpstr>Times New Roman</vt:lpstr>
      <vt:lpstr>Тема Office</vt:lpstr>
      <vt:lpstr>Acrobat Document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 3</vt:lpstr>
      <vt:lpstr>Презентация PowerPoint</vt:lpstr>
      <vt:lpstr>Презентация PowerPoint</vt:lpstr>
      <vt:lpstr>Используемые материалы</vt:lpstr>
      <vt:lpstr>                                 Мы сдадим ЕГЭ!</vt:lpstr>
    </vt:vector>
  </TitlesOfParts>
  <Company>DNS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Грибан</dc:creator>
  <cp:lastModifiedBy>Ирина</cp:lastModifiedBy>
  <cp:revision>40</cp:revision>
  <dcterms:created xsi:type="dcterms:W3CDTF">2013-02-13T04:37:02Z</dcterms:created>
  <dcterms:modified xsi:type="dcterms:W3CDTF">2022-11-23T18:53:16Z</dcterms:modified>
</cp:coreProperties>
</file>