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56" r:id="rId3"/>
    <p:sldId id="276" r:id="rId4"/>
    <p:sldId id="278" r:id="rId5"/>
    <p:sldId id="279" r:id="rId6"/>
    <p:sldId id="260" r:id="rId7"/>
    <p:sldId id="261" r:id="rId8"/>
    <p:sldId id="262" r:id="rId9"/>
    <p:sldId id="281" r:id="rId1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5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2" y="0"/>
            <a:ext cx="9143365" cy="539115"/>
          </a:xfrm>
          <a:custGeom>
            <a:avLst/>
            <a:gdLst/>
            <a:ahLst/>
            <a:cxnLst/>
            <a:rect l="l" t="t" r="r" b="b"/>
            <a:pathLst>
              <a:path w="9143365" h="539115">
                <a:moveTo>
                  <a:pt x="0" y="538734"/>
                </a:moveTo>
                <a:lnTo>
                  <a:pt x="9143238" y="538734"/>
                </a:lnTo>
                <a:lnTo>
                  <a:pt x="9143238" y="0"/>
                </a:lnTo>
                <a:lnTo>
                  <a:pt x="0" y="0"/>
                </a:lnTo>
                <a:lnTo>
                  <a:pt x="0" y="538734"/>
                </a:lnTo>
                <a:close/>
              </a:path>
            </a:pathLst>
          </a:custGeom>
          <a:solidFill>
            <a:srgbClr val="1737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2" y="0"/>
            <a:ext cx="9143365" cy="539115"/>
          </a:xfrm>
          <a:custGeom>
            <a:avLst/>
            <a:gdLst/>
            <a:ahLst/>
            <a:cxnLst/>
            <a:rect l="l" t="t" r="r" b="b"/>
            <a:pathLst>
              <a:path w="9143365" h="539115">
                <a:moveTo>
                  <a:pt x="0" y="538734"/>
                </a:moveTo>
                <a:lnTo>
                  <a:pt x="9143238" y="538734"/>
                </a:lnTo>
              </a:path>
              <a:path w="9143365" h="539115">
                <a:moveTo>
                  <a:pt x="0" y="0"/>
                </a:moveTo>
                <a:lnTo>
                  <a:pt x="0" y="538734"/>
                </a:lnTo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7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2" y="0"/>
            <a:ext cx="9143365" cy="539115"/>
          </a:xfrm>
          <a:custGeom>
            <a:avLst/>
            <a:gdLst/>
            <a:ahLst/>
            <a:cxnLst/>
            <a:rect l="l" t="t" r="r" b="b"/>
            <a:pathLst>
              <a:path w="9143365" h="539115">
                <a:moveTo>
                  <a:pt x="0" y="538734"/>
                </a:moveTo>
                <a:lnTo>
                  <a:pt x="9143238" y="538734"/>
                </a:lnTo>
                <a:lnTo>
                  <a:pt x="9143238" y="0"/>
                </a:lnTo>
                <a:lnTo>
                  <a:pt x="0" y="0"/>
                </a:lnTo>
                <a:lnTo>
                  <a:pt x="0" y="538734"/>
                </a:lnTo>
                <a:close/>
              </a:path>
            </a:pathLst>
          </a:custGeom>
          <a:solidFill>
            <a:srgbClr val="1737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2" y="0"/>
            <a:ext cx="9143365" cy="539115"/>
          </a:xfrm>
          <a:custGeom>
            <a:avLst/>
            <a:gdLst/>
            <a:ahLst/>
            <a:cxnLst/>
            <a:rect l="l" t="t" r="r" b="b"/>
            <a:pathLst>
              <a:path w="9143365" h="539115">
                <a:moveTo>
                  <a:pt x="0" y="538734"/>
                </a:moveTo>
                <a:lnTo>
                  <a:pt x="9143238" y="538734"/>
                </a:lnTo>
              </a:path>
              <a:path w="9143365" h="539115">
                <a:moveTo>
                  <a:pt x="0" y="0"/>
                </a:moveTo>
                <a:lnTo>
                  <a:pt x="0" y="538734"/>
                </a:lnTo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7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4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0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3605" y="32131"/>
            <a:ext cx="7846695" cy="239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62019" y="1703504"/>
            <a:ext cx="4318634" cy="4742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5044" y="6598320"/>
            <a:ext cx="1074420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3605" y="32131"/>
            <a:ext cx="7846695" cy="239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62019" y="1703504"/>
            <a:ext cx="4318634" cy="4742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5044" y="6598320"/>
            <a:ext cx="1074420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1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tiff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8502" y="1953844"/>
            <a:ext cx="7607300" cy="16754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lang="ru-RU" sz="5400" b="1" dirty="0" smtClean="0">
                <a:solidFill>
                  <a:schemeClr val="tx2"/>
                </a:solidFill>
                <a:latin typeface="Calibri"/>
                <a:cs typeface="Calibri"/>
              </a:rPr>
              <a:t>Основные изменения </a:t>
            </a:r>
          </a:p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lang="ru-RU" sz="5400" b="1" dirty="0" smtClean="0">
                <a:solidFill>
                  <a:schemeClr val="tx2"/>
                </a:solidFill>
                <a:latin typeface="Calibri"/>
                <a:cs typeface="Calibri"/>
              </a:rPr>
              <a:t>в ФООП</a:t>
            </a:r>
            <a:endParaRPr sz="5400" b="1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12255" y="-13017"/>
            <a:ext cx="9169400" cy="565150"/>
            <a:chOff x="-12255" y="-13017"/>
            <a:chExt cx="9169400" cy="565150"/>
          </a:xfrm>
        </p:grpSpPr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51459" y="274320"/>
            <a:ext cx="8892540" cy="995680"/>
            <a:chOff x="251459" y="274320"/>
            <a:chExt cx="8892540" cy="99568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274320"/>
              <a:ext cx="1155192" cy="99517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06651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59" y="655446"/>
            <a:ext cx="8728685" cy="49167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245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Calibri"/>
                <a:cs typeface="Calibri"/>
              </a:rPr>
              <a:t>Введение обновленных ФГОС и ФООП: </a:t>
            </a:r>
          </a:p>
          <a:p>
            <a:pPr marL="55245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Calibri"/>
                <a:cs typeface="Calibri"/>
              </a:rPr>
              <a:t>методический аспект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ФЕДЕРАЛЬНЫЙ ЗАКОН 273-ФЗ «ОБ ОБРАЗОВАНИИ В РОССИЙСКОЙ ФЕДЕРАЦИИ» от 29 декабря 2012 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Статья 3. Основные принципы государственной политики и правового регулирования отношений в сфере образования.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…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4)единство образовательного пространства на территории Российской Федерации;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latin typeface="+mn-lt"/>
              </a:rPr>
              <a:t>…</a:t>
            </a:r>
          </a:p>
          <a:p>
            <a:pPr marL="55245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Единое образовательное пространство –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основа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сохранения и укрепления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образовательного суверенитета страны.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+mn-lt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12191" y="0"/>
            <a:ext cx="9156700" cy="551815"/>
            <a:chOff x="-12191" y="0"/>
            <a:chExt cx="9156700" cy="551815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8" name="object 8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51459" y="274320"/>
            <a:ext cx="8892540" cy="995680"/>
            <a:chOff x="251459" y="274320"/>
            <a:chExt cx="8892540" cy="99568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274320"/>
              <a:ext cx="1155192" cy="99517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406651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</p:spTree>
    <p:extLst>
      <p:ext uri="{BB962C8B-B14F-4D97-AF65-F5344CB8AC3E}">
        <p14:creationId xmlns:p14="http://schemas.microsoft.com/office/powerpoint/2010/main" val="220833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-12191" y="0"/>
            <a:ext cx="9156700" cy="551815"/>
            <a:chOff x="-12191" y="0"/>
            <a:chExt cx="9156700" cy="551815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8" name="object 8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51459" y="274320"/>
            <a:ext cx="8892540" cy="995680"/>
            <a:chOff x="251459" y="274320"/>
            <a:chExt cx="8892540" cy="99568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274320"/>
              <a:ext cx="1155192" cy="99517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406651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14401" y="771525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Обновление онлайн-сервисов на портале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hlinkClick r:id="rId3"/>
              </a:rPr>
              <a:t>https://edsoo.ru/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</a:rPr>
              <a:t>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ЕДИНОЕ СОДЕРЖАНИЕ         ОБЩЕГО ОБРАЗОВАНИЯ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		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КОНСТРУКТОР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РАБОЧИХ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ПРОГРАММ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					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УМЦ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2590800"/>
            <a:ext cx="6934200" cy="365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1574291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521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-12191" y="0"/>
            <a:ext cx="9156700" cy="551815"/>
            <a:chOff x="-12191" y="0"/>
            <a:chExt cx="9156700" cy="551815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8" name="object 8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51459" y="274320"/>
            <a:ext cx="8892540" cy="995680"/>
            <a:chOff x="251459" y="274320"/>
            <a:chExt cx="8892540" cy="99568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274320"/>
              <a:ext cx="1155192" cy="99517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406651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52637" y="771525"/>
            <a:ext cx="7432549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Обновление онлайн-сервисов на портале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  <a:hlinkClick r:id="rId3"/>
              </a:rPr>
              <a:t>https://edsoo.ru/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</a:rPr>
              <a:t>ЕДИНОЕ СОДЕРЖАНИЕ         ОБЩЕГО ОБРАЗОВАНИЯ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Calibri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РАБОЧИЕ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ПРОГРАММЫ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</a:endParaRPr>
          </a:p>
        </p:txBody>
      </p:sp>
      <p:pic>
        <p:nvPicPr>
          <p:cNvPr id="2050" name="Picture 2" descr="C:\Users\УМЦ\Desktop\Безымянный 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8" y="2429497"/>
            <a:ext cx="7242802" cy="3947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511" y="1648688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5514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749553"/>
            <a:ext cx="8381999" cy="14292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1970">
              <a:lnSpc>
                <a:spcPct val="100000"/>
              </a:lnSpc>
              <a:spcBef>
                <a:spcPts val="105"/>
              </a:spcBef>
            </a:pPr>
            <a:r>
              <a:rPr sz="3200" b="1" dirty="0" err="1" smtClean="0">
                <a:solidFill>
                  <a:srgbClr val="C0504D"/>
                </a:solidFill>
                <a:latin typeface="Calibri"/>
                <a:cs typeface="Calibri"/>
              </a:rPr>
              <a:t>Образовательные</a:t>
            </a:r>
            <a:r>
              <a:rPr lang="ru-RU" sz="3200" b="1" spc="-1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200" b="1" spc="-10" dirty="0" err="1" smtClean="0">
                <a:solidFill>
                  <a:srgbClr val="C0504D"/>
                </a:solidFill>
                <a:latin typeface="Calibri"/>
                <a:cs typeface="Calibri"/>
              </a:rPr>
              <a:t>программы</a:t>
            </a:r>
            <a:endParaRPr sz="3600" dirty="0" smtClean="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356235" algn="l"/>
              </a:tabLst>
            </a:pPr>
            <a:r>
              <a:rPr sz="2000" dirty="0" smtClean="0">
                <a:solidFill>
                  <a:srgbClr val="244060"/>
                </a:solidFill>
                <a:latin typeface="Calibri"/>
                <a:cs typeface="Calibri"/>
              </a:rPr>
              <a:t>ФОП</a:t>
            </a:r>
            <a:r>
              <a:rPr sz="2000" spc="-1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000" spc="-25" dirty="0" smtClean="0">
                <a:solidFill>
                  <a:srgbClr val="244060"/>
                </a:solidFill>
                <a:latin typeface="Calibri"/>
                <a:cs typeface="Calibri"/>
              </a:rPr>
              <a:t>НОО</a:t>
            </a:r>
            <a:r>
              <a:rPr lang="ru-RU" sz="2000" dirty="0">
                <a:latin typeface="Calibri"/>
                <a:cs typeface="Calibri"/>
              </a:rPr>
              <a:t> </a:t>
            </a:r>
            <a:r>
              <a:rPr lang="ru-RU" sz="2000" dirty="0" smtClean="0">
                <a:latin typeface="Calibri"/>
                <a:cs typeface="Calibri"/>
              </a:rPr>
              <a:t> 				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libri"/>
                <a:cs typeface="Calibri"/>
              </a:rPr>
              <a:t>Изменения в ФОП НОО</a:t>
            </a:r>
          </a:p>
          <a:p>
            <a:pPr marL="12065">
              <a:lnSpc>
                <a:spcPct val="100000"/>
              </a:lnSpc>
              <a:tabLst>
                <a:tab pos="356235" algn="l"/>
              </a:tabLst>
            </a:pPr>
            <a:r>
              <a:rPr sz="2000" dirty="0" err="1" smtClean="0">
                <a:solidFill>
                  <a:srgbClr val="244060"/>
                </a:solidFill>
                <a:latin typeface="Calibri"/>
                <a:cs typeface="Calibri"/>
              </a:rPr>
              <a:t>Приказ</a:t>
            </a:r>
            <a:r>
              <a:rPr sz="2000" spc="-6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000" dirty="0" err="1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sz="2000" spc="-35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000" spc="-25" dirty="0" smtClean="0">
                <a:solidFill>
                  <a:srgbClr val="244060"/>
                </a:solidFill>
                <a:latin typeface="Calibri"/>
                <a:cs typeface="Calibri"/>
              </a:rPr>
              <a:t>РФ</a:t>
            </a:r>
            <a:r>
              <a:rPr lang="ru-RU" sz="2000" dirty="0">
                <a:latin typeface="Calibri"/>
                <a:cs typeface="Calibri"/>
              </a:rPr>
              <a:t> </a:t>
            </a:r>
            <a:r>
              <a:rPr lang="ru-RU" sz="2000" dirty="0" smtClean="0">
                <a:latin typeface="Calibri"/>
                <a:cs typeface="Calibri"/>
              </a:rPr>
              <a:t>		</a:t>
            </a: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Приказ</a:t>
            </a:r>
            <a:r>
              <a:rPr lang="ru-RU" sz="2000" spc="-6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000" dirty="0" err="1" smtClean="0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lang="ru-RU" sz="2000" spc="-3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000" spc="-25" dirty="0" smtClean="0">
                <a:solidFill>
                  <a:srgbClr val="244060"/>
                </a:solidFill>
                <a:latin typeface="Calibri"/>
                <a:cs typeface="Calibri"/>
              </a:rPr>
              <a:t>РФ</a:t>
            </a:r>
            <a:r>
              <a:rPr lang="ru-RU" sz="2000" dirty="0" smtClean="0">
                <a:latin typeface="Calibri"/>
                <a:cs typeface="Calibri"/>
              </a:rPr>
              <a:t> </a:t>
            </a:r>
          </a:p>
          <a:p>
            <a:pPr marL="12065">
              <a:lnSpc>
                <a:spcPct val="100000"/>
              </a:lnSpc>
              <a:tabLst>
                <a:tab pos="356235" algn="l"/>
              </a:tabLst>
            </a:pP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от</a:t>
            </a:r>
            <a:r>
              <a:rPr lang="ru-RU" sz="2000" spc="-50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18.05.2023</a:t>
            </a:r>
            <a:r>
              <a:rPr lang="ru-RU" sz="2000" spc="-40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000" spc="-20" dirty="0" smtClean="0">
                <a:solidFill>
                  <a:srgbClr val="244060"/>
                </a:solidFill>
                <a:latin typeface="Calibri"/>
                <a:cs typeface="Calibri"/>
              </a:rPr>
              <a:t>№342</a:t>
            </a:r>
            <a:r>
              <a:rPr lang="ru-RU" sz="2000" dirty="0">
                <a:latin typeface="Calibri"/>
                <a:cs typeface="Calibri"/>
              </a:rPr>
              <a:t>	</a:t>
            </a:r>
            <a:r>
              <a:rPr lang="ru-RU" sz="2000" dirty="0" smtClean="0">
                <a:latin typeface="Calibri"/>
                <a:cs typeface="Calibri"/>
              </a:rPr>
              <a:t>		</a:t>
            </a:r>
            <a:r>
              <a:rPr sz="2000" dirty="0" err="1" smtClean="0">
                <a:solidFill>
                  <a:srgbClr val="244060"/>
                </a:solidFill>
                <a:latin typeface="Calibri"/>
                <a:cs typeface="Calibri"/>
              </a:rPr>
              <a:t>от</a:t>
            </a:r>
            <a:r>
              <a:rPr sz="2000" spc="-50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19</a:t>
            </a:r>
            <a:r>
              <a:rPr sz="2000" dirty="0" smtClean="0">
                <a:solidFill>
                  <a:srgbClr val="244060"/>
                </a:solidFill>
                <a:latin typeface="Calibri"/>
                <a:cs typeface="Calibri"/>
              </a:rPr>
              <a:t>.0</a:t>
            </a: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3</a:t>
            </a:r>
            <a:r>
              <a:rPr sz="2000" dirty="0" smtClean="0">
                <a:solidFill>
                  <a:srgbClr val="244060"/>
                </a:solidFill>
                <a:latin typeface="Calibri"/>
                <a:cs typeface="Calibri"/>
              </a:rPr>
              <a:t>.202</a:t>
            </a:r>
            <a:r>
              <a:rPr lang="ru-RU" sz="2000" dirty="0" smtClean="0">
                <a:solidFill>
                  <a:srgbClr val="244060"/>
                </a:solidFill>
                <a:latin typeface="Calibri"/>
                <a:cs typeface="Calibri"/>
              </a:rPr>
              <a:t>4</a:t>
            </a:r>
            <a:r>
              <a:rPr sz="2000" spc="-40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000" spc="-20" dirty="0" smtClean="0">
                <a:solidFill>
                  <a:srgbClr val="244060"/>
                </a:solidFill>
                <a:latin typeface="Calibri"/>
                <a:cs typeface="Calibri"/>
              </a:rPr>
              <a:t>№</a:t>
            </a:r>
            <a:r>
              <a:rPr lang="ru-RU" sz="2000" spc="-20" dirty="0" smtClean="0">
                <a:solidFill>
                  <a:srgbClr val="244060"/>
                </a:solidFill>
                <a:latin typeface="Calibri"/>
                <a:cs typeface="Calibri"/>
              </a:rPr>
              <a:t> 171(с 01.09.2024г)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12255" y="-13017"/>
            <a:ext cx="9169400" cy="565150"/>
            <a:chOff x="-12255" y="-13017"/>
            <a:chExt cx="9169400" cy="565150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3735" y="278766"/>
            <a:ext cx="9144762" cy="6566152"/>
            <a:chOff x="0" y="274320"/>
            <a:chExt cx="9144762" cy="6566152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274320"/>
              <a:ext cx="1155192" cy="99517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06652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6342887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pic>
        <p:nvPicPr>
          <p:cNvPr id="15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" y="2363456"/>
            <a:ext cx="3454850" cy="4165159"/>
          </a:xfrm>
          <a:prstGeom prst="rect">
            <a:avLst/>
          </a:prstGeom>
        </p:spPr>
      </p:pic>
      <p:pic>
        <p:nvPicPr>
          <p:cNvPr id="1026" name="Picture 2" descr="C:\Users\УМЦ\Desktop\Приказ от 19.03.2024 №171.t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54440"/>
            <a:ext cx="3276601" cy="421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2" y="749553"/>
            <a:ext cx="8534398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1970">
              <a:lnSpc>
                <a:spcPct val="100000"/>
              </a:lnSpc>
              <a:spcBef>
                <a:spcPts val="105"/>
              </a:spcBef>
            </a:pPr>
            <a:r>
              <a:rPr sz="3200" b="1" dirty="0" err="1">
                <a:solidFill>
                  <a:srgbClr val="C0504D"/>
                </a:solidFill>
                <a:latin typeface="Calibri"/>
                <a:cs typeface="Calibri"/>
              </a:rPr>
              <a:t>Образовательные</a:t>
            </a:r>
            <a:r>
              <a:rPr sz="3200" b="1" spc="-1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200" b="1" spc="-10" dirty="0" err="1" smtClean="0">
                <a:solidFill>
                  <a:srgbClr val="C0504D"/>
                </a:solidFill>
                <a:latin typeface="Calibri"/>
                <a:cs typeface="Calibri"/>
              </a:rPr>
              <a:t>программ</a:t>
            </a:r>
            <a:r>
              <a:rPr lang="ru-RU" sz="3200" b="1" spc="-10" dirty="0" smtClean="0">
                <a:solidFill>
                  <a:srgbClr val="C0504D"/>
                </a:solidFill>
                <a:latin typeface="Calibri"/>
                <a:cs typeface="Calibri"/>
              </a:rPr>
              <a:t>ы</a:t>
            </a:r>
            <a:endParaRPr sz="3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"/>
              <a:tabLst>
                <a:tab pos="356235" algn="l"/>
              </a:tabLst>
            </a:pPr>
            <a:r>
              <a:rPr sz="2400" dirty="0" smtClean="0">
                <a:solidFill>
                  <a:srgbClr val="244060"/>
                </a:solidFill>
                <a:latin typeface="Calibri"/>
                <a:cs typeface="Calibri"/>
              </a:rPr>
              <a:t>ФОП</a:t>
            </a:r>
            <a:r>
              <a:rPr sz="2400" spc="-1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400" spc="-25" dirty="0" smtClean="0">
                <a:solidFill>
                  <a:srgbClr val="244060"/>
                </a:solidFill>
                <a:latin typeface="Calibri"/>
                <a:cs typeface="Calibri"/>
              </a:rPr>
              <a:t>ООО</a:t>
            </a:r>
            <a:r>
              <a:rPr lang="ru-RU" sz="2400" spc="-25" dirty="0" smtClean="0">
                <a:solidFill>
                  <a:srgbClr val="244060"/>
                </a:solidFill>
                <a:latin typeface="Calibri"/>
                <a:cs typeface="Calibri"/>
              </a:rPr>
              <a:t>				</a:t>
            </a:r>
            <a:r>
              <a:rPr lang="ru-RU" sz="2400" spc="-25" dirty="0">
                <a:solidFill>
                  <a:srgbClr val="244060"/>
                </a:solidFill>
                <a:latin typeface="Calibri"/>
                <a:cs typeface="Calibri"/>
              </a:rPr>
              <a:t>И</a:t>
            </a:r>
            <a:r>
              <a:rPr lang="ru-RU" sz="2400" spc="-25" dirty="0" smtClean="0">
                <a:solidFill>
                  <a:srgbClr val="244060"/>
                </a:solidFill>
                <a:latin typeface="Calibri"/>
                <a:cs typeface="Calibri"/>
              </a:rPr>
              <a:t>зменения в ФОП ООО	</a:t>
            </a:r>
          </a:p>
          <a:p>
            <a:pPr marL="12065">
              <a:lnSpc>
                <a:spcPct val="100000"/>
              </a:lnSpc>
              <a:tabLst>
                <a:tab pos="356235" algn="l"/>
              </a:tabLst>
            </a:pPr>
            <a:r>
              <a:rPr lang="ru-RU" sz="2400" spc="-25" dirty="0" smtClean="0">
                <a:solidFill>
                  <a:srgbClr val="244060"/>
                </a:solidFill>
                <a:latin typeface="Calibri"/>
                <a:cs typeface="Calibri"/>
              </a:rPr>
              <a:t>Приказ </a:t>
            </a:r>
            <a:r>
              <a:rPr lang="ru-RU" sz="2400" spc="-25" dirty="0" err="1" smtClean="0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lang="ru-RU" sz="2400" spc="-25" dirty="0" smtClean="0">
                <a:solidFill>
                  <a:srgbClr val="244060"/>
                </a:solidFill>
                <a:latin typeface="Calibri"/>
                <a:cs typeface="Calibri"/>
              </a:rPr>
              <a:t> РФ 	</a:t>
            </a:r>
            <a:r>
              <a:rPr lang="ru-RU"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Приказы </a:t>
            </a:r>
            <a:r>
              <a:rPr lang="ru-RU" sz="2200" spc="-25" dirty="0" err="1" smtClean="0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lang="ru-RU"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 РФ</a:t>
            </a:r>
          </a:p>
          <a:p>
            <a:pPr marL="12700">
              <a:lnSpc>
                <a:spcPct val="100000"/>
              </a:lnSpc>
            </a:pPr>
            <a:r>
              <a:rPr sz="2400" dirty="0" err="1" smtClean="0">
                <a:solidFill>
                  <a:srgbClr val="244060"/>
                </a:solidFill>
                <a:latin typeface="Calibri"/>
                <a:cs typeface="Calibri"/>
              </a:rPr>
              <a:t>от</a:t>
            </a:r>
            <a:r>
              <a:rPr sz="2400" spc="-50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44060"/>
                </a:solidFill>
                <a:latin typeface="Calibri"/>
                <a:cs typeface="Calibri"/>
              </a:rPr>
              <a:t>18.05.2023</a:t>
            </a:r>
            <a:r>
              <a:rPr sz="2400" spc="-40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244060"/>
                </a:solidFill>
                <a:latin typeface="Calibri"/>
                <a:cs typeface="Calibri"/>
              </a:rPr>
              <a:t>№</a:t>
            </a:r>
            <a:r>
              <a:rPr sz="2400" spc="-20" dirty="0" smtClean="0">
                <a:solidFill>
                  <a:srgbClr val="244060"/>
                </a:solidFill>
                <a:latin typeface="Calibri"/>
                <a:cs typeface="Calibri"/>
              </a:rPr>
              <a:t>370</a:t>
            </a:r>
            <a:r>
              <a:rPr lang="ru-RU" sz="2400" spc="-20" dirty="0" smtClean="0">
                <a:solidFill>
                  <a:srgbClr val="244060"/>
                </a:solidFill>
                <a:latin typeface="Calibri"/>
                <a:cs typeface="Calibri"/>
              </a:rPr>
              <a:t>		        </a:t>
            </a:r>
            <a:r>
              <a:rPr lang="ru-RU" sz="2000" spc="-20" dirty="0" smtClean="0">
                <a:solidFill>
                  <a:srgbClr val="244060"/>
                </a:solidFill>
                <a:latin typeface="Calibri"/>
                <a:cs typeface="Calibri"/>
              </a:rPr>
              <a:t>от 01.02.2024 №62, от 19.03.2024 №171</a:t>
            </a:r>
          </a:p>
          <a:p>
            <a:pPr marL="12700"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12255" y="-13017"/>
            <a:ext cx="9169400" cy="565150"/>
            <a:chOff x="-12255" y="-13017"/>
            <a:chExt cx="9169400" cy="565150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54102" y="244653"/>
            <a:ext cx="8893302" cy="6566152"/>
            <a:chOff x="0" y="274320"/>
            <a:chExt cx="9144762" cy="6566152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274320"/>
              <a:ext cx="1155192" cy="99517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06652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6342887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1" y="2496437"/>
              <a:ext cx="2743200" cy="3957892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371" y="2444103"/>
            <a:ext cx="2670730" cy="398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 descr="C:\Users\УМЦ\Desktop\Приказ от 19.03.2024 №171.t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471" y="2444103"/>
            <a:ext cx="2738563" cy="3911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2268" y="749553"/>
            <a:ext cx="8333132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1970">
              <a:lnSpc>
                <a:spcPct val="100000"/>
              </a:lnSpc>
              <a:spcBef>
                <a:spcPts val="105"/>
              </a:spcBef>
            </a:pPr>
            <a:r>
              <a:rPr sz="2200" b="1" dirty="0" err="1">
                <a:solidFill>
                  <a:srgbClr val="C0504D"/>
                </a:solidFill>
                <a:latin typeface="Calibri"/>
                <a:cs typeface="Calibri"/>
              </a:rPr>
              <a:t>Образовательные</a:t>
            </a:r>
            <a:r>
              <a:rPr sz="2200" b="1" spc="-1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200" b="1" spc="-10" dirty="0" err="1" smtClean="0">
                <a:solidFill>
                  <a:srgbClr val="C0504D"/>
                </a:solidFill>
                <a:latin typeface="Calibri"/>
                <a:cs typeface="Calibri"/>
              </a:rPr>
              <a:t>программы</a:t>
            </a:r>
            <a:endParaRPr sz="2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Wingdings"/>
              <a:buChar char=""/>
              <a:tabLst>
                <a:tab pos="356235" algn="l"/>
              </a:tabLst>
            </a:pPr>
            <a:r>
              <a:rPr sz="2200" dirty="0">
                <a:solidFill>
                  <a:srgbClr val="244060"/>
                </a:solidFill>
                <a:latin typeface="Calibri"/>
                <a:cs typeface="Calibri"/>
              </a:rPr>
              <a:t>ФОП</a:t>
            </a:r>
            <a:r>
              <a:rPr sz="2200" spc="-15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СОО</a:t>
            </a:r>
            <a:r>
              <a:rPr lang="ru-RU"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				 Изменения в ФОП СОО</a:t>
            </a:r>
            <a:endParaRPr sz="2200" dirty="0">
              <a:latin typeface="Calibri"/>
              <a:cs typeface="Calibri"/>
            </a:endParaRPr>
          </a:p>
          <a:p>
            <a:pPr marL="12700"/>
            <a:r>
              <a:rPr sz="2200" dirty="0">
                <a:solidFill>
                  <a:srgbClr val="244060"/>
                </a:solidFill>
                <a:latin typeface="Calibri"/>
                <a:cs typeface="Calibri"/>
              </a:rPr>
              <a:t>Приказ</a:t>
            </a:r>
            <a:r>
              <a:rPr sz="2200" spc="-65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200" dirty="0" err="1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sz="2200" spc="-35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РФ</a:t>
            </a:r>
            <a:r>
              <a:rPr lang="ru-RU"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		</a:t>
            </a:r>
            <a:r>
              <a:rPr lang="ru-RU" sz="2200" dirty="0" smtClean="0">
                <a:solidFill>
                  <a:srgbClr val="244060"/>
                </a:solidFill>
                <a:latin typeface="Calibri"/>
                <a:cs typeface="Calibri"/>
              </a:rPr>
              <a:t>Приказы</a:t>
            </a:r>
            <a:r>
              <a:rPr lang="ru-RU" sz="2200" spc="-6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200" dirty="0" err="1" smtClean="0">
                <a:solidFill>
                  <a:srgbClr val="244060"/>
                </a:solidFill>
                <a:latin typeface="Calibri"/>
                <a:cs typeface="Calibri"/>
              </a:rPr>
              <a:t>Минпросвещения</a:t>
            </a:r>
            <a:r>
              <a:rPr lang="ru-RU" sz="2200" spc="-35" dirty="0" smtClean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200" spc="-25" dirty="0" smtClean="0">
                <a:solidFill>
                  <a:srgbClr val="244060"/>
                </a:solidFill>
                <a:latin typeface="Calibri"/>
                <a:cs typeface="Calibri"/>
              </a:rPr>
              <a:t>РФ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solidFill>
                  <a:srgbClr val="244060"/>
                </a:solidFill>
                <a:latin typeface="Calibri"/>
                <a:cs typeface="Calibri"/>
              </a:rPr>
              <a:t>от</a:t>
            </a:r>
            <a:r>
              <a:rPr sz="2200" spc="-50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44060"/>
                </a:solidFill>
                <a:latin typeface="Calibri"/>
                <a:cs typeface="Calibri"/>
              </a:rPr>
              <a:t>18.05.2023</a:t>
            </a:r>
            <a:r>
              <a:rPr sz="2200" spc="-40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244060"/>
                </a:solidFill>
                <a:latin typeface="Calibri"/>
                <a:cs typeface="Calibri"/>
              </a:rPr>
              <a:t>№</a:t>
            </a:r>
            <a:r>
              <a:rPr sz="2200" spc="-20" dirty="0" smtClean="0">
                <a:solidFill>
                  <a:srgbClr val="244060"/>
                </a:solidFill>
                <a:latin typeface="Calibri"/>
                <a:cs typeface="Calibri"/>
              </a:rPr>
              <a:t>371</a:t>
            </a:r>
            <a:r>
              <a:rPr lang="ru-RU" sz="2200" spc="-20" dirty="0" smtClean="0">
                <a:solidFill>
                  <a:srgbClr val="244060"/>
                </a:solidFill>
                <a:latin typeface="Calibri"/>
                <a:cs typeface="Calibri"/>
              </a:rPr>
              <a:t>		</a:t>
            </a:r>
            <a:r>
              <a:rPr lang="ru-RU" sz="2200" spc="-20" dirty="0">
                <a:solidFill>
                  <a:srgbClr val="244060"/>
                </a:solidFill>
                <a:latin typeface="Calibri"/>
                <a:cs typeface="Calibri"/>
              </a:rPr>
              <a:t> </a:t>
            </a:r>
            <a:r>
              <a:rPr lang="ru-RU" sz="2200" spc="-20" dirty="0" smtClean="0">
                <a:solidFill>
                  <a:srgbClr val="244060"/>
                </a:solidFill>
                <a:latin typeface="Calibri"/>
                <a:cs typeface="Calibri"/>
              </a:rPr>
              <a:t>      </a:t>
            </a:r>
            <a:r>
              <a:rPr lang="ru-RU" sz="2000" spc="-20" dirty="0" smtClean="0">
                <a:solidFill>
                  <a:srgbClr val="244060"/>
                </a:solidFill>
                <a:latin typeface="Calibri"/>
                <a:cs typeface="Calibri"/>
              </a:rPr>
              <a:t>от 01.02.2024 №62, от 19.03.2024 №171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12255" y="-13017"/>
            <a:ext cx="9169400" cy="565150"/>
            <a:chOff x="-12255" y="-13017"/>
            <a:chExt cx="9169400" cy="565150"/>
          </a:xfrm>
        </p:grpSpPr>
        <p:sp>
          <p:nvSpPr>
            <p:cNvPr id="4" name="object 4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8" name="object 8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103146" y="124220"/>
            <a:ext cx="9067260" cy="6393851"/>
            <a:chOff x="114471" y="143635"/>
            <a:chExt cx="9067260" cy="5749257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471" y="143635"/>
              <a:ext cx="1155192" cy="99517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406651" y="510539"/>
              <a:ext cx="7775080" cy="26136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764" y="2214438"/>
              <a:ext cx="3093125" cy="3678454"/>
            </a:xfrm>
            <a:prstGeom prst="rect">
              <a:avLst/>
            </a:prstGeom>
          </p:spPr>
        </p:pic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/>
              <a:t>г.о.</a:t>
            </a:r>
            <a:r>
              <a:rPr spc="-25" dirty="0"/>
              <a:t> </a:t>
            </a:r>
            <a:r>
              <a:rPr spc="-10" dirty="0"/>
              <a:t>Серпухов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350657"/>
            <a:ext cx="2819400" cy="3992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562" y="2333674"/>
            <a:ext cx="2743200" cy="391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8502" y="1953844"/>
            <a:ext cx="7607300" cy="16754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spcBef>
                <a:spcPts val="105"/>
              </a:spcBef>
            </a:pPr>
            <a:r>
              <a:rPr lang="ru-RU" sz="5400" b="1" dirty="0">
                <a:solidFill>
                  <a:srgbClr val="1F497D"/>
                </a:solidFill>
                <a:latin typeface="Calibri"/>
                <a:cs typeface="Calibri"/>
              </a:rPr>
              <a:t>Основные изменения </a:t>
            </a:r>
          </a:p>
          <a:p>
            <a:pPr marL="1270" algn="ctr">
              <a:spcBef>
                <a:spcPts val="105"/>
              </a:spcBef>
            </a:pPr>
            <a:r>
              <a:rPr lang="ru-RU" sz="5400" b="1" dirty="0">
                <a:solidFill>
                  <a:srgbClr val="1F497D"/>
                </a:solidFill>
                <a:latin typeface="Calibri"/>
                <a:cs typeface="Calibri"/>
              </a:rPr>
              <a:t>в ФООП</a:t>
            </a:r>
            <a:endParaRPr sz="5400" b="1" dirty="0">
              <a:solidFill>
                <a:srgbClr val="1F497D"/>
              </a:solidFill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12255" y="-13017"/>
            <a:ext cx="9169400" cy="565150"/>
            <a:chOff x="-12255" y="-13017"/>
            <a:chExt cx="9169400" cy="565150"/>
          </a:xfrm>
        </p:grpSpPr>
        <p:sp>
          <p:nvSpPr>
            <p:cNvPr id="5" name="object 5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  <a:lnTo>
                    <a:pt x="9143238" y="0"/>
                  </a:lnTo>
                  <a:lnTo>
                    <a:pt x="0" y="0"/>
                  </a:lnTo>
                  <a:lnTo>
                    <a:pt x="0" y="538734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2" y="0"/>
              <a:ext cx="9143365" cy="539115"/>
            </a:xfrm>
            <a:custGeom>
              <a:avLst/>
              <a:gdLst/>
              <a:ahLst/>
              <a:cxnLst/>
              <a:rect l="l" t="t" r="r" b="b"/>
              <a:pathLst>
                <a:path w="9143365" h="539115">
                  <a:moveTo>
                    <a:pt x="0" y="538734"/>
                  </a:moveTo>
                  <a:lnTo>
                    <a:pt x="9143238" y="538734"/>
                  </a:lnTo>
                </a:path>
                <a:path w="9143365" h="539115">
                  <a:moveTo>
                    <a:pt x="0" y="0"/>
                  </a:moveTo>
                  <a:lnTo>
                    <a:pt x="0" y="538734"/>
                  </a:lnTo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03605" y="32131"/>
            <a:ext cx="7846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Муниципальное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образовательное</a:t>
            </a:r>
            <a:r>
              <a:rPr sz="1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учреждение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дополнительного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профессионального</a:t>
            </a:r>
            <a:r>
              <a:rPr sz="14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образования</a:t>
            </a:r>
            <a:endParaRPr sz="1400">
              <a:latin typeface="Times New Roman"/>
              <a:cs typeface="Times New Roman"/>
            </a:endParaRPr>
          </a:p>
          <a:p>
            <a:pPr algn="ctr"/>
            <a:r>
              <a:rPr sz="1400" b="1" dirty="0">
                <a:solidFill>
                  <a:srgbClr val="FFFFFF"/>
                </a:solidFill>
                <a:latin typeface="Times New Roman"/>
                <a:cs typeface="Times New Roman"/>
              </a:rPr>
              <a:t>«Учебно-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методический</a:t>
            </a:r>
            <a:r>
              <a:rPr sz="1400" b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-12191" y="6342888"/>
            <a:ext cx="9170035" cy="510540"/>
            <a:chOff x="-12191" y="6342888"/>
            <a:chExt cx="9170035" cy="510540"/>
          </a:xfrm>
        </p:grpSpPr>
        <p:sp>
          <p:nvSpPr>
            <p:cNvPr id="9" name="object 9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9144000" y="0"/>
                  </a:moveTo>
                  <a:lnTo>
                    <a:pt x="0" y="0"/>
                  </a:lnTo>
                  <a:lnTo>
                    <a:pt x="0" y="274319"/>
                  </a:lnTo>
                  <a:lnTo>
                    <a:pt x="9144000" y="27431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1737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2" y="6566152"/>
              <a:ext cx="9144000" cy="274320"/>
            </a:xfrm>
            <a:custGeom>
              <a:avLst/>
              <a:gdLst/>
              <a:ahLst/>
              <a:cxnLst/>
              <a:rect l="l" t="t" r="r" b="b"/>
              <a:pathLst>
                <a:path w="9144000" h="274320">
                  <a:moveTo>
                    <a:pt x="0" y="274319"/>
                  </a:moveTo>
                  <a:lnTo>
                    <a:pt x="9144000" y="274319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2743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6342888"/>
              <a:ext cx="9144000" cy="222885"/>
            </a:xfrm>
            <a:custGeom>
              <a:avLst/>
              <a:gdLst/>
              <a:ahLst/>
              <a:cxnLst/>
              <a:rect l="l" t="t" r="r" b="b"/>
              <a:pathLst>
                <a:path w="9144000" h="222884">
                  <a:moveTo>
                    <a:pt x="0" y="0"/>
                  </a:moveTo>
                  <a:lnTo>
                    <a:pt x="0" y="222503"/>
                  </a:lnTo>
                  <a:lnTo>
                    <a:pt x="9143999" y="222503"/>
                  </a:lnTo>
                  <a:lnTo>
                    <a:pt x="9143999" y="214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51459" y="274320"/>
            <a:ext cx="8892540" cy="995680"/>
            <a:chOff x="251459" y="274320"/>
            <a:chExt cx="8892540" cy="99568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274320"/>
              <a:ext cx="1155192" cy="99517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06651" y="510540"/>
              <a:ext cx="7737475" cy="260985"/>
            </a:xfrm>
            <a:custGeom>
              <a:avLst/>
              <a:gdLst/>
              <a:ahLst/>
              <a:cxnLst/>
              <a:rect l="l" t="t" r="r" b="b"/>
              <a:pathLst>
                <a:path w="7737475" h="260984">
                  <a:moveTo>
                    <a:pt x="7737348" y="0"/>
                  </a:moveTo>
                  <a:lnTo>
                    <a:pt x="0" y="0"/>
                  </a:lnTo>
                  <a:lnTo>
                    <a:pt x="7737348" y="260604"/>
                  </a:lnTo>
                  <a:lnTo>
                    <a:pt x="77373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pc="-35" dirty="0">
                <a:solidFill>
                  <a:prstClr val="white"/>
                </a:solidFill>
              </a:rPr>
              <a:t>г.о.</a:t>
            </a:r>
            <a:r>
              <a:rPr spc="-25" dirty="0">
                <a:solidFill>
                  <a:prstClr val="white"/>
                </a:solidFill>
              </a:rPr>
              <a:t> </a:t>
            </a:r>
            <a:r>
              <a:rPr spc="-10" dirty="0">
                <a:solidFill>
                  <a:prstClr val="white"/>
                </a:solidFill>
              </a:rPr>
              <a:t>Серпухов</a:t>
            </a:r>
          </a:p>
        </p:txBody>
      </p:sp>
    </p:spTree>
    <p:extLst>
      <p:ext uri="{BB962C8B-B14F-4D97-AF65-F5344CB8AC3E}">
        <p14:creationId xmlns:p14="http://schemas.microsoft.com/office/powerpoint/2010/main" val="3061165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</TotalTime>
  <Words>207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Наставничество в образовании: современная теория и инновационная практика. Реализация мероприятий Года педагога и наставника в образовательных учреждениях г.о. Серпухов</dc:title>
  <dc:creator>Пользователь</dc:creator>
  <cp:lastModifiedBy>УМЦ</cp:lastModifiedBy>
  <cp:revision>33</cp:revision>
  <dcterms:created xsi:type="dcterms:W3CDTF">2023-09-29T10:52:25Z</dcterms:created>
  <dcterms:modified xsi:type="dcterms:W3CDTF">2024-09-09T10:48:26Z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2023-09-29T00:00:00Z</vt:filetime>
  </property>
  <property fmtid="{D5CDD505-2E9C-101B-9397-08002B2CF9AE}" pid="5" name="Producer">
    <vt:lpwstr>Microsoft® PowerPoint® 2016</vt:lpwstr>
  </property>
</Properties>
</file>