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62" r:id="rId4"/>
    <p:sldId id="263" r:id="rId5"/>
    <p:sldId id="257" r:id="rId6"/>
    <p:sldId id="264" r:id="rId7"/>
    <p:sldId id="265" r:id="rId8"/>
    <p:sldId id="259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4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D689-CECB-47C3-BEFB-28DABC5431A1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56289-D5B1-480E-BC48-2D7F47FDFC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56289-D5B1-480E-BC48-2D7F47FDFC2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56289-D5B1-480E-BC48-2D7F47FDFC2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«Использование учебной православной  литературы в образовательном процессе как одно из средств духовно – нравственного воспитания»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Propisi" pitchFamily="2" charset="0"/>
              </a:rPr>
              <a:t>14 марта 2025 года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Propis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04664"/>
            <a:ext cx="8325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Круглый стол «Православная книга»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5589240"/>
            <a:ext cx="5850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Презентацию подготовила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Руководитель ГМО учителей православной культуры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о. Серпухов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Токарь Ольга Анатольевна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Propisi" pitchFamily="2" charset="0"/>
              </a:rPr>
              <a:t>У </a:t>
            </a:r>
            <a:r>
              <a:rPr lang="ru-RU" b="1" u="sng" dirty="0" smtClean="0">
                <a:latin typeface="Propisi" pitchFamily="2" charset="0"/>
              </a:rPr>
              <a:t>Ольги Юрьевны Васильевой </a:t>
            </a:r>
            <a:r>
              <a:rPr lang="ru-RU" b="1" dirty="0" smtClean="0">
                <a:latin typeface="Propisi" pitchFamily="2" charset="0"/>
              </a:rPr>
              <a:t>больше 200 научных работ о религии, истории Русской православной церкви, об отношениях религии и государства. Она убеждена, что следует использовать выдающийся опыт советских учебников в сочетании новейшими цифровыми технологиями. Как историк-исследователь защитила диссертации на темы о роли Русской православной церкви во время Великой Отечественной войны и периода становления Советского Союза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5711" y="5013176"/>
            <a:ext cx="2509247" cy="170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1105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ropisi" pitchFamily="2" charset="0"/>
              </a:rPr>
              <a:t>Митрополит Екатеринбургский и Верхотурский Евгений (</a:t>
            </a:r>
            <a:r>
              <a:rPr lang="ru-RU" sz="3200" b="1" dirty="0" err="1" smtClean="0">
                <a:latin typeface="Propisi" pitchFamily="2" charset="0"/>
              </a:rPr>
              <a:t>Кульберг</a:t>
            </a:r>
            <a:r>
              <a:rPr lang="ru-RU" sz="3200" b="1" dirty="0" smtClean="0">
                <a:latin typeface="Propisi" pitchFamily="2" charset="0"/>
              </a:rPr>
              <a:t> Алексей Сергеевич), магистр богословия. Занимается вопросами сотрудничества Церкви с образовательными учреждениями. Считает, что духовно-нравственное воспитание подрастающего поколения должно стать неотъемлемой</a:t>
            </a:r>
          </a:p>
          <a:p>
            <a:r>
              <a:rPr lang="ru-RU" sz="3200" b="1" dirty="0" smtClean="0">
                <a:latin typeface="Propisi" pitchFamily="2" charset="0"/>
              </a:rPr>
              <a:t> частью образовательного процесса. </a:t>
            </a:r>
            <a:endParaRPr lang="ru-RU" sz="3200" b="1" dirty="0">
              <a:latin typeface="Propisi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212976"/>
            <a:ext cx="24193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6678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Propisi" pitchFamily="2" charset="0"/>
              </a:rPr>
              <a:t>Протоиерей Олег (</a:t>
            </a:r>
            <a:r>
              <a:rPr lang="ru-RU" sz="3200" b="1" dirty="0" err="1" smtClean="0">
                <a:latin typeface="Propisi" pitchFamily="2" charset="0"/>
              </a:rPr>
              <a:t>Корытко</a:t>
            </a:r>
            <a:r>
              <a:rPr lang="ru-RU" sz="3200" b="1" dirty="0" smtClean="0">
                <a:latin typeface="Propisi" pitchFamily="2" charset="0"/>
              </a:rPr>
              <a:t> Олег Витальевич), настоятель московского храма иконы Божией матери «</a:t>
            </a:r>
            <a:r>
              <a:rPr lang="ru-RU" sz="3200" b="1" dirty="0" err="1" smtClean="0">
                <a:latin typeface="Propisi" pitchFamily="2" charset="0"/>
              </a:rPr>
              <a:t>Живоносный</a:t>
            </a:r>
            <a:r>
              <a:rPr lang="ru-RU" sz="3200" b="1" dirty="0" smtClean="0">
                <a:latin typeface="Propisi" pitchFamily="2" charset="0"/>
              </a:rPr>
              <a:t> источник» (усадьба Царицыно), имеет десятки научных трудов и публикаций. Занимается работой с региональными образовательными учреждениями и общественными организациями, входит в состав Редакционного совета журнала Московской патриархии, кандидат богословия. </a:t>
            </a:r>
            <a:endParaRPr lang="ru-RU" sz="3200" b="1" dirty="0">
              <a:latin typeface="Propisi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636912"/>
            <a:ext cx="23812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структуре учебника</a:t>
            </a:r>
            <a:endParaRPr lang="ru-RU" dirty="0"/>
          </a:p>
        </p:txBody>
      </p:sp>
      <p:pic>
        <p:nvPicPr>
          <p:cNvPr id="4098" name="Picture 2" descr="C:\Users\я\Downloads\2025-03-13_12-07-54.png"/>
          <p:cNvPicPr>
            <a:picLocks noChangeAspect="1" noChangeArrowheads="1"/>
          </p:cNvPicPr>
          <p:nvPr/>
        </p:nvPicPr>
        <p:blipFill>
          <a:blip r:embed="rId2" cstate="print"/>
          <a:srcRect l="14563" t="9401" r="11413" b="8001"/>
          <a:stretch>
            <a:fillRect/>
          </a:stretch>
        </p:blipFill>
        <p:spPr bwMode="auto">
          <a:xfrm>
            <a:off x="611560" y="1340768"/>
            <a:ext cx="791599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я\Downloads\2025-03-13_12-21-07.png"/>
          <p:cNvPicPr>
            <a:picLocks noChangeAspect="1" noChangeArrowheads="1"/>
          </p:cNvPicPr>
          <p:nvPr/>
        </p:nvPicPr>
        <p:blipFill>
          <a:blip r:embed="rId2" cstate="print"/>
          <a:srcRect l="24013" t="15001" r="9838" b="15000"/>
          <a:stretch>
            <a:fillRect/>
          </a:stretch>
        </p:blipFill>
        <p:spPr bwMode="auto">
          <a:xfrm>
            <a:off x="323528" y="980728"/>
            <a:ext cx="822619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я\Downloads\2025-03-13_12-09-09.png"/>
          <p:cNvPicPr>
            <a:picLocks noChangeAspect="1" noChangeArrowheads="1"/>
          </p:cNvPicPr>
          <p:nvPr/>
        </p:nvPicPr>
        <p:blipFill>
          <a:blip r:embed="rId2" cstate="print"/>
          <a:srcRect l="8263" t="12201" r="10626" b="3801"/>
          <a:stretch>
            <a:fillRect/>
          </a:stretch>
        </p:blipFill>
        <p:spPr bwMode="auto">
          <a:xfrm>
            <a:off x="251520" y="260648"/>
            <a:ext cx="840573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я\Downloads\2025-03-13_12-34-5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47" t="18133" r="9728" b="15045"/>
          <a:stretch>
            <a:fillRect/>
          </a:stretch>
        </p:blipFill>
        <p:spPr bwMode="auto">
          <a:xfrm>
            <a:off x="251520" y="836712"/>
            <a:ext cx="850037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Учебно</a:t>
            </a:r>
            <a:r>
              <a:rPr lang="ru-RU" b="1" dirty="0" smtClean="0">
                <a:solidFill>
                  <a:srgbClr val="FF0000"/>
                </a:solidFill>
              </a:rPr>
              <a:t> – методический комплект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авторской программы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Людмилы Леонидовны Шевченко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071cf4d48490d5c458cd2fea9759b8d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717032"/>
            <a:ext cx="1761009" cy="2444588"/>
          </a:xfrm>
          <a:prstGeom prst="rect">
            <a:avLst/>
          </a:prstGeom>
        </p:spPr>
      </p:pic>
      <p:pic>
        <p:nvPicPr>
          <p:cNvPr id="5" name="Рисунок 4" descr="ea85f783a42a5c215ea7b222330fa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789040"/>
            <a:ext cx="1616993" cy="2398470"/>
          </a:xfrm>
          <a:prstGeom prst="rect">
            <a:avLst/>
          </a:prstGeom>
        </p:spPr>
      </p:pic>
      <p:pic>
        <p:nvPicPr>
          <p:cNvPr id="6" name="Рисунок 5" descr="pravoslavnaya-kultura-11-god-obucheniya-uchebnyj-komplekt-82313-403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717032"/>
            <a:ext cx="2582254" cy="2520280"/>
          </a:xfrm>
          <a:prstGeom prst="rect">
            <a:avLst/>
          </a:prstGeom>
        </p:spPr>
      </p:pic>
      <p:pic>
        <p:nvPicPr>
          <p:cNvPr id="7" name="Рисунок 6" descr="77a281435359f0433b626c8f94fadcb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952" y="3789040"/>
            <a:ext cx="1872208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/>
          </p:cNvPicPr>
          <p:nvPr>
            <p:ph idx="1"/>
          </p:nvPr>
        </p:nvPicPr>
        <p:blipFill>
          <a:blip r:embed="rId3" cstate="print"/>
          <a:srcRect b="52008"/>
          <a:stretch>
            <a:fillRect/>
          </a:stretch>
        </p:blipFill>
        <p:spPr>
          <a:xfrm>
            <a:off x="179512" y="620688"/>
            <a:ext cx="3923992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5517232"/>
            <a:ext cx="642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Первый год обучения                                     Второй год обучения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4.jpg"/>
          <p:cNvPicPr/>
          <p:nvPr/>
        </p:nvPicPr>
        <p:blipFill>
          <a:blip r:embed="rId3" cstate="print"/>
          <a:srcRect l="1238" t="53347" r="1733" b="6900"/>
          <a:stretch>
            <a:fillRect/>
          </a:stretch>
        </p:blipFill>
        <p:spPr>
          <a:xfrm>
            <a:off x="4644008" y="548680"/>
            <a:ext cx="4104456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/>
          </p:cNvPicPr>
          <p:nvPr>
            <p:ph idx="1"/>
          </p:nvPr>
        </p:nvPicPr>
        <p:blipFill>
          <a:blip r:embed="rId2" cstate="print"/>
          <a:srcRect r="-34" b="54480"/>
          <a:stretch>
            <a:fillRect/>
          </a:stretch>
        </p:blipFill>
        <p:spPr>
          <a:xfrm>
            <a:off x="395536" y="476672"/>
            <a:ext cx="4608512" cy="5256584"/>
          </a:xfrm>
          <a:prstGeom prst="rect">
            <a:avLst/>
          </a:prstGeom>
        </p:spPr>
      </p:pic>
      <p:pic>
        <p:nvPicPr>
          <p:cNvPr id="5" name="Рисунок 4" descr="071cf4d48490d5c458cd2fea9759b8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37052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83671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i="1" dirty="0" smtClean="0"/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«Духовно-нравственные ценности, сложившиеся в процессе культурного развития России, 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согласно Стратегии 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развития воспитания в Российской Федерации на период до 2025 года – это: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fontAlgn="base"/>
            <a:r>
              <a:rPr lang="ru-RU" dirty="0" smtClean="0"/>
              <a:t>человеколюбие</a:t>
            </a:r>
          </a:p>
          <a:p>
            <a:pPr lvl="0" fontAlgn="base"/>
            <a:r>
              <a:rPr lang="ru-RU" dirty="0" smtClean="0"/>
              <a:t>справедливость</a:t>
            </a:r>
          </a:p>
          <a:p>
            <a:pPr lvl="0" fontAlgn="base"/>
            <a:r>
              <a:rPr lang="ru-RU" dirty="0" smtClean="0"/>
              <a:t>честь</a:t>
            </a:r>
          </a:p>
          <a:p>
            <a:pPr lvl="0" fontAlgn="base"/>
            <a:r>
              <a:rPr lang="ru-RU" dirty="0" smtClean="0"/>
              <a:t>совесть</a:t>
            </a:r>
          </a:p>
          <a:p>
            <a:pPr lvl="0" fontAlgn="base"/>
            <a:r>
              <a:rPr lang="ru-RU" dirty="0" smtClean="0"/>
              <a:t>воля</a:t>
            </a:r>
          </a:p>
          <a:p>
            <a:pPr lvl="0" fontAlgn="base"/>
            <a:r>
              <a:rPr lang="ru-RU" dirty="0" smtClean="0"/>
              <a:t>личное достоинство</a:t>
            </a:r>
          </a:p>
          <a:p>
            <a:pPr lvl="0" fontAlgn="base"/>
            <a:r>
              <a:rPr lang="ru-RU" dirty="0" smtClean="0"/>
              <a:t>вера в добро</a:t>
            </a:r>
          </a:p>
          <a:p>
            <a:pPr lvl="0" fontAlgn="base"/>
            <a:r>
              <a:rPr lang="ru-RU" dirty="0" smtClean="0"/>
              <a:t>стремление к исполнению нравственного долга перед самим собой, своей семьей и своим Отечеством.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avoslavnaya-kultura-3-i-4-gody-obucheniya-uchebnyj-komplekt-82314-4925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5653574" cy="4358906"/>
          </a:xfrm>
        </p:spPr>
      </p:pic>
      <p:pic>
        <p:nvPicPr>
          <p:cNvPr id="5" name="Рисунок 4" descr="pravoslavnaya-kultura-3-i-4-gody-obucheniya-uchebnyj-komplekt-82314-492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492896"/>
            <a:ext cx="5340747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год обучения</a:t>
            </a:r>
            <a:endParaRPr lang="ru-RU" dirty="0"/>
          </a:p>
        </p:txBody>
      </p:sp>
      <p:pic>
        <p:nvPicPr>
          <p:cNvPr id="4" name="Содержимое 3" descr="year4w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632848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.jpg"/>
          <p:cNvPicPr>
            <a:picLocks noGrp="1"/>
          </p:cNvPicPr>
          <p:nvPr>
            <p:ph idx="1"/>
          </p:nvPr>
        </p:nvPicPr>
        <p:blipFill>
          <a:blip r:embed="rId2" cstate="print"/>
          <a:srcRect t="52729" r="478"/>
          <a:stretch>
            <a:fillRect/>
          </a:stretch>
        </p:blipFill>
        <p:spPr>
          <a:xfrm>
            <a:off x="0" y="476672"/>
            <a:ext cx="3953832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5157192"/>
            <a:ext cx="169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 год обучения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year5w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548680"/>
            <a:ext cx="4924425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/>
          </p:cNvPicPr>
          <p:nvPr>
            <p:ph idx="1"/>
          </p:nvPr>
        </p:nvPicPr>
        <p:blipFill>
          <a:blip r:embed="rId2" cstate="print"/>
          <a:srcRect r="-34" b="55716"/>
          <a:stretch>
            <a:fillRect/>
          </a:stretch>
        </p:blipFill>
        <p:spPr>
          <a:xfrm>
            <a:off x="395536" y="260648"/>
            <a:ext cx="4057058" cy="4525963"/>
          </a:xfrm>
          <a:prstGeom prst="rect">
            <a:avLst/>
          </a:prstGeom>
        </p:spPr>
      </p:pic>
      <p:pic>
        <p:nvPicPr>
          <p:cNvPr id="5" name="Рисунок 4" descr="ea85f783a42a5c215ea7b222330fa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705225" cy="54959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 год обучения</a:t>
            </a:r>
            <a:endParaRPr lang="ru-RU" dirty="0"/>
          </a:p>
        </p:txBody>
      </p:sp>
      <p:pic>
        <p:nvPicPr>
          <p:cNvPr id="4" name="Содержимое 3" descr="6.jpg"/>
          <p:cNvPicPr>
            <a:picLocks noGrp="1"/>
          </p:cNvPicPr>
          <p:nvPr>
            <p:ph idx="1"/>
          </p:nvPr>
        </p:nvPicPr>
        <p:blipFill>
          <a:blip r:embed="rId2" cstate="print"/>
          <a:srcRect t="52626" b="15036"/>
          <a:stretch>
            <a:fillRect/>
          </a:stretch>
        </p:blipFill>
        <p:spPr>
          <a:xfrm>
            <a:off x="251520" y="1556792"/>
            <a:ext cx="5553890" cy="4525963"/>
          </a:xfrm>
          <a:prstGeom prst="rect">
            <a:avLst/>
          </a:prstGeom>
        </p:spPr>
      </p:pic>
      <p:pic>
        <p:nvPicPr>
          <p:cNvPr id="5" name="Рисунок 4" descr="77a281435359f0433b626c8f94fadcb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1484784"/>
            <a:ext cx="2847975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 год обучения</a:t>
            </a:r>
            <a:endParaRPr lang="ru-RU" dirty="0"/>
          </a:p>
        </p:txBody>
      </p:sp>
      <p:pic>
        <p:nvPicPr>
          <p:cNvPr id="4" name="Содержимое 3" descr="7.jpg"/>
          <p:cNvPicPr>
            <a:picLocks noGrp="1"/>
          </p:cNvPicPr>
          <p:nvPr>
            <p:ph idx="1"/>
          </p:nvPr>
        </p:nvPicPr>
        <p:blipFill>
          <a:blip r:embed="rId2" cstate="print"/>
          <a:srcRect l="12214" t="551" r="14502" b="65396"/>
          <a:stretch>
            <a:fillRect/>
          </a:stretch>
        </p:blipFill>
        <p:spPr>
          <a:xfrm>
            <a:off x="179512" y="1340768"/>
            <a:ext cx="3888432" cy="4453955"/>
          </a:xfrm>
          <a:prstGeom prst="rect">
            <a:avLst/>
          </a:prstGeom>
        </p:spPr>
      </p:pic>
      <p:pic>
        <p:nvPicPr>
          <p:cNvPr id="5" name="Рисунок 4" descr="7.jpg"/>
          <p:cNvPicPr/>
          <p:nvPr/>
        </p:nvPicPr>
        <p:blipFill>
          <a:blip r:embed="rId2" cstate="print"/>
          <a:srcRect l="5584" t="31720" b="18847"/>
          <a:stretch>
            <a:fillRect/>
          </a:stretch>
        </p:blipFill>
        <p:spPr>
          <a:xfrm>
            <a:off x="5076056" y="1268760"/>
            <a:ext cx="35433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 и 11 год обучения</a:t>
            </a:r>
            <a:endParaRPr lang="ru-RU" dirty="0"/>
          </a:p>
        </p:txBody>
      </p:sp>
      <p:pic>
        <p:nvPicPr>
          <p:cNvPr id="4" name="Содержимое 3" descr="soder_11klass_all.jpg"/>
          <p:cNvPicPr>
            <a:picLocks noGrp="1"/>
          </p:cNvPicPr>
          <p:nvPr>
            <p:ph idx="1"/>
          </p:nvPr>
        </p:nvPicPr>
        <p:blipFill>
          <a:blip r:embed="rId2" cstate="print"/>
          <a:srcRect l="3519" t="21059"/>
          <a:stretch>
            <a:fillRect/>
          </a:stretch>
        </p:blipFill>
        <p:spPr>
          <a:xfrm>
            <a:off x="1115616" y="1412776"/>
            <a:ext cx="3441201" cy="4525963"/>
          </a:xfrm>
          <a:prstGeom prst="rect">
            <a:avLst/>
          </a:prstGeom>
        </p:spPr>
      </p:pic>
      <p:pic>
        <p:nvPicPr>
          <p:cNvPr id="5" name="Рисунок 4" descr="pravoslavnaya-kultura-11-god-obucheniya-uchebnyj-komplekt-82313-403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84784"/>
            <a:ext cx="47625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mk-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08719"/>
            <a:ext cx="7300919" cy="549106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я\AppData\Local\Temp\Rar$DIa3068.3666\20231013_110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76863" cy="5832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Академик Дмитрий Сергеевич Лихачёв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Propisi" pitchFamily="2" charset="0"/>
              </a:rPr>
              <a:t>«Литература дает вам колоссальный, обширнейший и глубокий опыт жизни. Она делает человека интеллигентным, развивает в нем не только чувство красоты, но и понимание жизни, всех ее сложностей, служит проводником в другие эпохи и к другим народам, раскрывает перед вами сердца людей – одним словом, делает вас мудрым».</a:t>
            </a:r>
          </a:p>
          <a:p>
            <a:endParaRPr lang="ru-RU" dirty="0"/>
          </a:p>
        </p:txBody>
      </p:sp>
      <p:pic>
        <p:nvPicPr>
          <p:cNvPr id="4" name="Рисунок 3" descr="t3_KzUqRCM6hZUUoLqwjSxcbndowAGL9T9zm7ftveu-CsgvBJ_RgVOZfLR7CNbQPbUphAblgNEUdutnCMDcdVw4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2132856"/>
            <a:ext cx="2873896" cy="2873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УМК «Добрый мир»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obryj-mir-pravoslavnaya-kultura-dlya-malyshej-uchebnik-v-4-h-knigah-metodicheskoe-posobie-naglyadnoe-posobie-rabochaya-tetrad-cd-disk-796-455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322941" cy="4525963"/>
          </a:xfrm>
        </p:spPr>
      </p:pic>
      <p:pic>
        <p:nvPicPr>
          <p:cNvPr id="5" name="Рисунок 4" descr="dobry-mir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4788" y="1340768"/>
            <a:ext cx="6249212" cy="468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Людмила Леонидовна Шевченко</a:t>
            </a:r>
            <a:endParaRPr lang="ru-RU" dirty="0"/>
          </a:p>
        </p:txBody>
      </p:sp>
      <p:pic>
        <p:nvPicPr>
          <p:cNvPr id="4" name="Содержимое 3" descr="shevchen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2466975" cy="3390900"/>
          </a:xfrm>
        </p:spPr>
      </p:pic>
      <p:sp>
        <p:nvSpPr>
          <p:cNvPr id="5" name="TextBox 4"/>
          <p:cNvSpPr txBox="1"/>
          <p:nvPr/>
        </p:nvSpPr>
        <p:spPr>
          <a:xfrm>
            <a:off x="2987824" y="1916832"/>
            <a:ext cx="5976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доктор педагогических наук, профессор кафедры педагогики, </a:t>
            </a:r>
          </a:p>
          <a:p>
            <a:r>
              <a:rPr lang="ru-RU" dirty="0" smtClean="0"/>
              <a:t>директор Духовно-просветительского культурного центра</a:t>
            </a:r>
          </a:p>
          <a:p>
            <a:r>
              <a:rPr lang="ru-RU" dirty="0" smtClean="0"/>
              <a:t> им. просветителей славянских Кирилла и </a:t>
            </a:r>
            <a:r>
              <a:rPr lang="ru-RU" dirty="0" err="1" smtClean="0"/>
              <a:t>Мефодия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Московского Государственного областного университета,</a:t>
            </a:r>
          </a:p>
          <a:p>
            <a:r>
              <a:rPr lang="ru-RU" dirty="0" smtClean="0"/>
              <a:t> действительный член Международной педагогической </a:t>
            </a:r>
          </a:p>
          <a:p>
            <a:r>
              <a:rPr lang="ru-RU" dirty="0" smtClean="0"/>
              <a:t>академии,</a:t>
            </a:r>
          </a:p>
          <a:p>
            <a:r>
              <a:rPr lang="ru-RU" dirty="0" smtClean="0"/>
              <a:t> член Союза писателей России,</a:t>
            </a:r>
          </a:p>
          <a:p>
            <a:r>
              <a:rPr lang="ru-RU" dirty="0" smtClean="0"/>
              <a:t> член Координационного совета по взаимодействию Министерства образования Московской области и </a:t>
            </a:r>
          </a:p>
          <a:p>
            <a:r>
              <a:rPr lang="ru-RU" dirty="0" smtClean="0"/>
              <a:t>Московской епархии Русской Православной Церкви.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\Desktop\3a90776c56a3b52b841ba861f4be3187.jpg"/>
          <p:cNvPicPr>
            <a:picLocks noChangeAspect="1" noChangeArrowheads="1"/>
          </p:cNvPicPr>
          <p:nvPr/>
        </p:nvPicPr>
        <p:blipFill>
          <a:blip r:embed="rId2" cstate="print"/>
          <a:srcRect l="2264" t="2089" r="1137" b="1845"/>
          <a:stretch>
            <a:fillRect/>
          </a:stretch>
        </p:blipFill>
        <p:spPr bwMode="auto">
          <a:xfrm>
            <a:off x="7021902" y="685260"/>
            <a:ext cx="2122099" cy="3558937"/>
          </a:xfrm>
          <a:prstGeom prst="rect">
            <a:avLst/>
          </a:prstGeom>
          <a:noFill/>
        </p:spPr>
      </p:pic>
      <p:pic>
        <p:nvPicPr>
          <p:cNvPr id="2052" name="Picture 4" descr="C:\Users\я\Desktop\b8784e10ab15cfa81f6b742f3d1f6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231" y="1725284"/>
            <a:ext cx="2510747" cy="3453083"/>
          </a:xfrm>
          <a:prstGeom prst="rect">
            <a:avLst/>
          </a:prstGeom>
          <a:noFill/>
        </p:spPr>
      </p:pic>
      <p:pic>
        <p:nvPicPr>
          <p:cNvPr id="2050" name="Picture 2" descr="C:\Users\я\Desktop\3510a0d3d3913b28115703f2339d377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2863970"/>
            <a:ext cx="2533820" cy="29832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79613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УМК Л.Л. Шевченко для 1,2,3, 4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 года обучения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я\Desktop\57f8efbf6590e37405cd62a52f57403c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66227"/>
            <a:ext cx="2360458" cy="3191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852936"/>
            <a:ext cx="2084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 класс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"Мы и мир Божий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вокруг тебя"</a:t>
            </a: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339752" y="1988840"/>
            <a:ext cx="2185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"Ты и православная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культура"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836712"/>
            <a:ext cx="263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3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"Православная культура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вокруг тебя"-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3392" y="0"/>
            <a:ext cx="269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4 класс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"Народ – творец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православной культуры"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4525963"/>
          </a:xfrm>
        </p:spPr>
        <p:txBody>
          <a:bodyPr/>
          <a:lstStyle/>
          <a:p>
            <a:r>
              <a:rPr lang="ru-RU" b="1" dirty="0" smtClean="0">
                <a:latin typeface="Propisi" pitchFamily="2" charset="0"/>
              </a:rPr>
              <a:t>"Введение "Основ православной культуры" - один из важнейших вопросов повестки дня церковно-государственных отношений, имеющий в значительной мере решающее значение для судьбы отечественного образования и напрямую затрагивающий интересы миллионов родителей и их детей" </a:t>
            </a:r>
          </a:p>
          <a:p>
            <a:endParaRPr lang="ru-RU" dirty="0"/>
          </a:p>
        </p:txBody>
      </p:sp>
      <p:pic>
        <p:nvPicPr>
          <p:cNvPr id="4" name="Рисунок 3" descr="405893.s.jpg"/>
          <p:cNvPicPr>
            <a:picLocks noChangeAspect="1"/>
          </p:cNvPicPr>
          <p:nvPr/>
        </p:nvPicPr>
        <p:blipFill>
          <a:blip r:embed="rId2" cstate="print"/>
          <a:srcRect l="26375" t="-399" r="23225"/>
          <a:stretch>
            <a:fillRect/>
          </a:stretch>
        </p:blipFill>
        <p:spPr>
          <a:xfrm>
            <a:off x="5148064" y="2852936"/>
            <a:ext cx="3659521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5589240"/>
            <a:ext cx="287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Комплект для 8 и 9 классов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608" y="292765"/>
            <a:ext cx="7942354" cy="584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едеральный перечень учебников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208912" cy="470967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Приказ Министерства просвещения РФ от 21.09.2022 г № 858 «Об утверждении федерального перечня учебников, допущенных к использованию при реализации имеющих государственную аккредитацию образовательных учреждений РФ» Редакция с изменениями №347 от 21.05.2024 г.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Федеральный перечень учебников.png"/>
          <p:cNvPicPr>
            <a:picLocks noChangeAspect="1"/>
          </p:cNvPicPr>
          <p:nvPr/>
        </p:nvPicPr>
        <p:blipFill>
          <a:blip r:embed="rId2" cstate="print"/>
          <a:srcRect t="2377" r="52716" b="77811"/>
          <a:stretch>
            <a:fillRect/>
          </a:stretch>
        </p:blipFill>
        <p:spPr>
          <a:xfrm>
            <a:off x="323528" y="4509120"/>
            <a:ext cx="8280920" cy="1990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441</Words>
  <Application>Microsoft Office PowerPoint</Application>
  <PresentationFormat>Экран (4:3)</PresentationFormat>
  <Paragraphs>61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«Использование учебной православной  литературы в образовательном процессе как одно из средств духовно – нравственного воспитания» </vt:lpstr>
      <vt:lpstr>Презентация PowerPoint</vt:lpstr>
      <vt:lpstr>Академик Дмитрий Сергеевич Лихачёв </vt:lpstr>
      <vt:lpstr>УМК «Добрый мир»</vt:lpstr>
      <vt:lpstr>Людмила Леонидовна Шевченко</vt:lpstr>
      <vt:lpstr>УМК Л.Л. Шевченко для 1,2,3, 4  года обучения</vt:lpstr>
      <vt:lpstr>Презентация PowerPoint</vt:lpstr>
      <vt:lpstr>Презентация PowerPoint</vt:lpstr>
      <vt:lpstr>Приказ Министерства просвещения РФ от 21.09.2022 г № 858 «Об утверждении федерального перечня учебников, допущенных к использованию при реализации имеющих государственную аккредитацию образовательных учреждений РФ» Редакция с изменениями №347 от 21.05.2024 г. </vt:lpstr>
      <vt:lpstr>Презентация PowerPoint</vt:lpstr>
      <vt:lpstr>Презентация PowerPoint</vt:lpstr>
      <vt:lpstr>Презентация PowerPoint</vt:lpstr>
      <vt:lpstr>О структуре учебника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год обучения</vt:lpstr>
      <vt:lpstr>Презентация PowerPoint</vt:lpstr>
      <vt:lpstr>Презентация PowerPoint</vt:lpstr>
      <vt:lpstr>8 год обучения</vt:lpstr>
      <vt:lpstr>9 год обучения</vt:lpstr>
      <vt:lpstr>10 и 11 год обучения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УМЦ</cp:lastModifiedBy>
  <cp:revision>50</cp:revision>
  <dcterms:created xsi:type="dcterms:W3CDTF">2025-03-11T09:15:41Z</dcterms:created>
  <dcterms:modified xsi:type="dcterms:W3CDTF">2025-06-04T13:43:00Z</dcterms:modified>
</cp:coreProperties>
</file>