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sldIdLst>
    <p:sldId id="256" r:id="rId4"/>
    <p:sldId id="257" r:id="rId5"/>
    <p:sldId id="258" r:id="rId6"/>
    <p:sldId id="276" r:id="rId7"/>
    <p:sldId id="278" r:id="rId8"/>
    <p:sldId id="259" r:id="rId9"/>
    <p:sldId id="260" r:id="rId10"/>
    <p:sldId id="261" r:id="rId11"/>
    <p:sldId id="277" r:id="rId12"/>
    <p:sldId id="262" r:id="rId13"/>
    <p:sldId id="263" r:id="rId14"/>
    <p:sldId id="264" r:id="rId15"/>
    <p:sldId id="265" r:id="rId16"/>
    <p:sldId id="268" r:id="rId17"/>
    <p:sldId id="267" r:id="rId18"/>
    <p:sldId id="266" r:id="rId19"/>
    <p:sldId id="279" r:id="rId20"/>
    <p:sldId id="280" r:id="rId21"/>
    <p:sldId id="281" r:id="rId22"/>
    <p:sldId id="282" r:id="rId23"/>
    <p:sldId id="272" r:id="rId24"/>
    <p:sldId id="270" r:id="rId25"/>
    <p:sldId id="271" r:id="rId26"/>
    <p:sldId id="273" r:id="rId27"/>
    <p:sldId id="27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4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61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41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764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5D86A-C18B-4151-A4CF-B732C541491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047F3-0D65-408E-AB40-4A7FDB71EDB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237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EFD6-1F1E-4676-B77C-C15C7C67706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C4FAB2-747D-4E61-AF2E-CE39BC8C1F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5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FD4C-C486-4E32-9E25-B6AA0D58697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70745B-B66F-4EB7-9406-2F8B696262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4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32EA7-F798-4EDB-AF07-9FA8DF91BD0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11003-9EA4-40E0-BDBB-1CA55711D7C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70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0D2EC-2A61-4E40-B42F-D59611C4DE5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5F8293-0B5E-43C0-8DD5-232DC489E51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435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E754C-D014-4259-B354-B3C2B81A6F7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1CA66-DC6E-4C67-AC63-48D5172C5D3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90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2B8A2-0B76-4DBE-9573-F0921A20F66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41FE63-19D2-4089-BD4E-AD293744415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5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FB7DC-C2FA-444F-B0C2-2287988DE8D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20301-5D1F-4D24-8612-2DCB41A119B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4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1436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BB33A-7298-42DA-B3AC-70A82D5CCC3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70D420-547B-4457-8229-3CF894E7F86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844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932AD-C8EE-40BB-B9BE-FA5AE3B43C4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E0355-08A9-409E-AEE0-111F5C22F5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38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FAFB8-9AE8-4B65-98C6-F065A2DC8A8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E928B-4FE0-43C0-B697-691A4B8747E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54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E85B-41FD-4D83-BE57-201166F5AA2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5F8BA-2BEA-4317-9C75-2E3CB917B7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711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3C96A-0504-499B-9F7C-C952D36587F3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215A68-348B-48FC-BD4A-34CBC723427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533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5D86A-C18B-4151-A4CF-B732C541491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047F3-0D65-408E-AB40-4A7FDB71EDB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15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EFD6-1F1E-4676-B77C-C15C7C677062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C4FAB2-747D-4E61-AF2E-CE39BC8C1F5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838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BFD4C-C486-4E32-9E25-B6AA0D58697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70745B-B66F-4EB7-9406-2F8B6962629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771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32EA7-F798-4EDB-AF07-9FA8DF91BD00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11003-9EA4-40E0-BDBB-1CA55711D7C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77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0D2EC-2A61-4E40-B42F-D59611C4DE5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5F8293-0B5E-43C0-8DD5-232DC489E51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1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441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E754C-D014-4259-B354-B3C2B81A6F7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31CA66-DC6E-4C67-AC63-48D5172C5D3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9155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2B8A2-0B76-4DBE-9573-F0921A20F66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41FE63-19D2-4089-BD4E-AD293744415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568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FB7DC-C2FA-444F-B0C2-2287988DE8D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20301-5D1F-4D24-8612-2DCB41A119B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771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BB33A-7298-42DA-B3AC-70A82D5CCC3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70D420-547B-4457-8229-3CF894E7F86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700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932AD-C8EE-40BB-B9BE-FA5AE3B43C4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E0355-08A9-409E-AEE0-111F5C22F5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615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FAFB8-9AE8-4B65-98C6-F065A2DC8A8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E928B-4FE0-43C0-B697-691A4B8747E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5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E85B-41FD-4D83-BE57-201166F5AA28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5F8BA-2BEA-4317-9C75-2E3CB917B70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4600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3C96A-0504-499B-9F7C-C952D36587F3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215A68-348B-48FC-BD4A-34CBC723427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26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00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8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1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41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6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9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8F55B-2848-4605-81AA-C8EF388B58BD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2A94C-1599-4C27-92E0-0E9DB8AF2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3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B4C377-7832-4A0F-9D93-CEB73ED777D4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038879-5F9F-442A-B4CB-6BE7D52E18FB}" type="slidenum">
              <a:rPr lang="ru-RU" altLang="ru-RU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18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B4C377-7832-4A0F-9D93-CEB73ED777D4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23.11.2022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038879-5F9F-442A-B4CB-6BE7D52E18FB}" type="slidenum">
              <a:rPr lang="ru-RU" altLang="ru-RU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77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Эффективные приемы </a:t>
            </a:r>
            <a:r>
              <a:rPr lang="ru-RU" b="1" dirty="0"/>
              <a:t>обучения при подготовке к устному итоговому собеседованию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032448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Линёва</a:t>
            </a:r>
            <a:r>
              <a:rPr lang="ru-RU" dirty="0" smtClean="0"/>
              <a:t> Ольга Александровна, </a:t>
            </a:r>
          </a:p>
          <a:p>
            <a:r>
              <a:rPr lang="ru-RU" dirty="0" smtClean="0"/>
              <a:t>учитель русского языка </a:t>
            </a:r>
          </a:p>
          <a:p>
            <a:r>
              <a:rPr lang="ru-RU" dirty="0" smtClean="0"/>
              <a:t>и литературы</a:t>
            </a:r>
          </a:p>
          <a:p>
            <a:r>
              <a:rPr lang="ru-RU" dirty="0" smtClean="0"/>
              <a:t>МБОУ «Гимназия №1»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8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Пересказ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ученика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к пересказу: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1.  Читая текст еще раз, ищем место и способ включения предложенной цитаты в пересказ.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2.  Фиксируем на бумаге логическую схему глаголами для связности пересказа.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схемы позволяет в пересказе сохранить все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микротемы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 и гарантирует выполнение всех одиночных критериев. </a:t>
            </a:r>
          </a:p>
        </p:txBody>
      </p:sp>
    </p:spTree>
    <p:extLst>
      <p:ext uri="{BB962C8B-B14F-4D97-AF65-F5344CB8AC3E}">
        <p14:creationId xmlns:p14="http://schemas.microsoft.com/office/powerpoint/2010/main" val="25180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Пересказ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расскажу, ты передай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Приглашаются 4-5 учащихся. Прошу их выйти за дверь, а потом заходить по одному. Первому читаю текст, приглашаю зайти второго. Ему пересказывает текст первый ученик. Затем приглашается третий, второй ему пересказывает, и т.д.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(детская игра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«сломанный телефон»). </a:t>
            </a:r>
          </a:p>
        </p:txBody>
      </p:sp>
    </p:spTree>
    <p:extLst>
      <p:ext uri="{BB962C8B-B14F-4D97-AF65-F5344CB8AC3E}">
        <p14:creationId xmlns:p14="http://schemas.microsoft.com/office/powerpoint/2010/main" val="125312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Пересказ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цитирования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484784"/>
            <a:ext cx="896778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7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Пересказ текста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высказывания в текст пересказа: </a:t>
            </a:r>
            <a:endParaRPr lang="ru-RU" sz="24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клише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(уместнее ввести предложенное высказывание в конце пересказа)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dirty="0" smtClean="0">
                <a:solidFill>
                  <a:srgbClr val="00000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</a:t>
            </a:r>
            <a:r>
              <a:rPr lang="ru-RU" sz="2400" b="1" dirty="0">
                <a:solidFill>
                  <a:srgbClr val="00000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речевое клише: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 точно об этом человеке (назвать) было сказано известным писателем ФИО… : «высказывание»;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 об этом удивительном человеке, нельзя не вспомнить высказывание ФИО: «высказывание»;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то, о чём мы сейчас говорили, находит подтверждение в словах ФИО, который сказал: «высказывание»;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оценивая вклад  ФИО (имя героя текста) в …, ФИО (автор цитаты) говорил: «высказывание»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altLang="ru-RU" sz="2000" dirty="0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179388" y="981075"/>
            <a:ext cx="8785225" cy="5616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задания: 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варианта монолога имеют примерно одинаковую сложность, но они отличаются целями, которые реализуются, набором специфических средств.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монологов соответствуют знаниям, жизненному опыту, интересам и психологическим особенностям школьников данного возраста, они посвящены школе, семье, увлечениям подростков.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Монологическое и тематическое высказывание создаётся с опорой на вербальную и визуальную информацию.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монологического высказывания должен составлять не менее 10 фраз.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должен учитывать речевую ситуацию.</a:t>
            </a:r>
          </a:p>
        </p:txBody>
      </p:sp>
    </p:spTree>
    <p:extLst>
      <p:ext uri="{BB962C8B-B14F-4D97-AF65-F5344CB8AC3E}">
        <p14:creationId xmlns:p14="http://schemas.microsoft.com/office/powerpoint/2010/main" val="33652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00113" y="657224"/>
            <a:ext cx="7559675" cy="408551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0" dirty="0" err="1"/>
              <a:t>Целеустановка</a:t>
            </a:r>
            <a:r>
              <a:rPr lang="ru-RU" altLang="ru-RU" sz="2800" b="0" dirty="0"/>
              <a:t> экзаменуемого</a:t>
            </a: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 rot="1633817">
            <a:off x="2176463" y="1074738"/>
            <a:ext cx="158750" cy="493712"/>
          </a:xfrm>
          <a:prstGeom prst="downArrow">
            <a:avLst>
              <a:gd name="adj1" fmla="val 50000"/>
              <a:gd name="adj2" fmla="val 7775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56" name="AutoShape 6"/>
          <p:cNvSpPr>
            <a:spLocks noChangeArrowheads="1"/>
          </p:cNvSpPr>
          <p:nvPr/>
        </p:nvSpPr>
        <p:spPr bwMode="auto">
          <a:xfrm>
            <a:off x="4427538" y="1052513"/>
            <a:ext cx="144462" cy="503237"/>
          </a:xfrm>
          <a:prstGeom prst="downArrow">
            <a:avLst>
              <a:gd name="adj1" fmla="val 50000"/>
              <a:gd name="adj2" fmla="val 8708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57" name="AutoShape 7"/>
          <p:cNvSpPr>
            <a:spLocks noChangeArrowheads="1"/>
          </p:cNvSpPr>
          <p:nvPr/>
        </p:nvSpPr>
        <p:spPr bwMode="auto">
          <a:xfrm rot="19594259" flipH="1">
            <a:off x="6881813" y="1027113"/>
            <a:ext cx="130175" cy="503237"/>
          </a:xfrm>
          <a:prstGeom prst="downArrow">
            <a:avLst>
              <a:gd name="adj1" fmla="val 50000"/>
              <a:gd name="adj2" fmla="val 96646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107950" y="1628775"/>
            <a:ext cx="2879725" cy="863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0" dirty="0"/>
              <a:t>изобразить мир </a:t>
            </a:r>
            <a:r>
              <a:rPr lang="ru-RU" altLang="ru-RU" sz="1400" dirty="0"/>
              <a:t>одномоментно,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0" dirty="0"/>
              <a:t> перечислив характерные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0" dirty="0"/>
              <a:t> признаки</a:t>
            </a:r>
          </a:p>
        </p:txBody>
      </p:sp>
      <p:sp>
        <p:nvSpPr>
          <p:cNvPr id="23559" name="Rectangle 9"/>
          <p:cNvSpPr>
            <a:spLocks noChangeArrowheads="1"/>
          </p:cNvSpPr>
          <p:nvPr/>
        </p:nvSpPr>
        <p:spPr bwMode="auto">
          <a:xfrm>
            <a:off x="3132138" y="1628775"/>
            <a:ext cx="2808287" cy="863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0" dirty="0"/>
              <a:t>отразить мир </a:t>
            </a:r>
            <a:r>
              <a:rPr lang="ru-RU" altLang="ru-RU" sz="1400" dirty="0"/>
              <a:t>в динамике</a:t>
            </a:r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6156325" y="1628775"/>
            <a:ext cx="2808288" cy="8636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dirty="0"/>
              <a:t>предъявить</a:t>
            </a:r>
            <a:r>
              <a:rPr lang="ru-RU" altLang="ru-RU" sz="1400" b="0" dirty="0"/>
              <a:t> информацию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0" dirty="0"/>
              <a:t>и </a:t>
            </a:r>
            <a:r>
              <a:rPr lang="ru-RU" altLang="ru-RU" sz="1400" dirty="0"/>
              <a:t>аргументировать</a:t>
            </a:r>
            <a:r>
              <a:rPr lang="ru-RU" altLang="ru-RU" sz="1400" b="0" dirty="0"/>
              <a:t> её</a:t>
            </a:r>
          </a:p>
        </p:txBody>
      </p:sp>
      <p:sp>
        <p:nvSpPr>
          <p:cNvPr id="23561" name="AutoShape 11"/>
          <p:cNvSpPr>
            <a:spLocks noChangeArrowheads="1"/>
          </p:cNvSpPr>
          <p:nvPr/>
        </p:nvSpPr>
        <p:spPr bwMode="auto">
          <a:xfrm>
            <a:off x="1187450" y="2565400"/>
            <a:ext cx="144463" cy="503238"/>
          </a:xfrm>
          <a:prstGeom prst="downArrow">
            <a:avLst>
              <a:gd name="adj1" fmla="val 50000"/>
              <a:gd name="adj2" fmla="val 8708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62" name="AutoShape 12"/>
          <p:cNvSpPr>
            <a:spLocks noChangeArrowheads="1"/>
          </p:cNvSpPr>
          <p:nvPr/>
        </p:nvSpPr>
        <p:spPr bwMode="auto">
          <a:xfrm>
            <a:off x="4356100" y="2565400"/>
            <a:ext cx="144463" cy="503238"/>
          </a:xfrm>
          <a:prstGeom prst="downArrow">
            <a:avLst>
              <a:gd name="adj1" fmla="val 50000"/>
              <a:gd name="adj2" fmla="val 8708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63" name="AutoShape 13"/>
          <p:cNvSpPr>
            <a:spLocks noChangeArrowheads="1"/>
          </p:cNvSpPr>
          <p:nvPr/>
        </p:nvSpPr>
        <p:spPr bwMode="auto">
          <a:xfrm>
            <a:off x="7380288" y="2492375"/>
            <a:ext cx="144462" cy="503238"/>
          </a:xfrm>
          <a:prstGeom prst="downArrow">
            <a:avLst>
              <a:gd name="adj1" fmla="val 50000"/>
              <a:gd name="adj2" fmla="val 8708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sp>
        <p:nvSpPr>
          <p:cNvPr id="23564" name="Rectangle 15"/>
          <p:cNvSpPr>
            <a:spLocks noChangeArrowheads="1"/>
          </p:cNvSpPr>
          <p:nvPr/>
        </p:nvSpPr>
        <p:spPr bwMode="auto">
          <a:xfrm>
            <a:off x="395288" y="3141663"/>
            <a:ext cx="1944687" cy="5762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0"/>
              <a:t>описание</a:t>
            </a:r>
          </a:p>
        </p:txBody>
      </p:sp>
      <p:sp>
        <p:nvSpPr>
          <p:cNvPr id="23565" name="Rectangle 16"/>
          <p:cNvSpPr>
            <a:spLocks noChangeArrowheads="1"/>
          </p:cNvSpPr>
          <p:nvPr/>
        </p:nvSpPr>
        <p:spPr bwMode="auto">
          <a:xfrm>
            <a:off x="3348038" y="3141663"/>
            <a:ext cx="1944687" cy="576262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0"/>
              <a:t>повествование</a:t>
            </a:r>
          </a:p>
        </p:txBody>
      </p:sp>
      <p:sp>
        <p:nvSpPr>
          <p:cNvPr id="23566" name="Rectangle 17"/>
          <p:cNvSpPr>
            <a:spLocks noChangeArrowheads="1"/>
          </p:cNvSpPr>
          <p:nvPr/>
        </p:nvSpPr>
        <p:spPr bwMode="auto">
          <a:xfrm>
            <a:off x="6516688" y="3068638"/>
            <a:ext cx="1944687" cy="5762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0" dirty="0"/>
              <a:t>рассуждение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07950" y="3933825"/>
            <a:ext cx="8856663" cy="26638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ru-RU" sz="1600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/>
              <a:t>Монолог-описание – </a:t>
            </a:r>
            <a:r>
              <a:rPr lang="ru-RU" altLang="ru-RU" sz="1600" dirty="0"/>
              <a:t>способ изложения мыслей, предполагающий характеристику 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предмета, явления в статическом состоянии, который осуществляется путем 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перечисления их качеств, признаков, особенностей.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/>
              <a:t>   Монолог-сообщение (повествование, рассказ) – </a:t>
            </a:r>
            <a:r>
              <a:rPr lang="ru-RU" altLang="ru-RU" sz="1600" dirty="0"/>
              <a:t>информация о развивающихся 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действиях и состояниях; структура </a:t>
            </a:r>
            <a:r>
              <a:rPr lang="ru-RU" altLang="ru-RU" sz="1600" b="0" dirty="0"/>
              <a:t>монолога – повествования представлена </a:t>
            </a:r>
            <a:endParaRPr lang="en-US" altLang="ru-RU" sz="1600" b="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0" dirty="0"/>
              <a:t>следующей последовательностью: зачин – основная часть – вывод (заключение).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i="1" dirty="0"/>
              <a:t>  Монолог</a:t>
            </a:r>
            <a:r>
              <a:rPr lang="ru-RU" altLang="ru-RU" sz="1600" b="0" dirty="0"/>
              <a:t>-</a:t>
            </a:r>
            <a:r>
              <a:rPr lang="ru-RU" altLang="ru-RU" sz="1600" i="1" dirty="0"/>
              <a:t>рассуждение</a:t>
            </a:r>
            <a:r>
              <a:rPr lang="ru-RU" altLang="ru-RU" sz="1600" dirty="0"/>
              <a:t> – тип речи, который характеризуется особыми логическими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 отношениями между входящими в его состав суждениями, образующими </a:t>
            </a:r>
            <a:endParaRPr lang="en-US" altLang="ru-RU" sz="16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/>
              <a:t>умозаключение.</a:t>
            </a:r>
            <a:r>
              <a:rPr lang="ru-RU" altLang="ru-RU" sz="1600" b="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0" dirty="0"/>
              <a:t>                           </a:t>
            </a:r>
            <a:r>
              <a:rPr lang="ru-RU" altLang="ru-RU" sz="1600" i="1" dirty="0"/>
              <a:t>Профессор Нечаева О.А.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297513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18" y="1196752"/>
            <a:ext cx="743956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83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ОПИСЫВАТЬ ФОТОГРАФИЮ?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на название темы. Именно от темы нужно отталкиваться и строить монолог.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в описании фото помогут следующие вопросы: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Кто изображён на фотографии?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Как он выглядит?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Какое у него выражение лица?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Где он находится?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Когда было сделано фото?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Кто, по Вашему мнению, сделал этот снимок?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Чем он занят?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О чём он, возможно, думает?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Какие чувства он, скорее всего, испытывает?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Что больше всего привлекает в фотографии?</a:t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Какие мысли/чувства/переживания вызывает снимок?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СЛОВА-СИНОНИМЫ: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Фотография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снимок, кадр, изображение, фото, фотоснимок.</a:t>
            </a:r>
            <a:b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Фотограф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автор фотографии, автор снимка.</a:t>
            </a:r>
            <a:b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Внешний вид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облик, очертание, наружность.</a:t>
            </a:r>
            <a:b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Сфотографировать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сделать снимок, снять, запечатлеть.</a:t>
            </a:r>
            <a:b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Изобразить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показать, воспроизвести, представить, воссоздать, отобразить, передать, запечатлеть, зафиксировать, остановить мгновение.</a:t>
            </a:r>
            <a:b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Увидеть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заметить, приметить, усмотреть, подметить, посмотреть, уловить, разглядеть, рассмотреть.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КЛИШЕ: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Предложенная для описания фотография интересна тем, что...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При первом взгляде на фотографию…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На фотографии мы видим…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Фото несёт в себе определённое настроение:…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Если внимательно посмотреть на изображение, то…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Передать атмосферу события помогает…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Автор снимка запечатлел…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На фотографии изображён(-ы)…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Слева (справа/вверху/внизу) виднеется…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Завершая описание, хочется отметить…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 Своё описание хочется закончить (чем?)…</a:t>
            </a:r>
          </a:p>
        </p:txBody>
      </p:sp>
    </p:spTree>
    <p:extLst>
      <p:ext uri="{BB962C8B-B14F-4D97-AF65-F5344CB8AC3E}">
        <p14:creationId xmlns:p14="http://schemas.microsoft.com/office/powerpoint/2010/main" val="5519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5" y="980728"/>
            <a:ext cx="8661241" cy="316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3. Монологическое высказывание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ШАБЛОН ОПИСАНИЯ ФОТОГРАФИИ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Передо мной интересная фотография.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Я думаю, что на ней изображён(а) … (поход / рыбалка / последний звонок и т.д.)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Давайте рассмотрим изображение внимательнее.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Перед нами … (школьный двор / зал музея / комната и т.д.) (Если это улица или природа, то описать погоду и время дня).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Мне кажется, фотографию сделал …(учитель / родитель / друг ребят, которые изображены на фото).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На фотографии мы видим … (девочек / двух юношей / много выпускников)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 Они … (описать внешний вид, одежду, чем заняты)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 Их лица (его лицо, её лицо) … (радостны, печальны, сосредоточенны), потому что 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 Я считаю, что снимок получился удачным и атмосферным.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 Мне понравилась эта фотография, потому что она чётко передаёт чувства и эмоции присутствующих (присутствующего) на ней.</a:t>
            </a:r>
          </a:p>
        </p:txBody>
      </p:sp>
    </p:spTree>
    <p:extLst>
      <p:ext uri="{BB962C8B-B14F-4D97-AF65-F5344CB8AC3E}">
        <p14:creationId xmlns:p14="http://schemas.microsoft.com/office/powerpoint/2010/main" val="34074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Диалог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250825" y="981075"/>
            <a:ext cx="8713788" cy="5616575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задания: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монологического высказывания учащегося экзаменатор-собеседник задаёт три вопроса по теме.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 подобраны таким образом, что помогают расширить и разнообразить содержательный и языковой аспект речи экзаменуемого, стимулировать его к использованию новых типов речи и расширению языкового материала.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естественный переход от монолога ученика к диалогу с собеседником.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содержания монологического высказывания  учащихся  экзаменатор вправе менять их последовательность, уточнять и дополнять информацию.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экзаменатора-собеседника – эмоционально расположить экзаменуемого к беседе, стимулировать его языковую деятельность.</a:t>
            </a:r>
            <a:endParaRPr lang="ru-RU" alt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учитываться речевая ситуация.</a:t>
            </a:r>
          </a:p>
          <a:p>
            <a:pPr marL="0" indent="0">
              <a:buNone/>
            </a:pPr>
            <a:r>
              <a:rPr lang="ru-RU" altLang="ru-RU" sz="1600" dirty="0" smtClean="0"/>
              <a:t> </a:t>
            </a:r>
            <a:endParaRPr lang="ru-RU" altLang="ru-RU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Диалог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развернутого ответа на вопрос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Вступление. Выделив главное слово/словосочетание в вопросе, начните свой ответ с повторения неосновных слов в вопросе.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Основная часть.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Выделив главное слово/словосочетание в вопросе, свяжите свой ответ именно с ним.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конкретные примеры, подтверждающие/разъясняющие Вашу позицию.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Заключение. Сделайте вывод из сказанного.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8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Диалог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«Интервью»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учителю задают дети.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Получали вы когда-нибудь двойки?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Проваливались ли вы когда-нибудь на экзамене?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Чем вы гордитесь?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 боитесь чего-нибудь?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8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Диалог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«Откровенно говоря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самый большой страх – это…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доверяю людям, которые…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сержусь, когда кто-то…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 самом деле очень не люблю в себе…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печалюсь, когда…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хотел бы, чтобы мои родители знали…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причина, по которой мне нравится быть в этом классе, - это…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Мое самое страшное воспоминание…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классе я чувствую себя наиболее комфортно с …, потому что….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54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63408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Вадим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Шефнер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«Устная речь»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904656" cy="57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79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92686"/>
            <a:ext cx="8208912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69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Чтение текста</a:t>
            </a:r>
            <a:endParaRPr lang="ru-RU" altLang="ru-RU" sz="2800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задания 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предложены тексты научно-популярного стиля о выдающихся людях  России;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сопровождается иллюстрациями, которые помогут учащимся наиболее полно  сформировать представление о человеке – герое текста;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текста варьируется в пределах 170 – 180 слов;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контролируются навыки техники осмысленного чтения: проверяется понимание экзаменуемым содержание читаемого, которое проявляется в оформлении фонетической стороны устной речи, темпе чтения, соответствии интонации знакам препинания  текста (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паузация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словесное ударение, повышение-понижение громкости голоса),  соблюдении  орфоэпических и грамматических норм, отсутствии искажений слов;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умения учащихся видеть и использовать при чтении графические символы,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частности знак ударения, который сопровождает имена собственные и термины;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содержит сложную грамматическую единицу – имя числительное, которое представлено в цифровой  форме записи и использовано в одном из косвенных падежей, поэтому учащимся при чтении необходимо правильно его просклонять.</a:t>
            </a:r>
          </a:p>
        </p:txBody>
      </p:sp>
    </p:spTree>
    <p:extLst>
      <p:ext uri="{BB962C8B-B14F-4D97-AF65-F5344CB8AC3E}">
        <p14:creationId xmlns:p14="http://schemas.microsoft.com/office/powerpoint/2010/main" val="17947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2000" kern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Чтение текста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57415"/>
            <a:ext cx="4500952" cy="587719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341" y="8325544"/>
            <a:ext cx="7539032" cy="9844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23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Чтение текста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Прорекламировать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с пониженными ценами, составив предложения, чтобы числительные употреблялись, например, в родительном и творительном падежах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Карточка: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«Вместо 499 рублей (Р. П.) книга стоит 259 руб. Вы будете довольны 259 рублями (Т.П.) вместо 499 рублей».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Чтение текста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Запоминалки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 стене — смотрите! — новый стиль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граффИти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 труд не нужно забывать учителей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премировАть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 Парижа привези нам на окна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жалюзИ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 оттуда ж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тОрты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отправь в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аэропОрты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Долго я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ждалА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гостей и приятных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новостЕй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Исинбаевой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взятА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была и эта высота. 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Нам сегодня три ключа от дома нового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вручАт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Всем известны с детства от капризов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Как  червяк лежит удав, крокодилу жизнь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отдАв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Как все дружно замолчат — сразу музыку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Всем раздали фанты — розовые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бАнты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Помни: тот счастливее, кто душой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красИвее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Подарила дочке длинную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цепОчку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мне пол отличный: крепкий, яркий,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мозаИчный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горько плачем мы: урок пропущен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знАчимый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 поведению видно, что вам сейчас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завИдно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 eaLnBrk="0" fontAlgn="base" hangingPunct="0">
              <a:spcAft>
                <a:spcPct val="0"/>
              </a:spcAft>
              <a:buFontTx/>
              <a:buChar char="•"/>
            </a:pP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Аладдин был в ступоре: джинна он </a:t>
            </a:r>
            <a:r>
              <a:rPr kumimoji="0" lang="ru-RU" alt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откУпори</a:t>
            </a:r>
            <a:r>
              <a:rPr lang="ru-RU" altLang="ru-RU" sz="16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kumimoji="0" lang="ru-RU" alt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1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Чтение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«Целебное снадобье», насыщенная «проблемными» словами: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прочтёт правильнее?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/>
              <a:t>Целебное снадобье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     Баба </a:t>
            </a:r>
            <a:r>
              <a:rPr lang="ru-RU" sz="2000" i="1" dirty="0"/>
              <a:t>Яга, взглянув в зеркало и убедившись, что она </a:t>
            </a:r>
            <a:r>
              <a:rPr lang="ru-RU" sz="2000" i="1" u="sng" dirty="0"/>
              <a:t>красивее</a:t>
            </a:r>
            <a:r>
              <a:rPr lang="ru-RU" sz="2000" i="1" dirty="0"/>
              <a:t> всех, решила занять свой </a:t>
            </a:r>
            <a:r>
              <a:rPr lang="ru-RU" sz="2000" i="1" u="sng" dirty="0"/>
              <a:t>досуг </a:t>
            </a:r>
            <a:r>
              <a:rPr lang="ru-RU" sz="2000" i="1" dirty="0"/>
              <a:t>приготовлением целебного </a:t>
            </a:r>
            <a:r>
              <a:rPr lang="ru-RU" sz="2000" i="1" u="sng" dirty="0"/>
              <a:t>снадобья</a:t>
            </a:r>
            <a:r>
              <a:rPr lang="ru-RU" sz="2000" i="1" dirty="0"/>
              <a:t> от </a:t>
            </a:r>
            <a:r>
              <a:rPr lang="ru-RU" sz="2000" i="1" u="sng" dirty="0"/>
              <a:t>коклюша</a:t>
            </a:r>
            <a:r>
              <a:rPr lang="ru-RU" sz="2000" i="1" dirty="0"/>
              <a:t>. Заглянув в </a:t>
            </a:r>
            <a:r>
              <a:rPr lang="ru-RU" sz="2000" i="1" u="sng" dirty="0"/>
              <a:t>каталог</a:t>
            </a:r>
            <a:r>
              <a:rPr lang="ru-RU" sz="2000" i="1" dirty="0"/>
              <a:t>, она взяла с полки бутылку настойки ирисов, </a:t>
            </a:r>
            <a:r>
              <a:rPr lang="ru-RU" sz="2000" i="1" u="sng" dirty="0"/>
              <a:t>откупорила</a:t>
            </a:r>
            <a:r>
              <a:rPr lang="ru-RU" sz="2000" i="1" dirty="0"/>
              <a:t> её и </a:t>
            </a:r>
            <a:r>
              <a:rPr lang="ru-RU" sz="2000" i="1" u="sng" dirty="0"/>
              <a:t>отлила</a:t>
            </a:r>
            <a:r>
              <a:rPr lang="ru-RU" sz="2000" i="1" dirty="0"/>
              <a:t> в кастрюлю, затем достала сушёный </a:t>
            </a:r>
            <a:r>
              <a:rPr lang="ru-RU" sz="2000" i="1" u="sng" dirty="0"/>
              <a:t>щавель</a:t>
            </a:r>
            <a:r>
              <a:rPr lang="ru-RU" sz="2000" i="1" dirty="0"/>
              <a:t>, </a:t>
            </a:r>
            <a:r>
              <a:rPr lang="ru-RU" sz="2000" i="1" u="sng" dirty="0"/>
              <a:t>свёклу </a:t>
            </a:r>
            <a:r>
              <a:rPr lang="ru-RU" sz="2000" i="1" dirty="0"/>
              <a:t>и жареный </a:t>
            </a:r>
            <a:r>
              <a:rPr lang="ru-RU" sz="2000" i="1" u="sng" dirty="0"/>
              <a:t>арахис,</a:t>
            </a:r>
            <a:r>
              <a:rPr lang="ru-RU" sz="2000" i="1" dirty="0"/>
              <a:t> </a:t>
            </a:r>
            <a:r>
              <a:rPr lang="ru-RU" sz="2000" i="1" u="sng" dirty="0"/>
              <a:t>положила</a:t>
            </a:r>
            <a:r>
              <a:rPr lang="ru-RU" sz="2000" i="1" dirty="0"/>
              <a:t> все ингредиенты  в кастрюлю и </a:t>
            </a:r>
            <a:r>
              <a:rPr lang="ru-RU" sz="2000" i="1" u="sng" dirty="0"/>
              <a:t>долила</a:t>
            </a:r>
            <a:r>
              <a:rPr lang="ru-RU" sz="2000" i="1" dirty="0"/>
              <a:t> воды </a:t>
            </a:r>
            <a:r>
              <a:rPr lang="ru-RU" sz="2000" i="1" u="sng" dirty="0"/>
              <a:t>доверху</a:t>
            </a:r>
            <a:r>
              <a:rPr lang="ru-RU" sz="2000" i="1" dirty="0"/>
              <a:t>. Затем принялась варить смесь на огне, непрерывно помешивая.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     «</a:t>
            </a:r>
            <a:r>
              <a:rPr lang="ru-RU" sz="2000" i="1" dirty="0"/>
              <a:t>Надеюсь, это снадобье </a:t>
            </a:r>
            <a:r>
              <a:rPr lang="ru-RU" sz="2000" i="1" u="sng" dirty="0"/>
              <a:t>облегчит </a:t>
            </a:r>
            <a:r>
              <a:rPr lang="ru-RU" sz="2000" i="1" dirty="0"/>
              <a:t>страдания бедного Горыныча, и мы не будем читать </a:t>
            </a:r>
            <a:r>
              <a:rPr lang="ru-RU" sz="2000" i="1" u="sng" dirty="0"/>
              <a:t>некролог</a:t>
            </a:r>
            <a:r>
              <a:rPr lang="ru-RU" sz="2000" i="1" dirty="0"/>
              <a:t> на его </a:t>
            </a:r>
            <a:r>
              <a:rPr lang="ru-RU" sz="2000" i="1" u="sng" dirty="0"/>
              <a:t>похоронах</a:t>
            </a:r>
            <a:r>
              <a:rPr lang="ru-RU" sz="2000" i="1" dirty="0"/>
              <a:t>», - подумала старушка и занялась приготовлением </a:t>
            </a:r>
            <a:r>
              <a:rPr lang="ru-RU" sz="2000" i="1" u="sng" dirty="0"/>
              <a:t>тортов </a:t>
            </a:r>
            <a:r>
              <a:rPr lang="ru-RU" sz="2000" i="1" dirty="0"/>
              <a:t>к </a:t>
            </a:r>
            <a:r>
              <a:rPr lang="ru-RU" sz="2000" i="1" dirty="0" smtClean="0"/>
              <a:t>празднику.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     Избалованный </a:t>
            </a:r>
            <a:r>
              <a:rPr lang="ru-RU" sz="2000" i="1" dirty="0"/>
              <a:t>змей Горыныч ждал, когда Яга ему </a:t>
            </a:r>
            <a:r>
              <a:rPr lang="ru-RU" sz="2000" i="1" u="sng" dirty="0"/>
              <a:t>позвонит,</a:t>
            </a:r>
            <a:r>
              <a:rPr lang="ru-RU" sz="2000" i="1" dirty="0"/>
              <a:t> но она не </a:t>
            </a:r>
            <a:r>
              <a:rPr lang="ru-RU" sz="2000" i="1" u="sng" dirty="0"/>
              <a:t>соблаговолила</a:t>
            </a:r>
            <a:r>
              <a:rPr lang="ru-RU" sz="2000" i="1" dirty="0"/>
              <a:t> это сделать, поэтому он хотел </a:t>
            </a:r>
            <a:r>
              <a:rPr lang="ru-RU" sz="2000" i="1" u="sng" dirty="0"/>
              <a:t>осведомиться</a:t>
            </a:r>
            <a:r>
              <a:rPr lang="ru-RU" sz="2000" i="1" dirty="0"/>
              <a:t>, не готово ли </a:t>
            </a:r>
            <a:r>
              <a:rPr lang="ru-RU" sz="2000" i="1" u="sng" dirty="0"/>
              <a:t>снадобье</a:t>
            </a:r>
            <a:r>
              <a:rPr lang="ru-RU" sz="2000" i="1" dirty="0"/>
              <a:t>. Весь день он питался </a:t>
            </a:r>
            <a:r>
              <a:rPr lang="ru-RU" sz="2000" i="1" u="sng" dirty="0"/>
              <a:t>тортами</a:t>
            </a:r>
            <a:r>
              <a:rPr lang="ru-RU" sz="2000" i="1" dirty="0"/>
              <a:t>, </a:t>
            </a:r>
            <a:r>
              <a:rPr lang="ru-RU" sz="2000" i="1" u="sng" dirty="0"/>
              <a:t>творогом </a:t>
            </a:r>
            <a:r>
              <a:rPr lang="ru-RU" sz="2000" i="1" dirty="0"/>
              <a:t>и </a:t>
            </a:r>
            <a:r>
              <a:rPr lang="ru-RU" sz="2000" i="1" u="sng" dirty="0"/>
              <a:t>сливовым</a:t>
            </a:r>
            <a:r>
              <a:rPr lang="ru-RU" sz="2000" i="1" dirty="0"/>
              <a:t> сиропом, хотя у него был </a:t>
            </a:r>
            <a:r>
              <a:rPr lang="ru-RU" sz="2000" i="1" u="sng" dirty="0"/>
              <a:t>договор</a:t>
            </a:r>
            <a:r>
              <a:rPr lang="ru-RU" sz="2000" i="1" dirty="0"/>
              <a:t> с врачом соблюдать диету. Чтобы отвлечься от еды, он убрал </a:t>
            </a:r>
            <a:r>
              <a:rPr lang="ru-RU" sz="2000" i="1" u="sng" dirty="0"/>
              <a:t>торты </a:t>
            </a:r>
            <a:r>
              <a:rPr lang="ru-RU" sz="2000" i="1" dirty="0"/>
              <a:t>в </a:t>
            </a:r>
            <a:r>
              <a:rPr lang="ru-RU" sz="2000" i="1" u="sng" dirty="0"/>
              <a:t>кухонный</a:t>
            </a:r>
            <a:r>
              <a:rPr lang="ru-RU" sz="2000" i="1" dirty="0"/>
              <a:t> стол и увлекся чтением </a:t>
            </a:r>
            <a:r>
              <a:rPr lang="ru-RU" sz="2000" i="1" u="sng" dirty="0"/>
              <a:t>ходатайства</a:t>
            </a:r>
            <a:r>
              <a:rPr lang="ru-RU" sz="2000" i="1" dirty="0"/>
              <a:t> одного </a:t>
            </a:r>
            <a:r>
              <a:rPr lang="ru-RU" sz="2000" i="1" u="sng" dirty="0"/>
              <a:t>столяра</a:t>
            </a:r>
            <a:r>
              <a:rPr lang="ru-RU" sz="2000" i="1" dirty="0"/>
              <a:t>. </a:t>
            </a:r>
            <a:r>
              <a:rPr lang="ru-RU" sz="2000" i="1" u="sng" dirty="0"/>
              <a:t>Столяр</a:t>
            </a:r>
            <a:r>
              <a:rPr lang="ru-RU" sz="2000" i="1" dirty="0"/>
              <a:t> </a:t>
            </a:r>
            <a:r>
              <a:rPr lang="ru-RU" sz="2000" i="1" u="sng" dirty="0"/>
              <a:t>уведомил</a:t>
            </a:r>
            <a:r>
              <a:rPr lang="ru-RU" sz="2000" i="1" dirty="0"/>
              <a:t> Горыныча о принятии строгих мер в случае, если змей не оставит в покое все </a:t>
            </a:r>
            <a:r>
              <a:rPr lang="ru-RU" sz="2000" i="1" u="sng" dirty="0"/>
              <a:t>кварталы</a:t>
            </a:r>
            <a:r>
              <a:rPr lang="ru-RU" sz="2000" i="1" dirty="0"/>
              <a:t> и не перестанет мешать самолётам спокойно летать в </a:t>
            </a:r>
            <a:r>
              <a:rPr lang="ru-RU" sz="2000" i="1" u="sng" dirty="0"/>
              <a:t>аэропорты</a:t>
            </a:r>
            <a:r>
              <a:rPr lang="ru-RU" sz="2000" i="1" dirty="0"/>
              <a:t>. Наконец, </a:t>
            </a:r>
            <a:r>
              <a:rPr lang="ru-RU" sz="2000" i="1" u="sng" dirty="0"/>
              <a:t>прибыл</a:t>
            </a:r>
            <a:r>
              <a:rPr lang="ru-RU" sz="2000" i="1" dirty="0"/>
              <a:t> </a:t>
            </a:r>
            <a:r>
              <a:rPr lang="ru-RU" sz="2000" i="1" u="sng" dirty="0"/>
              <a:t>нанятый</a:t>
            </a:r>
            <a:r>
              <a:rPr lang="ru-RU" sz="2000" i="1" dirty="0"/>
              <a:t> Ягой медицинский </a:t>
            </a:r>
            <a:r>
              <a:rPr lang="ru-RU" sz="2000" i="1" u="sng" dirty="0"/>
              <a:t>эксперт </a:t>
            </a:r>
            <a:r>
              <a:rPr lang="ru-RU" sz="2000" i="1" dirty="0"/>
              <a:t>и принёс </a:t>
            </a:r>
            <a:r>
              <a:rPr lang="ru-RU" sz="2000" i="1" u="sng" dirty="0"/>
              <a:t>снадобье.</a:t>
            </a:r>
            <a:endParaRPr lang="ru-RU" sz="2000" dirty="0"/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98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Пересказ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задания 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 задания для чтения на экзамене составляет 170-180 слов, поэтому  во втором задании учащимся будет предложено пересказать текст подробно, а также включить в него предложенное высказывание.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подготовке к заданию экзаменуемый должен определить, в какой части текста использование высказывания логично и уместно.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и включённое в него задание должны составлять цельный текст.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 должно быть введено любым из способов цитирования.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Экзаменуемый во время пересказа имеет право зачитать высказывание.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подготовку составляет 2 минуты.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Учащийся, выполняя задание 1, уже обращался к данному тексту, работал с его содержанием, поэтому при подготовке к пересказу должен сосредоточиться на анализе высказывания и включении его в свой текст.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6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1301</Words>
  <Application>Microsoft Office PowerPoint</Application>
  <PresentationFormat>Экран (4:3)</PresentationFormat>
  <Paragraphs>137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Оформление по умолчанию</vt:lpstr>
      <vt:lpstr>1_Оформление по умолчанию</vt:lpstr>
      <vt:lpstr>Эффективные приемы обучения при подготовке к устному итоговому собеседованию </vt:lpstr>
      <vt:lpstr>Презентация PowerPoint</vt:lpstr>
      <vt:lpstr>Презентация PowerPoint</vt:lpstr>
      <vt:lpstr>Задание 1. Чтение текста</vt:lpstr>
      <vt:lpstr>Задание 1. Чтение текста</vt:lpstr>
      <vt:lpstr>Задание 1. Чтение текста</vt:lpstr>
      <vt:lpstr>Задание 1. Чтение текста</vt:lpstr>
      <vt:lpstr>Задание 1. Чтение текста</vt:lpstr>
      <vt:lpstr>Задание 2. Пересказ текста</vt:lpstr>
      <vt:lpstr>Задание 2. Пересказ текста</vt:lpstr>
      <vt:lpstr>Задание 2. Пересказ текста</vt:lpstr>
      <vt:lpstr>Задание 2. Пересказ текста</vt:lpstr>
      <vt:lpstr>Задание 2. Пересказ текста</vt:lpstr>
      <vt:lpstr>Задание 3. Монологическое высказывание</vt:lpstr>
      <vt:lpstr>Презентация PowerPoint</vt:lpstr>
      <vt:lpstr>Задание 3. Монологическое высказывание</vt:lpstr>
      <vt:lpstr>Задание 3. Монологическое высказывание</vt:lpstr>
      <vt:lpstr>Задание 3. Монологическое высказывание</vt:lpstr>
      <vt:lpstr>Задание 3. Монологическое высказывание</vt:lpstr>
      <vt:lpstr>Задание 3. Монологическое высказывание</vt:lpstr>
      <vt:lpstr>Задание 4. Диалог</vt:lpstr>
      <vt:lpstr>Задание 4. Диалог</vt:lpstr>
      <vt:lpstr>Задание 4. Диалог</vt:lpstr>
      <vt:lpstr>Задание 4. Диалог</vt:lpstr>
      <vt:lpstr>Вадим Шефнер «Устная речь»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методы обучения при подготовке к устному итоговому собеседованию</dc:title>
  <dc:creator>andrew</dc:creator>
  <cp:lastModifiedBy>andrew</cp:lastModifiedBy>
  <cp:revision>37</cp:revision>
  <dcterms:created xsi:type="dcterms:W3CDTF">2022-11-22T18:50:35Z</dcterms:created>
  <dcterms:modified xsi:type="dcterms:W3CDTF">2022-11-23T13:36:35Z</dcterms:modified>
</cp:coreProperties>
</file>