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45F61-13F8-45E6-B509-AEDE454443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342380-99D9-4674-BB6D-CC0D54D4E5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561D21-F616-43DF-A2A8-25385F466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178B1F-9939-43D4-B5CA-6532017F3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64D772-42AB-457A-9B71-FE238026A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4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DA80F-5C9A-406B-92C3-47090D8F0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6CBE5B-FD43-4770-9F30-15D06CE9B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E28C3E-5664-4FF4-B2A8-B11F47270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A8398B-0161-44F0-A7C8-EF8239C9E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995203-98F3-4DBC-81BC-67A31E48A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371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2D721AE-9141-4029-85C9-A9E95D096E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D6E78F-ADEE-4783-A624-9D8774E3F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E7A3CB-48AB-44DE-B9CF-A88227AE5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F85E6C-03B8-497A-92DD-1F730BF7A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EADF14-AE22-4B8B-A81C-E15CC446A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81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5A36E-3BAD-43EA-A19B-94FE2B167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2F213F-21B9-44CC-9C56-D4C784271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3544EB-F1DA-48F6-9825-FD609E61D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B1D429-7420-4D49-8D04-8B9ADE72B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C62C46-AE68-4F5B-9B8B-323D7BD7C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6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61DD62-1246-4C13-8C44-AA4070572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E02A15-7804-40F6-BDA5-33F840E78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15C983-3540-4D4A-8BC3-D018B9499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8BAF87-D7A2-4B90-8FDF-B89416C2E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ACE0A0-F8E1-4C5B-A851-BFBE1625F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583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EED8E-4E12-435B-8DA9-A35E593A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221787-D540-4C81-8BF7-DC3F5CE1D6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801B2E-C8A0-47BC-939A-BD9D59AB5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F911B6-F656-4696-8CFA-D77DE965D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CFEA4D-AF24-497D-926B-A9B2CA397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4147B2-A114-42CA-8EF6-E203E33FB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58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EC5389-5D00-4E18-A096-A625CC42D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776181-4637-4E66-84D7-BF9FDD7FFE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46E0A5-B562-4489-B90B-D8DBD32F3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7186FFA-E03C-4A71-B682-3E738050F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AE4B2BF-17BE-489C-ACCA-3C26EC9B3C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4D8ADB-CDC5-4FAC-87C4-33315DB77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38C36C4-7422-4D5A-895E-6EF6B2B5D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1D78C32-A807-4582-AA71-3919D6EAC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51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31764C-FE46-4D45-B7EB-5C4165FFE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6D51DB-027B-4104-B414-BA27170BE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74F090-F839-456F-A57A-91A49B4F6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CE7CF54-E783-419B-A980-4E51DFE46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956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4C0BA2F-13DD-4A45-A0EC-E53D311E7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CEB3721-7A2B-40F9-953A-129C66327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0554EB-96DD-4715-9F2D-A7F5BF311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378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D7CF6-76F4-40C7-8C6D-966570D85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803A05-9F5E-4590-A7C9-91E1EF284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097F68-718F-4171-9E55-6072FA5127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8B2C30-4867-471D-B3E4-3F9AB0BDB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E715AB-C285-4186-8B94-ACA125B14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87DBC6-66B7-4FFF-9131-EF1314865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45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29509A-B36C-4E88-A55E-4AC680FD7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746D15A-2691-4959-814A-EA7031FA25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A61FAE0-CDA4-4269-92EE-2095FED4A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E929D5-5660-4728-892F-489C7841C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DC4B19-47C5-45B7-9AD6-B0A0382C0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85F632-2558-4CBB-83DA-4F462E168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61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5BB08-CBDD-4705-9963-8E3DF3088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9EB45E-5BFC-470B-BC5B-A54612D37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A60D1D-D845-47F4-A61D-F14B05F570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E578F-A852-49D8-98B4-FE52D7078595}" type="datetimeFigureOut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246C34-6D1D-478C-8403-2EDEF949B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D65398-EFB4-45E9-A8D7-52A376ED5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0BC20-0AE9-4509-AA18-2DE543D3CC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921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2C11F09-E126-4789-8361-F4E653B90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ЕГЭ по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русскому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языку в 2026 году</a:t>
            </a:r>
            <a:endParaRPr lang="ru-RU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Picture background">
            <a:extLst>
              <a:ext uri="{FF2B5EF4-FFF2-40B4-BE49-F238E27FC236}">
                <a16:creationId xmlns:a16="http://schemas.microsoft.com/office/drawing/2014/main" id="{CD1F98CC-B0C1-47D2-B759-EF724EE29D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" t="7111" r="2586" b="7284"/>
          <a:stretch/>
        </p:blipFill>
        <p:spPr bwMode="auto">
          <a:xfrm>
            <a:off x="1084533" y="1878148"/>
            <a:ext cx="10149058" cy="310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90" y="253725"/>
            <a:ext cx="10515600" cy="9759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  СЛОВАРИ   БУДУЩЕГО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85E61E-9E86-4647-A46A-E0BD893B3E35}"/>
              </a:ext>
            </a:extLst>
          </p:cNvPr>
          <p:cNvSpPr txBox="1"/>
          <p:nvPr/>
        </p:nvSpPr>
        <p:spPr>
          <a:xfrm>
            <a:off x="5796615" y="1483435"/>
            <a:ext cx="589140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 закрепляем четкие ориентиры, чтобы каждый, от школьника до преподавателя, от ученого до журналиста, мог уверенно опираться на утвержденные нормы. Это необходимо для сохранения чистоты и богатства русского языка, а также для обеспечения единства образовательного пространства страны», – отметил Министр просвещения РФ Сергей Кравцов.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291" y="1787220"/>
            <a:ext cx="4647392" cy="331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387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70" y="0"/>
            <a:ext cx="12065030" cy="685859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559325-8723-4572-B493-459128B92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602" y="125737"/>
            <a:ext cx="8709434" cy="6606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0306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7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15A82CA-421E-4650-94D0-1DEB109D8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616144"/>
              </p:ext>
            </p:extLst>
          </p:nvPr>
        </p:nvGraphicFramePr>
        <p:xfrm>
          <a:off x="2270235" y="1498473"/>
          <a:ext cx="8250620" cy="4994402"/>
        </p:xfrm>
        <a:graphic>
          <a:graphicData uri="http://schemas.openxmlformats.org/drawingml/2006/table">
            <a:tbl>
              <a:tblPr firstRow="1" firstCol="1" bandRow="1"/>
              <a:tblGrid>
                <a:gridCol w="4294341">
                  <a:extLst>
                    <a:ext uri="{9D8B030D-6E8A-4147-A177-3AD203B41FA5}">
                      <a16:colId xmlns:a16="http://schemas.microsoft.com/office/drawing/2014/main" val="1593643098"/>
                    </a:ext>
                  </a:extLst>
                </a:gridCol>
                <a:gridCol w="3956279">
                  <a:extLst>
                    <a:ext uri="{9D8B030D-6E8A-4147-A177-3AD203B41FA5}">
                      <a16:colId xmlns:a16="http://schemas.microsoft.com/office/drawing/2014/main" val="653898961"/>
                    </a:ext>
                  </a:extLst>
                </a:gridCol>
              </a:tblGrid>
              <a:tr h="619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72652"/>
                  </a:ext>
                </a:extLst>
              </a:tr>
              <a:tr h="40130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одном из выделенных ниже слов допущена ошибка в </a:t>
                      </a:r>
                      <a:r>
                        <a:rPr lang="ru-RU" sz="1800" b="1" u="sng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образовании формы слова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Исправьте ошибку и запишите слово правильно.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золоченые КУПОЛА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ПОЕЗЖАЙ вперед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ПОВИДЛОЙ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более СТРОГО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пара ПОЛОТЕНЕЦ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Ответ: __________________________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одном из выделенных ниже слов допущена </a:t>
                      </a:r>
                      <a:r>
                        <a:rPr lang="ru-RU" sz="1800" b="1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грамматическая ошибка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Исправьте ошибку и запишите слово правильно.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золоченые КУПОЛА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ПОЕЗЖАЙ вперед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ЗАПЕЧАТЛИТЬ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картине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более СТРОГО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пара ПОЛОТЕНЕЦ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Ответ: __________________________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183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903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17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431256-93F2-457E-B1B5-CE1AD1C983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82" t="37416" r="35432" b="31013"/>
          <a:stretch/>
        </p:blipFill>
        <p:spPr>
          <a:xfrm>
            <a:off x="1566041" y="2342329"/>
            <a:ext cx="9606659" cy="283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72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27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К5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B61FF40F-D502-4B9B-ACFC-B5B4FAEE1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34839"/>
              </p:ext>
            </p:extLst>
          </p:nvPr>
        </p:nvGraphicFramePr>
        <p:xfrm>
          <a:off x="1187669" y="1587062"/>
          <a:ext cx="10678510" cy="4477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0734">
                  <a:extLst>
                    <a:ext uri="{9D8B030D-6E8A-4147-A177-3AD203B41FA5}">
                      <a16:colId xmlns:a16="http://schemas.microsoft.com/office/drawing/2014/main" val="1571148813"/>
                    </a:ext>
                  </a:extLst>
                </a:gridCol>
                <a:gridCol w="8547776">
                  <a:extLst>
                    <a:ext uri="{9D8B030D-6E8A-4147-A177-3AD203B41FA5}">
                      <a16:colId xmlns:a16="http://schemas.microsoft.com/office/drawing/2014/main" val="3339813741"/>
                    </a:ext>
                  </a:extLst>
                </a:gridCol>
              </a:tblGrid>
              <a:tr h="19128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2025 год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120483"/>
                  </a:ext>
                </a:extLst>
              </a:tr>
              <a:tr h="2564313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3200" b="1" dirty="0">
                          <a:solidFill>
                            <a:srgbClr val="FF0000"/>
                          </a:solidFill>
                        </a:rPr>
                        <a:t>2026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704668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547121-F6E9-4650-8275-DACD033857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97" t="51495" r="39160" b="35631"/>
          <a:stretch/>
        </p:blipFill>
        <p:spPr>
          <a:xfrm>
            <a:off x="3412462" y="3945375"/>
            <a:ext cx="7941338" cy="13255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8BD37A-2DF2-491A-88E3-997CE2E846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52" t="51494" r="13016" b="32567"/>
          <a:stretch/>
        </p:blipFill>
        <p:spPr>
          <a:xfrm>
            <a:off x="3412462" y="1819549"/>
            <a:ext cx="7977352" cy="109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93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085"/>
            <a:ext cx="10515600" cy="75948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Частотные логические ошибки: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90EE6D-CBD5-48A9-B2ED-0C2E0FB1629F}"/>
              </a:ext>
            </a:extLst>
          </p:cNvPr>
          <p:cNvSpPr txBox="1"/>
          <p:nvPr/>
        </p:nvSpPr>
        <p:spPr>
          <a:xfrm>
            <a:off x="1123295" y="1207213"/>
            <a:ext cx="1069164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отсутствие логичных отсылок к исходному тексту,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несамодостаточность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сочинения: не вводятся имена героев, анализируется событийный ряд без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пояснений;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логические повторы: неоднократно повторяется одна и та же мысль, прежде всего при формулировке авторской позиции, пояснении смысловой связи между примерами-иллюстрациями и общего вывода к сочинению;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наличие в работе местоимений, которые не выполняют своей главной функции – указательной: это, тем самым, такое и др.;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обессмысленное употребление некоторых слов: также, кроме того, далее,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поэтому, ведь и др.</a:t>
            </a:r>
          </a:p>
        </p:txBody>
      </p:sp>
    </p:spTree>
    <p:extLst>
      <p:ext uri="{BB962C8B-B14F-4D97-AF65-F5344CB8AC3E}">
        <p14:creationId xmlns:p14="http://schemas.microsoft.com/office/powerpoint/2010/main" val="854779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27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объему сочинения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1455A8-4846-4108-86FA-80EE1E81F6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04" t="17625" r="53104" b="69202"/>
          <a:stretch/>
        </p:blipFill>
        <p:spPr>
          <a:xfrm>
            <a:off x="3468413" y="2585545"/>
            <a:ext cx="8396772" cy="26906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037570-3280-45E7-9E36-E367DDA55DF3}"/>
              </a:ext>
            </a:extLst>
          </p:cNvPr>
          <p:cNvSpPr txBox="1"/>
          <p:nvPr/>
        </p:nvSpPr>
        <p:spPr>
          <a:xfrm>
            <a:off x="719959" y="3429000"/>
            <a:ext cx="28903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rgbClr val="FF0000"/>
                </a:solidFill>
              </a:rPr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1507717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27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объему сочинения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AB5780-CE97-4FDD-AF27-D42B4DAE5C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103" t="18238" r="10259" b="11877"/>
          <a:stretch/>
        </p:blipFill>
        <p:spPr>
          <a:xfrm>
            <a:off x="4388068" y="1877985"/>
            <a:ext cx="6295697" cy="47927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ACBE99-9A3A-4C40-A432-11D3FC952D6F}"/>
              </a:ext>
            </a:extLst>
          </p:cNvPr>
          <p:cNvSpPr txBox="1"/>
          <p:nvPr/>
        </p:nvSpPr>
        <p:spPr>
          <a:xfrm>
            <a:off x="1066800" y="3027848"/>
            <a:ext cx="28903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rgbClr val="002060"/>
                </a:solidFill>
              </a:rPr>
              <a:t>2025 год</a:t>
            </a:r>
          </a:p>
        </p:txBody>
      </p:sp>
    </p:spTree>
    <p:extLst>
      <p:ext uri="{BB962C8B-B14F-4D97-AF65-F5344CB8AC3E}">
        <p14:creationId xmlns:p14="http://schemas.microsoft.com/office/powerpoint/2010/main" val="4133226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 приведённый в кодификаторе список источников, используемых при составлении заданий КИМ.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AC0E62-E002-495B-912D-54C0F63A22E3}"/>
              </a:ext>
            </a:extLst>
          </p:cNvPr>
          <p:cNvSpPr txBox="1"/>
          <p:nvPr/>
        </p:nvSpPr>
        <p:spPr>
          <a:xfrm>
            <a:off x="1261241" y="2055813"/>
            <a:ext cx="10300138" cy="4591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07000"/>
              </a:lnSpc>
              <a:spcAft>
                <a:spcPts val="800"/>
              </a:spcAft>
              <a:buAutoNum type="arabicParenR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Словарь синонимов русского языка: в 2 т. / под ред. А.П. Евгеньевой. – М.: Астрель: АСТ, 2003.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Словарь собственных имён русского языка / Агеенко Ф.Л. – М.: Мир и Образование, 2010.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4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новых словаря, словари публикуются по Распоряжению Правительства РФ от 30 апреля 2025 года № 1102-р. С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AutoNum type="arabicParenR"/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9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F8BD9F1-D08C-416D-940A-C5810D1E5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0"/>
            <a:ext cx="12065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5AB0F-E11C-4CD0-BDC9-C1A5DA1A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90" y="253725"/>
            <a:ext cx="10515600" cy="9759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  СЛОВАРИ   БУДУЩЕГО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2D9083-7578-4B9E-860B-3008E4E48A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3" t="10076" r="10038" b="7158"/>
          <a:stretch/>
        </p:blipFill>
        <p:spPr>
          <a:xfrm>
            <a:off x="1334684" y="975985"/>
            <a:ext cx="10139234" cy="562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8226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310</Words>
  <Application>Microsoft Office PowerPoint</Application>
  <PresentationFormat>Широкоэкранный</PresentationFormat>
  <Paragraphs>55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ЕГЭ по русскому языку в 2026 году</vt:lpstr>
      <vt:lpstr>ЗАДАНИЕ 7</vt:lpstr>
      <vt:lpstr>ЗАДАНИЕ  17</vt:lpstr>
      <vt:lpstr>ЗАДАНИЕ  27 Критерий К5</vt:lpstr>
      <vt:lpstr>Частотные логические ошибки:</vt:lpstr>
      <vt:lpstr>ЗАДАНИЕ  27 Требования к объему сочинения</vt:lpstr>
      <vt:lpstr>ЗАДАНИЕ  27 Требования к объему сочинения</vt:lpstr>
      <vt:lpstr>Расширен приведённый в кодификаторе список источников, используемых при составлении заданий КИМ.</vt:lpstr>
      <vt:lpstr>НОРМАТИВНЫЕ   СЛОВАРИ   БУДУЩЕГО</vt:lpstr>
      <vt:lpstr>НОРМАТИВНЫЕ   СЛОВАРИ   БУДУЩЕГО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в ЕГЭ 2026</dc:title>
  <dc:creator>User</dc:creator>
  <cp:lastModifiedBy>User</cp:lastModifiedBy>
  <cp:revision>11</cp:revision>
  <dcterms:created xsi:type="dcterms:W3CDTF">2025-10-05T08:34:57Z</dcterms:created>
  <dcterms:modified xsi:type="dcterms:W3CDTF">2025-10-05T19:44:38Z</dcterms:modified>
</cp:coreProperties>
</file>