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88" r:id="rId9"/>
    <p:sldId id="262" r:id="rId10"/>
    <p:sldId id="263" r:id="rId11"/>
    <p:sldId id="265" r:id="rId12"/>
    <p:sldId id="286" r:id="rId13"/>
    <p:sldId id="266" r:id="rId14"/>
    <p:sldId id="268" r:id="rId15"/>
    <p:sldId id="267" r:id="rId16"/>
    <p:sldId id="270" r:id="rId17"/>
    <p:sldId id="271" r:id="rId18"/>
    <p:sldId id="272" r:id="rId19"/>
    <p:sldId id="287" r:id="rId20"/>
    <p:sldId id="279" r:id="rId21"/>
    <p:sldId id="277" r:id="rId22"/>
    <p:sldId id="280" r:id="rId23"/>
    <p:sldId id="281" r:id="rId24"/>
    <p:sldId id="282" r:id="rId25"/>
    <p:sldId id="285" r:id="rId26"/>
    <p:sldId id="283" r:id="rId27"/>
    <p:sldId id="274" r:id="rId28"/>
    <p:sldId id="276" r:id="rId29"/>
    <p:sldId id="284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CC4EBEB-F21B-4B71-A818-F5B0368D9F3B}">
          <p14:sldIdLst>
            <p14:sldId id="256"/>
            <p14:sldId id="257"/>
            <p14:sldId id="258"/>
            <p14:sldId id="259"/>
            <p14:sldId id="260"/>
            <p14:sldId id="264"/>
            <p14:sldId id="261"/>
            <p14:sldId id="288"/>
            <p14:sldId id="262"/>
            <p14:sldId id="263"/>
            <p14:sldId id="265"/>
            <p14:sldId id="286"/>
            <p14:sldId id="266"/>
            <p14:sldId id="268"/>
            <p14:sldId id="267"/>
            <p14:sldId id="270"/>
            <p14:sldId id="271"/>
            <p14:sldId id="272"/>
            <p14:sldId id="287"/>
            <p14:sldId id="279"/>
            <p14:sldId id="277"/>
            <p14:sldId id="280"/>
            <p14:sldId id="281"/>
            <p14:sldId id="282"/>
            <p14:sldId id="285"/>
            <p14:sldId id="283"/>
            <p14:sldId id="274"/>
            <p14:sldId id="276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3" d="100"/>
          <a:sy n="83" d="100"/>
        </p:scale>
        <p:origin x="-222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78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810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8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06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322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892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90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320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7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734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90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95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880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232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9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966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747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56309EF-914D-4ADA-A621-025B257FAF5F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5C6C5C3-22A7-4BD8-A2EA-E700C6A0B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71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3291840"/>
            <a:ext cx="6815669" cy="94824"/>
          </a:xfrm>
        </p:spPr>
        <p:txBody>
          <a:bodyPr/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398" y="1658982"/>
            <a:ext cx="6815669" cy="3918857"/>
          </a:xfrm>
        </p:spPr>
        <p:txBody>
          <a:bodyPr>
            <a:normAutofit fontScale="92500" lnSpcReduction="20000"/>
          </a:bodyPr>
          <a:lstStyle/>
          <a:p>
            <a:r>
              <a:rPr lang="ru-RU" sz="4000" b="1" i="1" dirty="0">
                <a:ln w="3175" cmpd="sng">
                  <a:noFill/>
                </a:ln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Анализ типичных затруднений учащихся при выполнении ВПР и пути преодоления этих </a:t>
            </a:r>
            <a:r>
              <a:rPr lang="ru-RU" sz="4000" b="1" i="1" dirty="0" smtClean="0">
                <a:ln w="3175" cmpd="sng">
                  <a:noFill/>
                </a:ln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затруднений</a:t>
            </a:r>
          </a:p>
          <a:p>
            <a:pPr algn="r"/>
            <a:r>
              <a:rPr lang="ru-RU" sz="2200" i="1" dirty="0" smtClean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Учитель: Фадеева Е. Ф.</a:t>
            </a:r>
          </a:p>
          <a:p>
            <a:pPr algn="r"/>
            <a:r>
              <a:rPr lang="ru-RU" sz="2200" i="1" smtClean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МБОУ «Школа современного образования»</a:t>
            </a:r>
            <a:endParaRPr lang="ru-RU" sz="2200" i="1" dirty="0" smtClean="0">
              <a:ln w="3175" cmpd="sng">
                <a:noFill/>
              </a:ln>
              <a:latin typeface="Arial Black" panose="020B0A04020102020204" pitchFamily="34" charset="0"/>
              <a:ea typeface="+mj-ea"/>
              <a:cs typeface="+mj-cs"/>
            </a:endParaRPr>
          </a:p>
          <a:p>
            <a:pPr algn="r"/>
            <a:r>
              <a:rPr lang="ru-RU" sz="4000" b="1" i="1" dirty="0" smtClean="0">
                <a:ln w="3175" cmpd="sng">
                  <a:noFill/>
                </a:ln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 </a:t>
            </a:r>
            <a:endParaRPr lang="ru-RU" sz="1900" dirty="0">
              <a:solidFill>
                <a:schemeClr val="bg2">
                  <a:lumMod val="1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7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88" y="581549"/>
            <a:ext cx="2676863" cy="3219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495" y="574776"/>
            <a:ext cx="2615120" cy="36175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726" y="803618"/>
            <a:ext cx="2613213" cy="36175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282" y="2277030"/>
            <a:ext cx="2843310" cy="3631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957" y="2383573"/>
            <a:ext cx="2938840" cy="341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4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9" y="548639"/>
            <a:ext cx="10855234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3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2312125"/>
            <a:ext cx="10515600" cy="20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4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7" y="548641"/>
            <a:ext cx="1111649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7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295401" y="4140927"/>
            <a:ext cx="9729650" cy="61395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Ошибки и затруднения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/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796834" y="4663441"/>
            <a:ext cx="10032275" cy="1432134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600" b="1" dirty="0" err="1" smtClean="0">
                <a:latin typeface="Arial Black" panose="020B0A04020102020204" pitchFamily="34" charset="0"/>
              </a:rPr>
              <a:t>несформированность</a:t>
            </a:r>
            <a:r>
              <a:rPr lang="ru-RU" sz="1600" b="1" dirty="0" smtClean="0">
                <a:latin typeface="Arial Black" panose="020B0A04020102020204" pitchFamily="34" charset="0"/>
              </a:rPr>
              <a:t>  представлений о геометрических фигурах 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Arial Black" panose="020B0A04020102020204" pitchFamily="34" charset="0"/>
              </a:rPr>
              <a:t>незнание </a:t>
            </a:r>
            <a:r>
              <a:rPr lang="ru-RU" sz="1600" b="1" dirty="0" err="1" smtClean="0">
                <a:latin typeface="Arial Black" panose="020B0A04020102020204" pitchFamily="34" charset="0"/>
              </a:rPr>
              <a:t>геометричеких</a:t>
            </a:r>
            <a:r>
              <a:rPr lang="ru-RU" sz="1600" b="1" dirty="0" smtClean="0">
                <a:latin typeface="Arial Black" panose="020B0A04020102020204" pitchFamily="34" charset="0"/>
              </a:rPr>
              <a:t> терминов ( площадь, периметр )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Arial Black" panose="020B0A04020102020204" pitchFamily="34" charset="0"/>
              </a:rPr>
              <a:t>незнание формул для вычисления площади и периметра геометрических фигур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Arial Black" panose="020B0A04020102020204" pitchFamily="34" charset="0"/>
              </a:rPr>
              <a:t>ошибки вычислительного характера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27" y="683987"/>
            <a:ext cx="10105972" cy="358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3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3" y="418012"/>
            <a:ext cx="11077303" cy="376210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5401" y="4441371"/>
            <a:ext cx="9609666" cy="940782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Ошибки  и затруднения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295401" y="5382152"/>
            <a:ext cx="9609666" cy="861893"/>
          </a:xfrm>
        </p:spPr>
        <p:txBody>
          <a:bodyPr>
            <a:normAutofit fontScale="70000" lnSpcReduction="20000"/>
          </a:bodyPr>
          <a:lstStyle/>
          <a:p>
            <a:pPr marL="285750" lvl="0" indent="-285750" algn="l" defTabSz="91440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lang="ru-RU" sz="2600" dirty="0" smtClean="0">
                <a:solidFill>
                  <a:srgbClr val="1F1F1F"/>
                </a:solidFill>
                <a:latin typeface="Arial Black" panose="020B0A04020102020204" pitchFamily="34" charset="0"/>
              </a:rPr>
              <a:t>неосмысленное чтение заданий </a:t>
            </a:r>
          </a:p>
          <a:p>
            <a:pPr marL="285750" lvl="0" indent="-285750" algn="l" defTabSz="91440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lang="ru-RU" sz="2600" dirty="0" smtClean="0">
                <a:solidFill>
                  <a:srgbClr val="1F1F1F"/>
                </a:solidFill>
                <a:latin typeface="Arial Black" panose="020B0A04020102020204" pitchFamily="34" charset="0"/>
              </a:rPr>
              <a:t>вычислительные ошибки</a:t>
            </a:r>
          </a:p>
          <a:p>
            <a:pPr marL="28575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</a:pPr>
            <a:endParaRPr lang="ru-RU" sz="2800" dirty="0">
              <a:solidFill>
                <a:srgbClr val="1F1F1F"/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90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303868" y="4794069"/>
            <a:ext cx="9592732" cy="1081797"/>
          </a:xfrm>
        </p:spPr>
        <p:txBody>
          <a:bodyPr>
            <a:normAutofit fontScale="70000" lnSpcReduction="20000"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Ошибки и затруднения</a:t>
            </a:r>
          </a:p>
          <a:p>
            <a:pPr marL="342900" indent="-342900" algn="l">
              <a:buFontTx/>
              <a:buChar char="-"/>
            </a:pPr>
            <a:r>
              <a:rPr lang="ru-RU" sz="2400" b="1" dirty="0" smtClean="0">
                <a:latin typeface="Arial Black" panose="020B0A04020102020204" pitchFamily="34" charset="0"/>
              </a:rPr>
              <a:t>неумение сопоставить данные в таблице и выделить главное</a:t>
            </a:r>
          </a:p>
          <a:p>
            <a:pPr marL="342900" indent="-342900" algn="l">
              <a:buFontTx/>
              <a:buChar char="-"/>
            </a:pPr>
            <a:r>
              <a:rPr lang="ru-RU" sz="2400" b="1" dirty="0" smtClean="0">
                <a:latin typeface="Arial Black" panose="020B0A04020102020204" pitchFamily="34" charset="0"/>
              </a:rPr>
              <a:t>вычислительные ошибки</a:t>
            </a:r>
          </a:p>
          <a:p>
            <a:pPr marL="342900" indent="-342900" algn="l">
              <a:buFontTx/>
              <a:buChar char="-"/>
            </a:pPr>
            <a:endParaRPr lang="ru-RU" sz="2400" b="1" dirty="0" smtClean="0">
              <a:latin typeface="Arial Black" panose="020B0A04020102020204" pitchFamily="34" charset="0"/>
            </a:endParaRPr>
          </a:p>
          <a:p>
            <a:pPr marL="342900" indent="-342900" algn="l">
              <a:buFontTx/>
              <a:buChar char="-"/>
            </a:pPr>
            <a:endParaRPr lang="ru-RU" sz="2400" b="1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653143"/>
            <a:ext cx="10855233" cy="32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2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794" y="535578"/>
            <a:ext cx="8725989" cy="35792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5189" y="3198168"/>
            <a:ext cx="696250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3175" cmpd="sng">
                  <a:noFill/>
                </a:ln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Ошибки и затруднения</a:t>
            </a:r>
          </a:p>
          <a:p>
            <a:endParaRPr lang="ru-RU" sz="2400" b="1" dirty="0" smtClean="0">
              <a:ln w="3175" cmpd="sng">
                <a:noFill/>
              </a:ln>
              <a:solidFill>
                <a:srgbClr val="C00000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marL="342900" indent="-342900">
              <a:buFontTx/>
              <a:buChar char="-"/>
            </a:pPr>
            <a:r>
              <a:rPr lang="ru-RU" sz="1600" b="1" dirty="0" smtClean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неполный  анализ задачи, неумение </a:t>
            </a:r>
            <a:r>
              <a:rPr lang="ru-RU" sz="1600" b="1" dirty="0" smtClean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выделять </a:t>
            </a:r>
            <a:r>
              <a:rPr lang="ru-RU" sz="1600" b="1" dirty="0" smtClean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главное в условии задач</a:t>
            </a:r>
          </a:p>
          <a:p>
            <a:pPr marL="342900" indent="-342900">
              <a:buFontTx/>
              <a:buChar char="-"/>
            </a:pPr>
            <a:r>
              <a:rPr lang="ru-RU" sz="1600" b="1" dirty="0" smtClean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неверный перевод  единиц измерений (часы в минуты и наоборот)</a:t>
            </a:r>
          </a:p>
          <a:p>
            <a:pPr marL="342900" indent="-342900">
              <a:buFontTx/>
              <a:buChar char="-"/>
            </a:pPr>
            <a:r>
              <a:rPr lang="ru-RU" sz="1600" b="1" dirty="0" smtClean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-вычислительные ошибки</a:t>
            </a:r>
          </a:p>
          <a:p>
            <a:pPr marL="342900" indent="-342900">
              <a:buFontTx/>
              <a:buChar char="-"/>
            </a:pPr>
            <a:endParaRPr lang="ru-RU" sz="2400" b="1" dirty="0" smtClean="0">
              <a:ln w="3175" cmpd="sng">
                <a:noFill/>
              </a:ln>
              <a:solidFill>
                <a:srgbClr val="C00000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marL="342900" indent="-342900">
              <a:buFontTx/>
              <a:buChar char="-"/>
            </a:pPr>
            <a:endParaRPr lang="ru-RU" sz="2400" b="1" dirty="0" smtClean="0">
              <a:ln w="3175" cmpd="sng">
                <a:noFill/>
              </a:ln>
              <a:solidFill>
                <a:srgbClr val="C00000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03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509" y="666204"/>
            <a:ext cx="7759338" cy="38404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1815737" y="4398495"/>
            <a:ext cx="834716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n w="3175" cmpd="sng">
                  <a:noFill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Ошибки и затруднения</a:t>
            </a:r>
            <a:endParaRPr lang="ru-RU" sz="2400" b="1" dirty="0">
              <a:ln w="3175" cmpd="sng">
                <a:noFill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lvl="0"/>
            <a:endParaRPr lang="ru-RU" sz="2400" b="1" dirty="0">
              <a:ln w="3175" cmpd="sng">
                <a:noFill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ru-RU" b="1" dirty="0" smtClean="0">
                <a:ln w="3175" cmpd="sng">
                  <a:noFill/>
                </a:ln>
                <a:solidFill>
                  <a:prstClr val="black"/>
                </a:solidFill>
                <a:latin typeface="Arial Black" panose="020B0A04020102020204" pitchFamily="34" charset="0"/>
              </a:rPr>
              <a:t>неумение мыслить логически</a:t>
            </a:r>
            <a:endParaRPr lang="ru-RU" b="1" dirty="0">
              <a:ln w="3175" cmpd="sng">
                <a:noFill/>
              </a:ln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342900" lvl="0" indent="-342900">
              <a:buFontTx/>
              <a:buChar char="-"/>
            </a:pPr>
            <a:endParaRPr lang="ru-RU" b="1" dirty="0" smtClean="0">
              <a:ln w="3175" cmpd="sng">
                <a:noFill/>
              </a:ln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ru-RU" b="1" dirty="0" smtClean="0">
                <a:ln w="3175" cmpd="sng">
                  <a:noFill/>
                </a:ln>
                <a:solidFill>
                  <a:prstClr val="black"/>
                </a:solidFill>
                <a:latin typeface="Arial Black" panose="020B0A04020102020204" pitchFamily="34" charset="0"/>
              </a:rPr>
              <a:t>вычислительные ошибки</a:t>
            </a:r>
            <a:endParaRPr lang="ru-RU" b="1" dirty="0">
              <a:ln w="3175" cmpd="sng">
                <a:noFill/>
              </a:ln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28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Основные причины затруднений при выполнении ВПР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chemeClr val="tx2"/>
                </a:solidFill>
              </a:rPr>
              <a:t>Невнимательность при прочтении условия и отсутствие самоконтроля при выполнении задания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chemeClr val="tx2"/>
                </a:solidFill>
              </a:rPr>
              <a:t>Недоведенное до автоматизма усвоение таблицы </a:t>
            </a:r>
            <a:r>
              <a:rPr lang="ru-RU" b="1" dirty="0" smtClean="0">
                <a:solidFill>
                  <a:schemeClr val="tx2"/>
                </a:solidFill>
              </a:rPr>
              <a:t>умножения, </a:t>
            </a:r>
            <a:r>
              <a:rPr lang="ru-RU" b="1" dirty="0" smtClean="0">
                <a:solidFill>
                  <a:schemeClr val="tx2"/>
                </a:solidFill>
              </a:rPr>
              <a:t>нарушение порядка действий в вычислениях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chemeClr val="tx2"/>
                </a:solidFill>
              </a:rPr>
              <a:t>Основной проблемой  при решении задач состоит в том, что на уроках зачастую проводится неполный анализ задачи, дети на недостаточном уровне владеют навыками работы с текстом, не умеют выделять главное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 err="1" smtClean="0">
                <a:solidFill>
                  <a:schemeClr val="tx2"/>
                </a:solidFill>
              </a:rPr>
              <a:t>Несформированность</a:t>
            </a:r>
            <a:r>
              <a:rPr lang="ru-RU" b="1" dirty="0" smtClean="0">
                <a:solidFill>
                  <a:schemeClr val="tx2"/>
                </a:solidFill>
              </a:rPr>
              <a:t> логического мышления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9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3" y="483326"/>
            <a:ext cx="11260183" cy="59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5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6" y="483325"/>
            <a:ext cx="11207931" cy="543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3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8" y="705395"/>
            <a:ext cx="10920549" cy="514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9" y="783770"/>
            <a:ext cx="9810205" cy="53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5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496388"/>
            <a:ext cx="10959737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4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31" y="744583"/>
            <a:ext cx="10842171" cy="53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6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613954"/>
            <a:ext cx="11116491" cy="55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4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5" y="561703"/>
            <a:ext cx="11103428" cy="58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7" y="483327"/>
            <a:ext cx="11181806" cy="590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4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10" y="653143"/>
            <a:ext cx="10685416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3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20685"/>
            <a:ext cx="7093131" cy="197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9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2046" y="757645"/>
            <a:ext cx="84647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Цель проведения ВПР: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7909" y="2828836"/>
            <a:ext cx="9601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Получение реальных данных о качестве и результатах обучения, насколько полно учащиеся осваивают знания и навыки, установленные федеральным государственным образовательным стандартом общего образования.</a:t>
            </a:r>
            <a:endParaRPr lang="ru-RU" sz="28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3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2" y="509451"/>
            <a:ext cx="10411096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3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6" y="627017"/>
            <a:ext cx="10959737" cy="563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0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9" y="627016"/>
            <a:ext cx="10593977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2259874" y="1312723"/>
            <a:ext cx="9392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Продолжительность ВПР в 5-8 классах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4" y="1835944"/>
            <a:ext cx="11038115" cy="45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4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5394" y="1123405"/>
            <a:ext cx="1073766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Общий алгоритм подготовки обучающихся к ВПР </a:t>
            </a:r>
          </a:p>
          <a:p>
            <a:pPr>
              <a:lnSpc>
                <a:spcPct val="200000"/>
              </a:lnSpc>
            </a:pPr>
            <a:r>
              <a:rPr lang="ru-RU" b="1" dirty="0"/>
              <a:t>1. </a:t>
            </a:r>
            <a:r>
              <a:rPr lang="ru-RU" sz="1400" b="1" dirty="0">
                <a:latin typeface="Arial Black" panose="020B0A04020102020204" pitchFamily="34" charset="0"/>
              </a:rPr>
              <a:t>Выписать перечень планируемых результатов по предмету ВПР. </a:t>
            </a:r>
          </a:p>
          <a:p>
            <a:pPr>
              <a:lnSpc>
                <a:spcPct val="200000"/>
              </a:lnSpc>
            </a:pPr>
            <a:r>
              <a:rPr lang="ru-RU" sz="1400" b="1" dirty="0">
                <a:latin typeface="Arial Black" panose="020B0A04020102020204" pitchFamily="34" charset="0"/>
              </a:rPr>
              <a:t>2. Включить в поверочные работы задания в формате ВПР для диагностики того, насколько усвоен материал (после прохождения каждого раздела программы). </a:t>
            </a:r>
          </a:p>
          <a:p>
            <a:pPr>
              <a:lnSpc>
                <a:spcPct val="200000"/>
              </a:lnSpc>
            </a:pPr>
            <a:r>
              <a:rPr lang="ru-RU" sz="1400" b="1" dirty="0">
                <a:latin typeface="Arial Black" panose="020B0A04020102020204" pitchFamily="34" charset="0"/>
              </a:rPr>
              <a:t>3. Вести учет выявленных пробелов для адресной помощи в ликвидации слабых сторон обучающихся. </a:t>
            </a:r>
          </a:p>
          <a:p>
            <a:pPr>
              <a:lnSpc>
                <a:spcPct val="200000"/>
              </a:lnSpc>
            </a:pPr>
            <a:r>
              <a:rPr lang="ru-RU" sz="1400" b="1" dirty="0">
                <a:latin typeface="Arial Black" panose="020B0A04020102020204" pitchFamily="34" charset="0"/>
              </a:rPr>
              <a:t>4. Включить задания, вызвавшие затруднения у обучающихся, в дидактические материалы уроков.</a:t>
            </a:r>
          </a:p>
          <a:p>
            <a:pPr>
              <a:lnSpc>
                <a:spcPct val="200000"/>
              </a:lnSpc>
            </a:pPr>
            <a:r>
              <a:rPr lang="ru-RU" sz="1400" b="1" dirty="0">
                <a:latin typeface="Arial Black" panose="020B0A04020102020204" pitchFamily="34" charset="0"/>
              </a:rPr>
              <a:t> 5. Провести повторение по разделам учебной программы.</a:t>
            </a:r>
          </a:p>
          <a:p>
            <a:pPr>
              <a:lnSpc>
                <a:spcPct val="200000"/>
              </a:lnSpc>
            </a:pPr>
            <a:r>
              <a:rPr lang="ru-RU" sz="1400" b="1" dirty="0">
                <a:latin typeface="Arial Black" panose="020B0A04020102020204" pitchFamily="34" charset="0"/>
              </a:rPr>
              <a:t> 6. Обсудить с обучающимися особенности формулировки заданий ВПР. </a:t>
            </a:r>
            <a:endParaRPr lang="ru-RU" sz="1400" b="1" dirty="0" smtClean="0">
              <a:latin typeface="Arial Black" panose="020B0A04020102020204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1400" b="1" dirty="0" smtClean="0">
                <a:latin typeface="Arial Black" panose="020B0A04020102020204" pitchFamily="34" charset="0"/>
              </a:rPr>
              <a:t>7</a:t>
            </a:r>
            <a:r>
              <a:rPr lang="ru-RU" sz="1400" b="1" dirty="0">
                <a:latin typeface="Arial Black" panose="020B0A04020102020204" pitchFamily="34" charset="0"/>
              </a:rPr>
              <a:t>. Обсудить с обучающимися возможные стратегии выполнения работы. </a:t>
            </a:r>
            <a:endParaRPr lang="ru-RU" sz="1400" b="1" dirty="0" smtClean="0">
              <a:latin typeface="Arial Black" panose="020B0A04020102020204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1400" b="1" dirty="0" smtClean="0">
                <a:latin typeface="Arial Black" panose="020B0A04020102020204" pitchFamily="34" charset="0"/>
              </a:rPr>
              <a:t>8</a:t>
            </a:r>
            <a:r>
              <a:rPr lang="ru-RU" sz="1400" b="1" dirty="0">
                <a:latin typeface="Arial Black" panose="020B0A04020102020204" pitchFamily="34" charset="0"/>
              </a:rPr>
              <a:t>. Выполнить несколько проверочных работ на все разделы программы.</a:t>
            </a:r>
          </a:p>
          <a:p>
            <a:pPr>
              <a:lnSpc>
                <a:spcPct val="200000"/>
              </a:lnSpc>
            </a:pPr>
            <a:r>
              <a:rPr lang="ru-RU" sz="1400" b="1" dirty="0">
                <a:latin typeface="Arial Black" panose="020B0A04020102020204" pitchFamily="34" charset="0"/>
              </a:rPr>
              <a:t> 9. Сделать анализ полученных результатов (относительно запланированных в начале учебного года)</a:t>
            </a:r>
          </a:p>
        </p:txBody>
      </p:sp>
    </p:spTree>
    <p:extLst>
      <p:ext uri="{BB962C8B-B14F-4D97-AF65-F5344CB8AC3E}">
        <p14:creationId xmlns:p14="http://schemas.microsoft.com/office/powerpoint/2010/main" val="3924829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4376" y="862150"/>
            <a:ext cx="7589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Подготовка к ВПР</a:t>
            </a:r>
            <a:endParaRPr lang="ru-RU" sz="3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143" y="1593973"/>
            <a:ext cx="8840834" cy="39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6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6559</TotalTime>
  <Words>337</Words>
  <Application>Microsoft Office PowerPoint</Application>
  <PresentationFormat>Произвольный</PresentationFormat>
  <Paragraphs>47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Натуральные материалы</vt:lpstr>
      <vt:lpstr>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Ошибки и затруднения</vt:lpstr>
      <vt:lpstr>Ошибки  и затруднения</vt:lpstr>
      <vt:lpstr>Презентация PowerPoint</vt:lpstr>
      <vt:lpstr>Презентация PowerPoint</vt:lpstr>
      <vt:lpstr>Презентация PowerPoint</vt:lpstr>
      <vt:lpstr>Основные причины затруднений при выполнении ВПР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</dc:title>
  <dc:creator>Svetlana</dc:creator>
  <cp:lastModifiedBy>УМЦ</cp:lastModifiedBy>
  <cp:revision>37</cp:revision>
  <dcterms:created xsi:type="dcterms:W3CDTF">2024-08-07T06:40:06Z</dcterms:created>
  <dcterms:modified xsi:type="dcterms:W3CDTF">2025-04-09T08:41:06Z</dcterms:modified>
</cp:coreProperties>
</file>